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944" r:id="rId2"/>
    <p:sldId id="708" r:id="rId3"/>
    <p:sldId id="925" r:id="rId4"/>
    <p:sldId id="1131" r:id="rId5"/>
    <p:sldId id="1129" r:id="rId6"/>
    <p:sldId id="1132" r:id="rId7"/>
    <p:sldId id="1152" r:id="rId8"/>
    <p:sldId id="1153" r:id="rId9"/>
    <p:sldId id="1154" r:id="rId10"/>
    <p:sldId id="1130" r:id="rId11"/>
    <p:sldId id="945" r:id="rId12"/>
    <p:sldId id="1133" r:id="rId13"/>
    <p:sldId id="1159" r:id="rId14"/>
    <p:sldId id="1134" r:id="rId15"/>
    <p:sldId id="1160" r:id="rId16"/>
    <p:sldId id="1138" r:id="rId17"/>
    <p:sldId id="1139" r:id="rId18"/>
    <p:sldId id="1163" r:id="rId19"/>
    <p:sldId id="1156" r:id="rId20"/>
    <p:sldId id="1157" r:id="rId21"/>
    <p:sldId id="1158" r:id="rId22"/>
    <p:sldId id="1096" r:id="rId23"/>
    <p:sldId id="1097" r:id="rId24"/>
    <p:sldId id="1100" r:id="rId25"/>
    <p:sldId id="1161" r:id="rId26"/>
    <p:sldId id="1135" r:id="rId27"/>
    <p:sldId id="1104" r:id="rId28"/>
    <p:sldId id="1164" r:id="rId29"/>
    <p:sldId id="1105" r:id="rId30"/>
    <p:sldId id="1093" r:id="rId31"/>
    <p:sldId id="1106" r:id="rId32"/>
    <p:sldId id="1108" r:id="rId33"/>
    <p:sldId id="1110" r:id="rId34"/>
    <p:sldId id="1162" r:id="rId35"/>
    <p:sldId id="1112" r:id="rId36"/>
    <p:sldId id="1114" r:id="rId37"/>
    <p:sldId id="1115" r:id="rId38"/>
    <p:sldId id="1116" r:id="rId39"/>
    <p:sldId id="1137" r:id="rId40"/>
    <p:sldId id="1117" r:id="rId41"/>
    <p:sldId id="1118" r:id="rId42"/>
    <p:sldId id="1119" r:id="rId43"/>
    <p:sldId id="1140" r:id="rId44"/>
    <p:sldId id="1122" r:id="rId45"/>
    <p:sldId id="1151" r:id="rId46"/>
    <p:sldId id="1141" r:id="rId47"/>
    <p:sldId id="1123" r:id="rId48"/>
    <p:sldId id="1125" r:id="rId49"/>
    <p:sldId id="1155" r:id="rId50"/>
    <p:sldId id="1142" r:id="rId51"/>
    <p:sldId id="545" r:id="rId52"/>
    <p:sldId id="546" r:id="rId53"/>
    <p:sldId id="1143" r:id="rId54"/>
    <p:sldId id="1144" r:id="rId55"/>
    <p:sldId id="1145" r:id="rId56"/>
    <p:sldId id="1146" r:id="rId57"/>
    <p:sldId id="1147" r:id="rId58"/>
    <p:sldId id="1148" r:id="rId59"/>
    <p:sldId id="1149" r:id="rId60"/>
    <p:sldId id="1150" r:id="rId61"/>
    <p:sldId id="1066" r:id="rId62"/>
  </p:sldIdLst>
  <p:sldSz cx="9144000" cy="6858000" type="screen4x3"/>
  <p:notesSz cx="6797675" cy="9926638"/>
  <p:defaultTex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1F4E79"/>
    <a:srgbClr val="FF6600"/>
    <a:srgbClr val="8A0000"/>
    <a:srgbClr val="BDD7EE"/>
    <a:srgbClr val="FF0000"/>
    <a:srgbClr val="BCD1DB"/>
    <a:srgbClr val="9DC3E6"/>
    <a:srgbClr val="FF330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0326" autoAdjust="0"/>
    <p:restoredTop sz="92989" autoAdjust="0"/>
  </p:normalViewPr>
  <p:slideViewPr>
    <p:cSldViewPr showGuides="1">
      <p:cViewPr varScale="1">
        <p:scale>
          <a:sx n="109" d="100"/>
          <a:sy n="109" d="100"/>
        </p:scale>
        <p:origin x="-438"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4874"/>
    </p:cViewPr>
  </p:sorterViewPr>
  <p:notesViewPr>
    <p:cSldViewPr showGuides="1">
      <p:cViewPr varScale="1">
        <p:scale>
          <a:sx n="59" d="100"/>
          <a:sy n="59" d="100"/>
        </p:scale>
        <p:origin x="261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945862" cy="495793"/>
          </a:xfrm>
          <a:prstGeom prst="rect">
            <a:avLst/>
          </a:prstGeom>
        </p:spPr>
        <p:txBody>
          <a:bodyPr vert="horz" lIns="88221" tIns="44111" rIns="88221" bIns="44111" rtlCol="0"/>
          <a:lstStyle>
            <a:lvl1pPr algn="l" eaLnBrk="1" hangingPunct="1">
              <a:defRPr sz="1200" b="0">
                <a:latin typeface="Arial" charset="0"/>
                <a:ea typeface="ＭＳ Ｐゴシック" charset="0"/>
                <a:cs typeface="ＭＳ Ｐゴシック" charset="0"/>
              </a:defRPr>
            </a:lvl1pPr>
          </a:lstStyle>
          <a:p>
            <a:pPr>
              <a:defRPr/>
            </a:pPr>
            <a:endParaRPr lang="it-IT" dirty="0"/>
          </a:p>
        </p:txBody>
      </p:sp>
      <p:sp>
        <p:nvSpPr>
          <p:cNvPr id="3" name="Segnaposto data 2"/>
          <p:cNvSpPr>
            <a:spLocks noGrp="1"/>
          </p:cNvSpPr>
          <p:nvPr>
            <p:ph type="dt" sz="quarter" idx="1"/>
          </p:nvPr>
        </p:nvSpPr>
        <p:spPr>
          <a:xfrm>
            <a:off x="3850295" y="1"/>
            <a:ext cx="2945862" cy="495793"/>
          </a:xfrm>
          <a:prstGeom prst="rect">
            <a:avLst/>
          </a:prstGeom>
        </p:spPr>
        <p:txBody>
          <a:bodyPr vert="horz" wrap="square" lIns="88221" tIns="44111" rIns="88221" bIns="44111" numCol="1" anchor="t" anchorCtr="0" compatLnSpc="1">
            <a:prstTxWarp prst="textNoShape">
              <a:avLst/>
            </a:prstTxWarp>
          </a:bodyPr>
          <a:lstStyle>
            <a:lvl1pPr algn="r" eaLnBrk="1" hangingPunct="1">
              <a:defRPr sz="1200" b="0"/>
            </a:lvl1pPr>
          </a:lstStyle>
          <a:p>
            <a:fld id="{FA0B4F66-87AC-44F7-A4FD-2FF368A4A35F}" type="datetimeFigureOut">
              <a:rPr lang="it-IT" altLang="it-IT"/>
              <a:pPr/>
              <a:t>23/06/2016</a:t>
            </a:fld>
            <a:endParaRPr lang="it-IT" altLang="it-IT" dirty="0"/>
          </a:p>
        </p:txBody>
      </p:sp>
      <p:sp>
        <p:nvSpPr>
          <p:cNvPr id="4" name="Segnaposto piè di pagina 3"/>
          <p:cNvSpPr>
            <a:spLocks noGrp="1"/>
          </p:cNvSpPr>
          <p:nvPr>
            <p:ph type="ftr" sz="quarter" idx="2"/>
          </p:nvPr>
        </p:nvSpPr>
        <p:spPr>
          <a:xfrm>
            <a:off x="0" y="9429306"/>
            <a:ext cx="2945862" cy="495793"/>
          </a:xfrm>
          <a:prstGeom prst="rect">
            <a:avLst/>
          </a:prstGeom>
        </p:spPr>
        <p:txBody>
          <a:bodyPr vert="horz" lIns="88221" tIns="44111" rIns="88221" bIns="44111" rtlCol="0" anchor="b"/>
          <a:lstStyle>
            <a:lvl1pPr algn="l" eaLnBrk="1" hangingPunct="1">
              <a:defRPr sz="1200" b="0">
                <a:latin typeface="Arial" charset="0"/>
                <a:ea typeface="ＭＳ Ｐゴシック" charset="0"/>
                <a:cs typeface="ＭＳ Ｐゴシック" charset="0"/>
              </a:defRPr>
            </a:lvl1pPr>
          </a:lstStyle>
          <a:p>
            <a:pPr>
              <a:defRPr/>
            </a:pPr>
            <a:endParaRPr lang="it-IT" dirty="0"/>
          </a:p>
        </p:txBody>
      </p:sp>
      <p:sp>
        <p:nvSpPr>
          <p:cNvPr id="5" name="Segnaposto numero diapositiva 4"/>
          <p:cNvSpPr>
            <a:spLocks noGrp="1"/>
          </p:cNvSpPr>
          <p:nvPr>
            <p:ph type="sldNum" sz="quarter" idx="3"/>
          </p:nvPr>
        </p:nvSpPr>
        <p:spPr>
          <a:xfrm>
            <a:off x="3850295" y="9429306"/>
            <a:ext cx="2945862" cy="495793"/>
          </a:xfrm>
          <a:prstGeom prst="rect">
            <a:avLst/>
          </a:prstGeom>
        </p:spPr>
        <p:txBody>
          <a:bodyPr vert="horz" wrap="square" lIns="88221" tIns="44111" rIns="88221" bIns="44111" numCol="1" anchor="b" anchorCtr="0" compatLnSpc="1">
            <a:prstTxWarp prst="textNoShape">
              <a:avLst/>
            </a:prstTxWarp>
          </a:bodyPr>
          <a:lstStyle>
            <a:lvl1pPr algn="r" eaLnBrk="1" hangingPunct="1">
              <a:defRPr sz="1200" b="0"/>
            </a:lvl1pPr>
          </a:lstStyle>
          <a:p>
            <a:fld id="{2774779B-AE93-41F4-B554-EED16AFD1A27}" type="slidenum">
              <a:rPr lang="it-IT" altLang="it-IT"/>
              <a:pPr/>
              <a:t>‹N›</a:t>
            </a:fld>
            <a:endParaRPr lang="it-IT" altLang="it-IT" dirty="0"/>
          </a:p>
        </p:txBody>
      </p:sp>
    </p:spTree>
    <p:extLst>
      <p:ext uri="{BB962C8B-B14F-4D97-AF65-F5344CB8AC3E}">
        <p14:creationId xmlns:p14="http://schemas.microsoft.com/office/powerpoint/2010/main" val="712124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2322" name="Rectangle 2"/>
          <p:cNvSpPr>
            <a:spLocks noGrp="1" noChangeArrowheads="1"/>
          </p:cNvSpPr>
          <p:nvPr>
            <p:ph type="hdr" sz="quarter"/>
          </p:nvPr>
        </p:nvSpPr>
        <p:spPr bwMode="auto">
          <a:xfrm>
            <a:off x="0" y="1"/>
            <a:ext cx="2944342" cy="495793"/>
          </a:xfrm>
          <a:prstGeom prst="rect">
            <a:avLst/>
          </a:prstGeom>
          <a:noFill/>
          <a:ln>
            <a:noFill/>
          </a:ln>
          <a:extLst/>
        </p:spPr>
        <p:txBody>
          <a:bodyPr vert="horz" wrap="square" lIns="91553" tIns="45777" rIns="91553" bIns="45777" numCol="1" anchor="t" anchorCtr="0" compatLnSpc="1">
            <a:prstTxWarp prst="textNoShape">
              <a:avLst/>
            </a:prstTxWarp>
          </a:bodyPr>
          <a:lstStyle>
            <a:lvl1pPr algn="l" defTabSz="915909" eaLnBrk="1" hangingPunct="1">
              <a:defRPr sz="1200" b="0">
                <a:latin typeface="Arial" charset="0"/>
                <a:ea typeface="ＭＳ Ｐゴシック" charset="0"/>
                <a:cs typeface="ＭＳ Ｐゴシック" charset="0"/>
              </a:defRPr>
            </a:lvl1pPr>
          </a:lstStyle>
          <a:p>
            <a:pPr>
              <a:defRPr/>
            </a:pPr>
            <a:endParaRPr lang="it-IT" dirty="0"/>
          </a:p>
        </p:txBody>
      </p:sp>
      <p:sp>
        <p:nvSpPr>
          <p:cNvPr id="312323" name="Rectangle 3"/>
          <p:cNvSpPr>
            <a:spLocks noGrp="1" noChangeArrowheads="1"/>
          </p:cNvSpPr>
          <p:nvPr>
            <p:ph type="dt" idx="1"/>
          </p:nvPr>
        </p:nvSpPr>
        <p:spPr bwMode="auto">
          <a:xfrm>
            <a:off x="3851813" y="1"/>
            <a:ext cx="2944342" cy="495793"/>
          </a:xfrm>
          <a:prstGeom prst="rect">
            <a:avLst/>
          </a:prstGeom>
          <a:noFill/>
          <a:ln>
            <a:noFill/>
          </a:ln>
          <a:extLst/>
        </p:spPr>
        <p:txBody>
          <a:bodyPr vert="horz" wrap="square" lIns="91553" tIns="45777" rIns="91553" bIns="45777" numCol="1" anchor="t" anchorCtr="0" compatLnSpc="1">
            <a:prstTxWarp prst="textNoShape">
              <a:avLst/>
            </a:prstTxWarp>
          </a:bodyPr>
          <a:lstStyle>
            <a:lvl1pPr algn="r" defTabSz="915909" eaLnBrk="1" hangingPunct="1">
              <a:defRPr sz="1200" b="0">
                <a:latin typeface="Arial" charset="0"/>
                <a:ea typeface="ＭＳ Ｐゴシック" charset="0"/>
                <a:cs typeface="ＭＳ Ｐゴシック" charset="0"/>
              </a:defRPr>
            </a:lvl1pPr>
          </a:lstStyle>
          <a:p>
            <a:pPr>
              <a:defRPr/>
            </a:pPr>
            <a:endParaRPr lang="it-IT" dirty="0"/>
          </a:p>
        </p:txBody>
      </p:sp>
      <p:sp>
        <p:nvSpPr>
          <p:cNvPr id="4100"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2325" name="Rectangle 5"/>
          <p:cNvSpPr>
            <a:spLocks noGrp="1" noChangeArrowheads="1"/>
          </p:cNvSpPr>
          <p:nvPr>
            <p:ph type="body" sz="quarter" idx="3"/>
          </p:nvPr>
        </p:nvSpPr>
        <p:spPr bwMode="auto">
          <a:xfrm>
            <a:off x="679464" y="4714654"/>
            <a:ext cx="5438748" cy="4466755"/>
          </a:xfrm>
          <a:prstGeom prst="rect">
            <a:avLst/>
          </a:prstGeom>
          <a:noFill/>
          <a:ln>
            <a:noFill/>
          </a:ln>
          <a:extLst/>
        </p:spPr>
        <p:txBody>
          <a:bodyPr vert="horz" wrap="square" lIns="91553" tIns="45777" rIns="91553" bIns="45777"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312326" name="Rectangle 6"/>
          <p:cNvSpPr>
            <a:spLocks noGrp="1" noChangeArrowheads="1"/>
          </p:cNvSpPr>
          <p:nvPr>
            <p:ph type="ftr" sz="quarter" idx="4"/>
          </p:nvPr>
        </p:nvSpPr>
        <p:spPr bwMode="auto">
          <a:xfrm>
            <a:off x="0" y="9429306"/>
            <a:ext cx="2944342" cy="495793"/>
          </a:xfrm>
          <a:prstGeom prst="rect">
            <a:avLst/>
          </a:prstGeom>
          <a:noFill/>
          <a:ln>
            <a:noFill/>
          </a:ln>
          <a:extLst/>
        </p:spPr>
        <p:txBody>
          <a:bodyPr vert="horz" wrap="square" lIns="91553" tIns="45777" rIns="91553" bIns="45777" numCol="1" anchor="b" anchorCtr="0" compatLnSpc="1">
            <a:prstTxWarp prst="textNoShape">
              <a:avLst/>
            </a:prstTxWarp>
          </a:bodyPr>
          <a:lstStyle>
            <a:lvl1pPr algn="l" defTabSz="915909" eaLnBrk="1" hangingPunct="1">
              <a:defRPr sz="1200" b="0">
                <a:latin typeface="Arial" charset="0"/>
                <a:ea typeface="ＭＳ Ｐゴシック" charset="0"/>
                <a:cs typeface="ＭＳ Ｐゴシック" charset="0"/>
              </a:defRPr>
            </a:lvl1pPr>
          </a:lstStyle>
          <a:p>
            <a:pPr>
              <a:defRPr/>
            </a:pPr>
            <a:endParaRPr lang="it-IT" dirty="0"/>
          </a:p>
        </p:txBody>
      </p:sp>
      <p:sp>
        <p:nvSpPr>
          <p:cNvPr id="312327" name="Rectangle 7"/>
          <p:cNvSpPr>
            <a:spLocks noGrp="1" noChangeArrowheads="1"/>
          </p:cNvSpPr>
          <p:nvPr>
            <p:ph type="sldNum" sz="quarter" idx="5"/>
          </p:nvPr>
        </p:nvSpPr>
        <p:spPr bwMode="auto">
          <a:xfrm>
            <a:off x="3851813" y="9429306"/>
            <a:ext cx="2944342" cy="495793"/>
          </a:xfrm>
          <a:prstGeom prst="rect">
            <a:avLst/>
          </a:prstGeom>
          <a:noFill/>
          <a:ln>
            <a:noFill/>
          </a:ln>
          <a:extLst/>
        </p:spPr>
        <p:txBody>
          <a:bodyPr vert="horz" wrap="square" lIns="91553" tIns="45777" rIns="91553" bIns="45777" numCol="1" anchor="b" anchorCtr="0" compatLnSpc="1">
            <a:prstTxWarp prst="textNoShape">
              <a:avLst/>
            </a:prstTxWarp>
          </a:bodyPr>
          <a:lstStyle>
            <a:lvl1pPr algn="r" defTabSz="915909" eaLnBrk="1" hangingPunct="1">
              <a:defRPr sz="1200" b="0"/>
            </a:lvl1pPr>
          </a:lstStyle>
          <a:p>
            <a:fld id="{53EF1138-AD7D-49AC-9DC3-D43F1324F6BD}" type="slidenum">
              <a:rPr lang="it-IT" altLang="it-IT"/>
              <a:pPr/>
              <a:t>‹N›</a:t>
            </a:fld>
            <a:endParaRPr lang="it-IT" altLang="it-IT" dirty="0"/>
          </a:p>
        </p:txBody>
      </p:sp>
    </p:spTree>
    <p:extLst>
      <p:ext uri="{BB962C8B-B14F-4D97-AF65-F5344CB8AC3E}">
        <p14:creationId xmlns:p14="http://schemas.microsoft.com/office/powerpoint/2010/main" val="31882899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ln/>
        </p:spPr>
      </p:sp>
      <p:sp>
        <p:nvSpPr>
          <p:cNvPr id="7170"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09">
              <a:defRPr sz="800" b="1">
                <a:solidFill>
                  <a:schemeClr val="tx1"/>
                </a:solidFill>
                <a:latin typeface="Arial" panose="020B0604020202020204" pitchFamily="34" charset="0"/>
                <a:ea typeface="MS PGothic" panose="020B0600070205080204" pitchFamily="34" charset="-128"/>
              </a:defRPr>
            </a:lvl1pPr>
            <a:lvl2pPr marL="716798" indent="-275692" defTabSz="915909">
              <a:defRPr sz="800" b="1">
                <a:solidFill>
                  <a:schemeClr val="tx1"/>
                </a:solidFill>
                <a:latin typeface="Arial" panose="020B0604020202020204" pitchFamily="34" charset="0"/>
                <a:ea typeface="MS PGothic" panose="020B0600070205080204" pitchFamily="34" charset="-128"/>
              </a:defRPr>
            </a:lvl2pPr>
            <a:lvl3pPr marL="1102766" indent="-220553" defTabSz="915909">
              <a:defRPr sz="800" b="1">
                <a:solidFill>
                  <a:schemeClr val="tx1"/>
                </a:solidFill>
                <a:latin typeface="Arial" panose="020B0604020202020204" pitchFamily="34" charset="0"/>
                <a:ea typeface="MS PGothic" panose="020B0600070205080204" pitchFamily="34" charset="-128"/>
              </a:defRPr>
            </a:lvl3pPr>
            <a:lvl4pPr marL="1543873" indent="-220553" defTabSz="915909">
              <a:defRPr sz="800" b="1">
                <a:solidFill>
                  <a:schemeClr val="tx1"/>
                </a:solidFill>
                <a:latin typeface="Arial" panose="020B0604020202020204" pitchFamily="34" charset="0"/>
                <a:ea typeface="MS PGothic" panose="020B0600070205080204" pitchFamily="34" charset="-128"/>
              </a:defRPr>
            </a:lvl4pPr>
            <a:lvl5pPr marL="1984980" indent="-220553" defTabSz="915909">
              <a:defRPr sz="800" b="1">
                <a:solidFill>
                  <a:schemeClr val="tx1"/>
                </a:solidFill>
                <a:latin typeface="Arial" panose="020B0604020202020204" pitchFamily="34" charset="0"/>
                <a:ea typeface="MS PGothic" panose="020B0600070205080204" pitchFamily="34" charset="-128"/>
              </a:defRPr>
            </a:lvl5pPr>
            <a:lvl6pPr marL="242608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7193"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8299"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40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fld id="{735FE6DC-9991-4983-A222-10C1B2342D0D}" type="slidenum">
              <a:rPr lang="it-IT" altLang="it-IT" sz="1200" b="0"/>
              <a:pPr/>
              <a:t>2</a:t>
            </a:fld>
            <a:endParaRPr lang="it-IT" altLang="it-IT" sz="1200" b="0" dirty="0"/>
          </a:p>
        </p:txBody>
      </p:sp>
    </p:spTree>
    <p:extLst>
      <p:ext uri="{BB962C8B-B14F-4D97-AF65-F5344CB8AC3E}">
        <p14:creationId xmlns:p14="http://schemas.microsoft.com/office/powerpoint/2010/main" val="4265369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ln/>
        </p:spPr>
      </p:sp>
      <p:sp>
        <p:nvSpPr>
          <p:cNvPr id="7170"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09">
              <a:defRPr sz="800" b="1">
                <a:solidFill>
                  <a:schemeClr val="tx1"/>
                </a:solidFill>
                <a:latin typeface="Arial" panose="020B0604020202020204" pitchFamily="34" charset="0"/>
                <a:ea typeface="MS PGothic" panose="020B0600070205080204" pitchFamily="34" charset="-128"/>
              </a:defRPr>
            </a:lvl1pPr>
            <a:lvl2pPr marL="716798" indent="-275692" defTabSz="915909">
              <a:defRPr sz="800" b="1">
                <a:solidFill>
                  <a:schemeClr val="tx1"/>
                </a:solidFill>
                <a:latin typeface="Arial" panose="020B0604020202020204" pitchFamily="34" charset="0"/>
                <a:ea typeface="MS PGothic" panose="020B0600070205080204" pitchFamily="34" charset="-128"/>
              </a:defRPr>
            </a:lvl2pPr>
            <a:lvl3pPr marL="1102766" indent="-220553" defTabSz="915909">
              <a:defRPr sz="800" b="1">
                <a:solidFill>
                  <a:schemeClr val="tx1"/>
                </a:solidFill>
                <a:latin typeface="Arial" panose="020B0604020202020204" pitchFamily="34" charset="0"/>
                <a:ea typeface="MS PGothic" panose="020B0600070205080204" pitchFamily="34" charset="-128"/>
              </a:defRPr>
            </a:lvl3pPr>
            <a:lvl4pPr marL="1543873" indent="-220553" defTabSz="915909">
              <a:defRPr sz="800" b="1">
                <a:solidFill>
                  <a:schemeClr val="tx1"/>
                </a:solidFill>
                <a:latin typeface="Arial" panose="020B0604020202020204" pitchFamily="34" charset="0"/>
                <a:ea typeface="MS PGothic" panose="020B0600070205080204" pitchFamily="34" charset="-128"/>
              </a:defRPr>
            </a:lvl4pPr>
            <a:lvl5pPr marL="1984980" indent="-220553" defTabSz="915909">
              <a:defRPr sz="800" b="1">
                <a:solidFill>
                  <a:schemeClr val="tx1"/>
                </a:solidFill>
                <a:latin typeface="Arial" panose="020B0604020202020204" pitchFamily="34" charset="0"/>
                <a:ea typeface="MS PGothic" panose="020B0600070205080204" pitchFamily="34" charset="-128"/>
              </a:defRPr>
            </a:lvl5pPr>
            <a:lvl6pPr marL="242608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7193"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8299"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40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fld id="{735FE6DC-9991-4983-A222-10C1B2342D0D}" type="slidenum">
              <a:rPr lang="it-IT" altLang="it-IT" sz="1200" b="0"/>
              <a:pPr/>
              <a:t>26</a:t>
            </a:fld>
            <a:endParaRPr lang="it-IT" altLang="it-IT" sz="1200" b="0" dirty="0"/>
          </a:p>
        </p:txBody>
      </p:sp>
    </p:spTree>
    <p:extLst>
      <p:ext uri="{BB962C8B-B14F-4D97-AF65-F5344CB8AC3E}">
        <p14:creationId xmlns:p14="http://schemas.microsoft.com/office/powerpoint/2010/main" val="2457468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ln/>
        </p:spPr>
      </p:sp>
      <p:sp>
        <p:nvSpPr>
          <p:cNvPr id="7170"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09">
              <a:defRPr sz="800" b="1">
                <a:solidFill>
                  <a:schemeClr val="tx1"/>
                </a:solidFill>
                <a:latin typeface="Arial" panose="020B0604020202020204" pitchFamily="34" charset="0"/>
                <a:ea typeface="MS PGothic" panose="020B0600070205080204" pitchFamily="34" charset="-128"/>
              </a:defRPr>
            </a:lvl1pPr>
            <a:lvl2pPr marL="716798" indent="-275692" defTabSz="915909">
              <a:defRPr sz="800" b="1">
                <a:solidFill>
                  <a:schemeClr val="tx1"/>
                </a:solidFill>
                <a:latin typeface="Arial" panose="020B0604020202020204" pitchFamily="34" charset="0"/>
                <a:ea typeface="MS PGothic" panose="020B0600070205080204" pitchFamily="34" charset="-128"/>
              </a:defRPr>
            </a:lvl2pPr>
            <a:lvl3pPr marL="1102766" indent="-220553" defTabSz="915909">
              <a:defRPr sz="800" b="1">
                <a:solidFill>
                  <a:schemeClr val="tx1"/>
                </a:solidFill>
                <a:latin typeface="Arial" panose="020B0604020202020204" pitchFamily="34" charset="0"/>
                <a:ea typeface="MS PGothic" panose="020B0600070205080204" pitchFamily="34" charset="-128"/>
              </a:defRPr>
            </a:lvl3pPr>
            <a:lvl4pPr marL="1543873" indent="-220553" defTabSz="915909">
              <a:defRPr sz="800" b="1">
                <a:solidFill>
                  <a:schemeClr val="tx1"/>
                </a:solidFill>
                <a:latin typeface="Arial" panose="020B0604020202020204" pitchFamily="34" charset="0"/>
                <a:ea typeface="MS PGothic" panose="020B0600070205080204" pitchFamily="34" charset="-128"/>
              </a:defRPr>
            </a:lvl4pPr>
            <a:lvl5pPr marL="1984980" indent="-220553" defTabSz="915909">
              <a:defRPr sz="800" b="1">
                <a:solidFill>
                  <a:schemeClr val="tx1"/>
                </a:solidFill>
                <a:latin typeface="Arial" panose="020B0604020202020204" pitchFamily="34" charset="0"/>
                <a:ea typeface="MS PGothic" panose="020B0600070205080204" pitchFamily="34" charset="-128"/>
              </a:defRPr>
            </a:lvl5pPr>
            <a:lvl6pPr marL="242608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7193"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8299"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40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fld id="{735FE6DC-9991-4983-A222-10C1B2342D0D}" type="slidenum">
              <a:rPr lang="it-IT" altLang="it-IT" sz="1200" b="0"/>
              <a:pPr/>
              <a:t>30</a:t>
            </a:fld>
            <a:endParaRPr lang="it-IT" altLang="it-IT" sz="1200" b="0" dirty="0"/>
          </a:p>
        </p:txBody>
      </p:sp>
    </p:spTree>
    <p:extLst>
      <p:ext uri="{BB962C8B-B14F-4D97-AF65-F5344CB8AC3E}">
        <p14:creationId xmlns:p14="http://schemas.microsoft.com/office/powerpoint/2010/main" val="1120389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ln/>
        </p:spPr>
      </p:sp>
      <p:sp>
        <p:nvSpPr>
          <p:cNvPr id="7170"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09">
              <a:defRPr sz="800" b="1">
                <a:solidFill>
                  <a:schemeClr val="tx1"/>
                </a:solidFill>
                <a:latin typeface="Arial" panose="020B0604020202020204" pitchFamily="34" charset="0"/>
                <a:ea typeface="MS PGothic" panose="020B0600070205080204" pitchFamily="34" charset="-128"/>
              </a:defRPr>
            </a:lvl1pPr>
            <a:lvl2pPr marL="716798" indent="-275692" defTabSz="915909">
              <a:defRPr sz="800" b="1">
                <a:solidFill>
                  <a:schemeClr val="tx1"/>
                </a:solidFill>
                <a:latin typeface="Arial" panose="020B0604020202020204" pitchFamily="34" charset="0"/>
                <a:ea typeface="MS PGothic" panose="020B0600070205080204" pitchFamily="34" charset="-128"/>
              </a:defRPr>
            </a:lvl2pPr>
            <a:lvl3pPr marL="1102766" indent="-220553" defTabSz="915909">
              <a:defRPr sz="800" b="1">
                <a:solidFill>
                  <a:schemeClr val="tx1"/>
                </a:solidFill>
                <a:latin typeface="Arial" panose="020B0604020202020204" pitchFamily="34" charset="0"/>
                <a:ea typeface="MS PGothic" panose="020B0600070205080204" pitchFamily="34" charset="-128"/>
              </a:defRPr>
            </a:lvl3pPr>
            <a:lvl4pPr marL="1543873" indent="-220553" defTabSz="915909">
              <a:defRPr sz="800" b="1">
                <a:solidFill>
                  <a:schemeClr val="tx1"/>
                </a:solidFill>
                <a:latin typeface="Arial" panose="020B0604020202020204" pitchFamily="34" charset="0"/>
                <a:ea typeface="MS PGothic" panose="020B0600070205080204" pitchFamily="34" charset="-128"/>
              </a:defRPr>
            </a:lvl4pPr>
            <a:lvl5pPr marL="1984980" indent="-220553" defTabSz="915909">
              <a:defRPr sz="800" b="1">
                <a:solidFill>
                  <a:schemeClr val="tx1"/>
                </a:solidFill>
                <a:latin typeface="Arial" panose="020B0604020202020204" pitchFamily="34" charset="0"/>
                <a:ea typeface="MS PGothic" panose="020B0600070205080204" pitchFamily="34" charset="-128"/>
              </a:defRPr>
            </a:lvl5pPr>
            <a:lvl6pPr marL="242608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7193"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8299"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40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fld id="{735FE6DC-9991-4983-A222-10C1B2342D0D}" type="slidenum">
              <a:rPr lang="it-IT" altLang="it-IT" sz="1200" b="0"/>
              <a:pPr/>
              <a:t>39</a:t>
            </a:fld>
            <a:endParaRPr lang="it-IT" altLang="it-IT" sz="1200" b="0" dirty="0"/>
          </a:p>
        </p:txBody>
      </p:sp>
    </p:spTree>
    <p:extLst>
      <p:ext uri="{BB962C8B-B14F-4D97-AF65-F5344CB8AC3E}">
        <p14:creationId xmlns:p14="http://schemas.microsoft.com/office/powerpoint/2010/main" val="1905165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ln/>
        </p:spPr>
      </p:sp>
      <p:sp>
        <p:nvSpPr>
          <p:cNvPr id="7170"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09">
              <a:defRPr sz="800" b="1">
                <a:solidFill>
                  <a:schemeClr val="tx1"/>
                </a:solidFill>
                <a:latin typeface="Arial" panose="020B0604020202020204" pitchFamily="34" charset="0"/>
                <a:ea typeface="MS PGothic" panose="020B0600070205080204" pitchFamily="34" charset="-128"/>
              </a:defRPr>
            </a:lvl1pPr>
            <a:lvl2pPr marL="716798" indent="-275692" defTabSz="915909">
              <a:defRPr sz="800" b="1">
                <a:solidFill>
                  <a:schemeClr val="tx1"/>
                </a:solidFill>
                <a:latin typeface="Arial" panose="020B0604020202020204" pitchFamily="34" charset="0"/>
                <a:ea typeface="MS PGothic" panose="020B0600070205080204" pitchFamily="34" charset="-128"/>
              </a:defRPr>
            </a:lvl2pPr>
            <a:lvl3pPr marL="1102766" indent="-220553" defTabSz="915909">
              <a:defRPr sz="800" b="1">
                <a:solidFill>
                  <a:schemeClr val="tx1"/>
                </a:solidFill>
                <a:latin typeface="Arial" panose="020B0604020202020204" pitchFamily="34" charset="0"/>
                <a:ea typeface="MS PGothic" panose="020B0600070205080204" pitchFamily="34" charset="-128"/>
              </a:defRPr>
            </a:lvl3pPr>
            <a:lvl4pPr marL="1543873" indent="-220553" defTabSz="915909">
              <a:defRPr sz="800" b="1">
                <a:solidFill>
                  <a:schemeClr val="tx1"/>
                </a:solidFill>
                <a:latin typeface="Arial" panose="020B0604020202020204" pitchFamily="34" charset="0"/>
                <a:ea typeface="MS PGothic" panose="020B0600070205080204" pitchFamily="34" charset="-128"/>
              </a:defRPr>
            </a:lvl4pPr>
            <a:lvl5pPr marL="1984980" indent="-220553" defTabSz="915909">
              <a:defRPr sz="800" b="1">
                <a:solidFill>
                  <a:schemeClr val="tx1"/>
                </a:solidFill>
                <a:latin typeface="Arial" panose="020B0604020202020204" pitchFamily="34" charset="0"/>
                <a:ea typeface="MS PGothic" panose="020B0600070205080204" pitchFamily="34" charset="-128"/>
              </a:defRPr>
            </a:lvl5pPr>
            <a:lvl6pPr marL="242608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7193"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8299"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40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fld id="{735FE6DC-9991-4983-A222-10C1B2342D0D}" type="slidenum">
              <a:rPr lang="it-IT" altLang="it-IT" sz="1200" b="0"/>
              <a:pPr/>
              <a:t>43</a:t>
            </a:fld>
            <a:endParaRPr lang="it-IT" altLang="it-IT" sz="1200" b="0" dirty="0"/>
          </a:p>
        </p:txBody>
      </p:sp>
    </p:spTree>
    <p:extLst>
      <p:ext uri="{BB962C8B-B14F-4D97-AF65-F5344CB8AC3E}">
        <p14:creationId xmlns:p14="http://schemas.microsoft.com/office/powerpoint/2010/main" val="3920030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ln/>
        </p:spPr>
      </p:sp>
      <p:sp>
        <p:nvSpPr>
          <p:cNvPr id="7170"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09">
              <a:defRPr sz="800" b="1">
                <a:solidFill>
                  <a:schemeClr val="tx1"/>
                </a:solidFill>
                <a:latin typeface="Arial" panose="020B0604020202020204" pitchFamily="34" charset="0"/>
                <a:ea typeface="MS PGothic" panose="020B0600070205080204" pitchFamily="34" charset="-128"/>
              </a:defRPr>
            </a:lvl1pPr>
            <a:lvl2pPr marL="716798" indent="-275692" defTabSz="915909">
              <a:defRPr sz="800" b="1">
                <a:solidFill>
                  <a:schemeClr val="tx1"/>
                </a:solidFill>
                <a:latin typeface="Arial" panose="020B0604020202020204" pitchFamily="34" charset="0"/>
                <a:ea typeface="MS PGothic" panose="020B0600070205080204" pitchFamily="34" charset="-128"/>
              </a:defRPr>
            </a:lvl2pPr>
            <a:lvl3pPr marL="1102766" indent="-220553" defTabSz="915909">
              <a:defRPr sz="800" b="1">
                <a:solidFill>
                  <a:schemeClr val="tx1"/>
                </a:solidFill>
                <a:latin typeface="Arial" panose="020B0604020202020204" pitchFamily="34" charset="0"/>
                <a:ea typeface="MS PGothic" panose="020B0600070205080204" pitchFamily="34" charset="-128"/>
              </a:defRPr>
            </a:lvl3pPr>
            <a:lvl4pPr marL="1543873" indent="-220553" defTabSz="915909">
              <a:defRPr sz="800" b="1">
                <a:solidFill>
                  <a:schemeClr val="tx1"/>
                </a:solidFill>
                <a:latin typeface="Arial" panose="020B0604020202020204" pitchFamily="34" charset="0"/>
                <a:ea typeface="MS PGothic" panose="020B0600070205080204" pitchFamily="34" charset="-128"/>
              </a:defRPr>
            </a:lvl4pPr>
            <a:lvl5pPr marL="1984980" indent="-220553" defTabSz="915909">
              <a:defRPr sz="800" b="1">
                <a:solidFill>
                  <a:schemeClr val="tx1"/>
                </a:solidFill>
                <a:latin typeface="Arial" panose="020B0604020202020204" pitchFamily="34" charset="0"/>
                <a:ea typeface="MS PGothic" panose="020B0600070205080204" pitchFamily="34" charset="-128"/>
              </a:defRPr>
            </a:lvl5pPr>
            <a:lvl6pPr marL="242608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7193"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8299"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40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fld id="{735FE6DC-9991-4983-A222-10C1B2342D0D}" type="slidenum">
              <a:rPr lang="it-IT" altLang="it-IT" sz="1200" b="0"/>
              <a:pPr/>
              <a:t>46</a:t>
            </a:fld>
            <a:endParaRPr lang="it-IT" altLang="it-IT" sz="1200" b="0" dirty="0"/>
          </a:p>
        </p:txBody>
      </p:sp>
    </p:spTree>
    <p:extLst>
      <p:ext uri="{BB962C8B-B14F-4D97-AF65-F5344CB8AC3E}">
        <p14:creationId xmlns:p14="http://schemas.microsoft.com/office/powerpoint/2010/main" val="141944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ln/>
        </p:spPr>
      </p:sp>
      <p:sp>
        <p:nvSpPr>
          <p:cNvPr id="7170"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09">
              <a:defRPr sz="800" b="1">
                <a:solidFill>
                  <a:schemeClr val="tx1"/>
                </a:solidFill>
                <a:latin typeface="Arial" panose="020B0604020202020204" pitchFamily="34" charset="0"/>
                <a:ea typeface="MS PGothic" panose="020B0600070205080204" pitchFamily="34" charset="-128"/>
              </a:defRPr>
            </a:lvl1pPr>
            <a:lvl2pPr marL="716798" indent="-275692" defTabSz="915909">
              <a:defRPr sz="800" b="1">
                <a:solidFill>
                  <a:schemeClr val="tx1"/>
                </a:solidFill>
                <a:latin typeface="Arial" panose="020B0604020202020204" pitchFamily="34" charset="0"/>
                <a:ea typeface="MS PGothic" panose="020B0600070205080204" pitchFamily="34" charset="-128"/>
              </a:defRPr>
            </a:lvl2pPr>
            <a:lvl3pPr marL="1102766" indent="-220553" defTabSz="915909">
              <a:defRPr sz="800" b="1">
                <a:solidFill>
                  <a:schemeClr val="tx1"/>
                </a:solidFill>
                <a:latin typeface="Arial" panose="020B0604020202020204" pitchFamily="34" charset="0"/>
                <a:ea typeface="MS PGothic" panose="020B0600070205080204" pitchFamily="34" charset="-128"/>
              </a:defRPr>
            </a:lvl3pPr>
            <a:lvl4pPr marL="1543873" indent="-220553" defTabSz="915909">
              <a:defRPr sz="800" b="1">
                <a:solidFill>
                  <a:schemeClr val="tx1"/>
                </a:solidFill>
                <a:latin typeface="Arial" panose="020B0604020202020204" pitchFamily="34" charset="0"/>
                <a:ea typeface="MS PGothic" panose="020B0600070205080204" pitchFamily="34" charset="-128"/>
              </a:defRPr>
            </a:lvl4pPr>
            <a:lvl5pPr marL="1984980" indent="-220553" defTabSz="915909">
              <a:defRPr sz="800" b="1">
                <a:solidFill>
                  <a:schemeClr val="tx1"/>
                </a:solidFill>
                <a:latin typeface="Arial" panose="020B0604020202020204" pitchFamily="34" charset="0"/>
                <a:ea typeface="MS PGothic" panose="020B0600070205080204" pitchFamily="34" charset="-128"/>
              </a:defRPr>
            </a:lvl5pPr>
            <a:lvl6pPr marL="242608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7193"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8299"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40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fld id="{735FE6DC-9991-4983-A222-10C1B2342D0D}" type="slidenum">
              <a:rPr lang="it-IT" altLang="it-IT" sz="1200" b="0"/>
              <a:pPr/>
              <a:t>50</a:t>
            </a:fld>
            <a:endParaRPr lang="it-IT" altLang="it-IT" sz="1200" b="0" dirty="0"/>
          </a:p>
        </p:txBody>
      </p:sp>
    </p:spTree>
    <p:extLst>
      <p:ext uri="{BB962C8B-B14F-4D97-AF65-F5344CB8AC3E}">
        <p14:creationId xmlns:p14="http://schemas.microsoft.com/office/powerpoint/2010/main" val="3675106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ln/>
        </p:spPr>
      </p:sp>
      <p:sp>
        <p:nvSpPr>
          <p:cNvPr id="921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Tree>
    <p:extLst>
      <p:ext uri="{BB962C8B-B14F-4D97-AF65-F5344CB8AC3E}">
        <p14:creationId xmlns:p14="http://schemas.microsoft.com/office/powerpoint/2010/main" val="2436501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ln/>
        </p:spPr>
      </p:sp>
      <p:sp>
        <p:nvSpPr>
          <p:cNvPr id="921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Tree>
    <p:extLst>
      <p:ext uri="{BB962C8B-B14F-4D97-AF65-F5344CB8AC3E}">
        <p14:creationId xmlns:p14="http://schemas.microsoft.com/office/powerpoint/2010/main" val="1390589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ln/>
        </p:spPr>
      </p:sp>
      <p:sp>
        <p:nvSpPr>
          <p:cNvPr id="7170"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09">
              <a:defRPr sz="800" b="1">
                <a:solidFill>
                  <a:schemeClr val="tx1"/>
                </a:solidFill>
                <a:latin typeface="Arial" panose="020B0604020202020204" pitchFamily="34" charset="0"/>
                <a:ea typeface="MS PGothic" panose="020B0600070205080204" pitchFamily="34" charset="-128"/>
              </a:defRPr>
            </a:lvl1pPr>
            <a:lvl2pPr marL="716798" indent="-275692" defTabSz="915909">
              <a:defRPr sz="800" b="1">
                <a:solidFill>
                  <a:schemeClr val="tx1"/>
                </a:solidFill>
                <a:latin typeface="Arial" panose="020B0604020202020204" pitchFamily="34" charset="0"/>
                <a:ea typeface="MS PGothic" panose="020B0600070205080204" pitchFamily="34" charset="-128"/>
              </a:defRPr>
            </a:lvl2pPr>
            <a:lvl3pPr marL="1102766" indent="-220553" defTabSz="915909">
              <a:defRPr sz="800" b="1">
                <a:solidFill>
                  <a:schemeClr val="tx1"/>
                </a:solidFill>
                <a:latin typeface="Arial" panose="020B0604020202020204" pitchFamily="34" charset="0"/>
                <a:ea typeface="MS PGothic" panose="020B0600070205080204" pitchFamily="34" charset="-128"/>
              </a:defRPr>
            </a:lvl3pPr>
            <a:lvl4pPr marL="1543873" indent="-220553" defTabSz="915909">
              <a:defRPr sz="800" b="1">
                <a:solidFill>
                  <a:schemeClr val="tx1"/>
                </a:solidFill>
                <a:latin typeface="Arial" panose="020B0604020202020204" pitchFamily="34" charset="0"/>
                <a:ea typeface="MS PGothic" panose="020B0600070205080204" pitchFamily="34" charset="-128"/>
              </a:defRPr>
            </a:lvl4pPr>
            <a:lvl5pPr marL="1984980" indent="-220553" defTabSz="915909">
              <a:defRPr sz="800" b="1">
                <a:solidFill>
                  <a:schemeClr val="tx1"/>
                </a:solidFill>
                <a:latin typeface="Arial" panose="020B0604020202020204" pitchFamily="34" charset="0"/>
                <a:ea typeface="MS PGothic" panose="020B0600070205080204" pitchFamily="34" charset="-128"/>
              </a:defRPr>
            </a:lvl5pPr>
            <a:lvl6pPr marL="242608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7193"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8299"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40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fld id="{735FE6DC-9991-4983-A222-10C1B2342D0D}" type="slidenum">
              <a:rPr lang="it-IT" altLang="it-IT" sz="1200" b="0"/>
              <a:pPr/>
              <a:t>5</a:t>
            </a:fld>
            <a:endParaRPr lang="it-IT" altLang="it-IT" sz="1200" b="0" dirty="0"/>
          </a:p>
        </p:txBody>
      </p:sp>
    </p:spTree>
    <p:extLst>
      <p:ext uri="{BB962C8B-B14F-4D97-AF65-F5344CB8AC3E}">
        <p14:creationId xmlns:p14="http://schemas.microsoft.com/office/powerpoint/2010/main" val="2568859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ln/>
        </p:spPr>
      </p:sp>
      <p:sp>
        <p:nvSpPr>
          <p:cNvPr id="921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Tree>
    <p:extLst>
      <p:ext uri="{BB962C8B-B14F-4D97-AF65-F5344CB8AC3E}">
        <p14:creationId xmlns:p14="http://schemas.microsoft.com/office/powerpoint/2010/main" val="238346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ln/>
        </p:spPr>
      </p:sp>
      <p:sp>
        <p:nvSpPr>
          <p:cNvPr id="921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Tree>
    <p:extLst>
      <p:ext uri="{BB962C8B-B14F-4D97-AF65-F5344CB8AC3E}">
        <p14:creationId xmlns:p14="http://schemas.microsoft.com/office/powerpoint/2010/main" val="2150747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ln/>
        </p:spPr>
      </p:sp>
      <p:sp>
        <p:nvSpPr>
          <p:cNvPr id="921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Tree>
    <p:extLst>
      <p:ext uri="{BB962C8B-B14F-4D97-AF65-F5344CB8AC3E}">
        <p14:creationId xmlns:p14="http://schemas.microsoft.com/office/powerpoint/2010/main" val="703422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ln/>
        </p:spPr>
      </p:sp>
      <p:sp>
        <p:nvSpPr>
          <p:cNvPr id="921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Tree>
    <p:extLst>
      <p:ext uri="{BB962C8B-B14F-4D97-AF65-F5344CB8AC3E}">
        <p14:creationId xmlns:p14="http://schemas.microsoft.com/office/powerpoint/2010/main" val="1043636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ln/>
        </p:spPr>
      </p:sp>
      <p:sp>
        <p:nvSpPr>
          <p:cNvPr id="7170"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09">
              <a:defRPr sz="800" b="1">
                <a:solidFill>
                  <a:schemeClr val="tx1"/>
                </a:solidFill>
                <a:latin typeface="Arial" panose="020B0604020202020204" pitchFamily="34" charset="0"/>
                <a:ea typeface="MS PGothic" panose="020B0600070205080204" pitchFamily="34" charset="-128"/>
              </a:defRPr>
            </a:lvl1pPr>
            <a:lvl2pPr marL="716798" indent="-275692" defTabSz="915909">
              <a:defRPr sz="800" b="1">
                <a:solidFill>
                  <a:schemeClr val="tx1"/>
                </a:solidFill>
                <a:latin typeface="Arial" panose="020B0604020202020204" pitchFamily="34" charset="0"/>
                <a:ea typeface="MS PGothic" panose="020B0600070205080204" pitchFamily="34" charset="-128"/>
              </a:defRPr>
            </a:lvl2pPr>
            <a:lvl3pPr marL="1102766" indent="-220553" defTabSz="915909">
              <a:defRPr sz="800" b="1">
                <a:solidFill>
                  <a:schemeClr val="tx1"/>
                </a:solidFill>
                <a:latin typeface="Arial" panose="020B0604020202020204" pitchFamily="34" charset="0"/>
                <a:ea typeface="MS PGothic" panose="020B0600070205080204" pitchFamily="34" charset="-128"/>
              </a:defRPr>
            </a:lvl3pPr>
            <a:lvl4pPr marL="1543873" indent="-220553" defTabSz="915909">
              <a:defRPr sz="800" b="1">
                <a:solidFill>
                  <a:schemeClr val="tx1"/>
                </a:solidFill>
                <a:latin typeface="Arial" panose="020B0604020202020204" pitchFamily="34" charset="0"/>
                <a:ea typeface="MS PGothic" panose="020B0600070205080204" pitchFamily="34" charset="-128"/>
              </a:defRPr>
            </a:lvl4pPr>
            <a:lvl5pPr marL="1984980" indent="-220553" defTabSz="915909">
              <a:defRPr sz="800" b="1">
                <a:solidFill>
                  <a:schemeClr val="tx1"/>
                </a:solidFill>
                <a:latin typeface="Arial" panose="020B0604020202020204" pitchFamily="34" charset="0"/>
                <a:ea typeface="MS PGothic" panose="020B0600070205080204" pitchFamily="34" charset="-128"/>
              </a:defRPr>
            </a:lvl5pPr>
            <a:lvl6pPr marL="242608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7193"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8299"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40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fld id="{735FE6DC-9991-4983-A222-10C1B2342D0D}" type="slidenum">
              <a:rPr lang="it-IT" altLang="it-IT" sz="1200" b="0"/>
              <a:pPr/>
              <a:t>10</a:t>
            </a:fld>
            <a:endParaRPr lang="it-IT" altLang="it-IT" sz="1200" b="0" dirty="0"/>
          </a:p>
        </p:txBody>
      </p:sp>
    </p:spTree>
    <p:extLst>
      <p:ext uri="{BB962C8B-B14F-4D97-AF65-F5344CB8AC3E}">
        <p14:creationId xmlns:p14="http://schemas.microsoft.com/office/powerpoint/2010/main" val="2607600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3276600" y="2130425"/>
            <a:ext cx="5181600" cy="1470025"/>
          </a:xfrm>
        </p:spPr>
        <p:txBody>
          <a:bodyPr/>
          <a:lstStyle>
            <a:lvl1pPr>
              <a:defRPr>
                <a:solidFill>
                  <a:srgbClr val="333399"/>
                </a:solidFill>
              </a:defRPr>
            </a:lvl1pPr>
          </a:lstStyle>
          <a:p>
            <a:r>
              <a:rPr lang="it-IT"/>
              <a:t>Fare clic per modificare lo stile del titolo</a:t>
            </a:r>
          </a:p>
        </p:txBody>
      </p:sp>
      <p:sp>
        <p:nvSpPr>
          <p:cNvPr id="8195" name="Rectangle 3"/>
          <p:cNvSpPr>
            <a:spLocks noGrp="1" noChangeArrowheads="1"/>
          </p:cNvSpPr>
          <p:nvPr>
            <p:ph type="subTitle" idx="1"/>
          </p:nvPr>
        </p:nvSpPr>
        <p:spPr>
          <a:xfrm>
            <a:off x="1371600" y="2133600"/>
            <a:ext cx="1905000" cy="1752600"/>
          </a:xfrm>
        </p:spPr>
        <p:txBody>
          <a:bodyPr/>
          <a:lstStyle>
            <a:lvl1pPr marL="0" indent="0">
              <a:buFontTx/>
              <a:buNone/>
              <a:defRPr sz="1000"/>
            </a:lvl1pPr>
          </a:lstStyle>
          <a:p>
            <a:r>
              <a:rPr lang="it-IT"/>
              <a:t>Fare clic per modificare lo stile del sottotitolo dello schema</a:t>
            </a:r>
          </a:p>
        </p:txBody>
      </p:sp>
    </p:spTree>
    <p:extLst>
      <p:ext uri="{BB962C8B-B14F-4D97-AF65-F5344CB8AC3E}">
        <p14:creationId xmlns:p14="http://schemas.microsoft.com/office/powerpoint/2010/main" val="779028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869939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05588" y="188913"/>
            <a:ext cx="2070100" cy="5903912"/>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395288" y="188913"/>
            <a:ext cx="6057900" cy="5903912"/>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973660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395288" y="188913"/>
            <a:ext cx="8280400" cy="765175"/>
          </a:xfrm>
        </p:spPr>
        <p:txBody>
          <a:bodyPr/>
          <a:lstStyle/>
          <a:p>
            <a:r>
              <a:rPr lang="it-IT"/>
              <a:t>Fare clic per modificare lo stile del titolo</a:t>
            </a:r>
          </a:p>
        </p:txBody>
      </p:sp>
      <p:sp>
        <p:nvSpPr>
          <p:cNvPr id="3" name="Segnaposto contenuto 2"/>
          <p:cNvSpPr>
            <a:spLocks noGrp="1"/>
          </p:cNvSpPr>
          <p:nvPr>
            <p:ph sz="half" idx="1"/>
          </p:nvPr>
        </p:nvSpPr>
        <p:spPr>
          <a:xfrm>
            <a:off x="395288" y="1125538"/>
            <a:ext cx="4038600" cy="496728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586288" y="1125538"/>
            <a:ext cx="4038600" cy="24066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586288" y="3684588"/>
            <a:ext cx="4038600" cy="24082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882122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395288" y="188913"/>
            <a:ext cx="8280400" cy="765175"/>
          </a:xfrm>
        </p:spPr>
        <p:txBody>
          <a:bodyPr/>
          <a:lstStyle/>
          <a:p>
            <a:r>
              <a:rPr lang="it-IT"/>
              <a:t>Fare clic per modificare lo stile del titolo</a:t>
            </a:r>
          </a:p>
        </p:txBody>
      </p:sp>
      <p:sp>
        <p:nvSpPr>
          <p:cNvPr id="3" name="Segnaposto contenuto 2"/>
          <p:cNvSpPr>
            <a:spLocks noGrp="1"/>
          </p:cNvSpPr>
          <p:nvPr>
            <p:ph sz="quarter" idx="1"/>
          </p:nvPr>
        </p:nvSpPr>
        <p:spPr>
          <a:xfrm>
            <a:off x="395288" y="1125538"/>
            <a:ext cx="4038600" cy="24066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586288" y="1125538"/>
            <a:ext cx="4038600" cy="24066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395288" y="3684588"/>
            <a:ext cx="4038600" cy="24082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contenuto 5"/>
          <p:cNvSpPr>
            <a:spLocks noGrp="1"/>
          </p:cNvSpPr>
          <p:nvPr>
            <p:ph sz="quarter" idx="4"/>
          </p:nvPr>
        </p:nvSpPr>
        <p:spPr>
          <a:xfrm>
            <a:off x="4586288" y="3684588"/>
            <a:ext cx="4038600" cy="24082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483195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360998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extLst>
      <p:ext uri="{BB962C8B-B14F-4D97-AF65-F5344CB8AC3E}">
        <p14:creationId xmlns:p14="http://schemas.microsoft.com/office/powerpoint/2010/main" val="2814323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395288" y="1125538"/>
            <a:ext cx="403860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586288" y="1125538"/>
            <a:ext cx="403860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599053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521169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706747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906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1206824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3339943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88913"/>
            <a:ext cx="8280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lo stile del titolo</a:t>
            </a:r>
          </a:p>
        </p:txBody>
      </p:sp>
      <p:sp>
        <p:nvSpPr>
          <p:cNvPr id="1027" name="Rectangle 3"/>
          <p:cNvSpPr>
            <a:spLocks noGrp="1" noChangeArrowheads="1"/>
          </p:cNvSpPr>
          <p:nvPr>
            <p:ph type="body" idx="1"/>
          </p:nvPr>
        </p:nvSpPr>
        <p:spPr bwMode="auto">
          <a:xfrm>
            <a:off x="395288" y="1125538"/>
            <a:ext cx="8229600"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pic>
        <p:nvPicPr>
          <p:cNvPr id="1028" name="Immagine 6" descr="format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2225" y="6324600"/>
            <a:ext cx="107791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8"/>
          <p:cNvSpPr txBox="1">
            <a:spLocks noChangeArrowheads="1"/>
          </p:cNvSpPr>
          <p:nvPr userDrawn="1"/>
        </p:nvSpPr>
        <p:spPr bwMode="auto">
          <a:xfrm>
            <a:off x="2814638" y="6564313"/>
            <a:ext cx="6337300" cy="304800"/>
          </a:xfrm>
          <a:prstGeom prst="rect">
            <a:avLst/>
          </a:prstGeom>
          <a:noFill/>
          <a:ln w="9525">
            <a:noFill/>
            <a:miter lim="800000"/>
            <a:headEnd/>
            <a:tailEnd/>
          </a:ln>
          <a:effec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r>
              <a:rPr lang="it-IT" altLang="it-IT" sz="900" b="0" dirty="0">
                <a:solidFill>
                  <a:srgbClr val="1F497D"/>
                </a:solidFill>
                <a:latin typeface="Calibri" panose="020F0502020204030204" pitchFamily="34" charset="0"/>
                <a:cs typeface="Arial" panose="020B0604020202020204" pitchFamily="34" charset="0"/>
              </a:rPr>
              <a:t>roma, </a:t>
            </a:r>
            <a:r>
              <a:rPr lang="it-IT" altLang="it-IT" sz="900" b="0" dirty="0" smtClean="0">
                <a:solidFill>
                  <a:srgbClr val="1F497D"/>
                </a:solidFill>
                <a:latin typeface="Calibri" panose="020F0502020204030204" pitchFamily="34" charset="0"/>
                <a:cs typeface="Arial" panose="020B0604020202020204" pitchFamily="34" charset="0"/>
              </a:rPr>
              <a:t>6 luglio</a:t>
            </a:r>
            <a:r>
              <a:rPr lang="it-IT" altLang="it-IT" sz="900" b="0" baseline="0" dirty="0" smtClean="0">
                <a:solidFill>
                  <a:srgbClr val="1F497D"/>
                </a:solidFill>
                <a:latin typeface="Calibri" panose="020F0502020204030204" pitchFamily="34" charset="0"/>
                <a:cs typeface="Arial" panose="020B0604020202020204" pitchFamily="34" charset="0"/>
              </a:rPr>
              <a:t> </a:t>
            </a:r>
            <a:r>
              <a:rPr lang="it-IT" altLang="it-IT" sz="900" b="0" dirty="0" smtClean="0">
                <a:solidFill>
                  <a:srgbClr val="364E88"/>
                </a:solidFill>
                <a:latin typeface="Calibri" panose="020F0502020204030204" pitchFamily="34" charset="0"/>
                <a:cs typeface="Arial" panose="020B0604020202020204" pitchFamily="34" charset="0"/>
              </a:rPr>
              <a:t>2016 </a:t>
            </a:r>
            <a:r>
              <a:rPr lang="it-IT" altLang="it-IT" sz="1400" dirty="0">
                <a:solidFill>
                  <a:srgbClr val="1F497D"/>
                </a:solidFill>
                <a:latin typeface="Calibri" panose="020F0502020204030204" pitchFamily="34" charset="0"/>
                <a:cs typeface="Arial" panose="020B0604020202020204" pitchFamily="34" charset="0"/>
              </a:rPr>
              <a:t>|</a:t>
            </a:r>
            <a:r>
              <a:rPr lang="it-IT" altLang="it-IT" sz="1400" b="0" dirty="0">
                <a:solidFill>
                  <a:srgbClr val="1F497D"/>
                </a:solidFill>
                <a:latin typeface="Calibri" panose="020F0502020204030204" pitchFamily="34" charset="0"/>
                <a:cs typeface="Arial" panose="020B0604020202020204" pitchFamily="34" charset="0"/>
              </a:rPr>
              <a:t> </a:t>
            </a:r>
            <a:fld id="{35951204-B1B5-4D31-A335-840840788950}" type="slidenum">
              <a:rPr lang="it-IT" altLang="it-IT" sz="1400">
                <a:latin typeface="Calibri" panose="020F0502020204030204" pitchFamily="34" charset="0"/>
                <a:cs typeface="Arial" panose="020B0604020202020204" pitchFamily="34" charset="0"/>
              </a:rPr>
              <a:pPr algn="r" eaLnBrk="1" hangingPunct="1">
                <a:spcBef>
                  <a:spcPct val="50000"/>
                </a:spcBef>
              </a:pPr>
              <a:t>‹N›</a:t>
            </a:fld>
            <a:endParaRPr lang="it-IT" altLang="it-IT" sz="1400" dirty="0">
              <a:latin typeface="Calibri" panose="020F050202020403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6783" r:id="rId1"/>
    <p:sldLayoutId id="2147486771" r:id="rId2"/>
    <p:sldLayoutId id="2147486772" r:id="rId3"/>
    <p:sldLayoutId id="2147486773" r:id="rId4"/>
    <p:sldLayoutId id="2147486774" r:id="rId5"/>
    <p:sldLayoutId id="2147486775" r:id="rId6"/>
    <p:sldLayoutId id="2147486776" r:id="rId7"/>
    <p:sldLayoutId id="2147486777" r:id="rId8"/>
    <p:sldLayoutId id="2147486778" r:id="rId9"/>
    <p:sldLayoutId id="2147486779" r:id="rId10"/>
    <p:sldLayoutId id="2147486780" r:id="rId11"/>
    <p:sldLayoutId id="2147486781" r:id="rId12"/>
    <p:sldLayoutId id="2147486782" r:id="rId13"/>
  </p:sldLayoutIdLst>
  <p:txStyles>
    <p:title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emf"/><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eg"/><Relationship Id="rId3" Type="http://schemas.openxmlformats.org/officeDocument/2006/relationships/image" Target="../media/image28.jpe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0.jpeg"/><Relationship Id="rId2" Type="http://schemas.openxmlformats.org/officeDocument/2006/relationships/image" Target="../media/image27.png"/><Relationship Id="rId16"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jpeg"/><Relationship Id="rId5" Type="http://schemas.openxmlformats.org/officeDocument/2006/relationships/image" Target="../media/image30.png"/><Relationship Id="rId15" Type="http://schemas.openxmlformats.org/officeDocument/2006/relationships/image" Target="../media/image23.png"/><Relationship Id="rId10" Type="http://schemas.openxmlformats.org/officeDocument/2006/relationships/image" Target="../media/image35.png"/><Relationship Id="rId4" Type="http://schemas.openxmlformats.org/officeDocument/2006/relationships/image" Target="../media/image29.emf"/><Relationship Id="rId9" Type="http://schemas.openxmlformats.org/officeDocument/2006/relationships/image" Target="../media/image34.png"/><Relationship Id="rId14" Type="http://schemas.openxmlformats.org/officeDocument/2006/relationships/image" Target="../media/image39.png"/></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emf"/><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emf"/><Relationship Id="rId1" Type="http://schemas.openxmlformats.org/officeDocument/2006/relationships/slideLayout" Target="../slideLayouts/slideLayout7.xml"/><Relationship Id="rId6" Type="http://schemas.openxmlformats.org/officeDocument/2006/relationships/image" Target="../media/image49.emf"/><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0.emf"/><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2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59.emf"/><Relationship Id="rId5" Type="http://schemas.openxmlformats.org/officeDocument/2006/relationships/image" Target="../media/image58.emf"/><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emf"/></Relationships>
</file>

<file path=ppt/slides/_rels/slide2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64.emf"/><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emf"/><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jpeg"/><Relationship Id="rId4" Type="http://schemas.openxmlformats.org/officeDocument/2006/relationships/image" Target="../media/image72.png"/></Relationships>
</file>

<file path=ppt/slides/_rels/slide33.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4" Type="http://schemas.openxmlformats.org/officeDocument/2006/relationships/image" Target="../media/image76.emf"/></Relationships>
</file>

<file path=ppt/slides/_rels/slide36.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jpeg"/><Relationship Id="rId1" Type="http://schemas.openxmlformats.org/officeDocument/2006/relationships/slideLayout" Target="../slideLayouts/slideLayout7.xml"/><Relationship Id="rId5" Type="http://schemas.openxmlformats.org/officeDocument/2006/relationships/image" Target="../media/image84.jpeg"/><Relationship Id="rId4" Type="http://schemas.openxmlformats.org/officeDocument/2006/relationships/image" Target="../media/image83.png"/></Relationships>
</file>

<file path=ppt/slides/_rels/slide3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90.gif"/><Relationship Id="rId7" Type="http://schemas.openxmlformats.org/officeDocument/2006/relationships/image" Target="../media/image94.jpeg"/><Relationship Id="rId2" Type="http://schemas.openxmlformats.org/officeDocument/2006/relationships/image" Target="../media/image89.jpeg"/><Relationship Id="rId1" Type="http://schemas.openxmlformats.org/officeDocument/2006/relationships/slideLayout" Target="../slideLayouts/slideLayout7.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91.png"/><Relationship Id="rId9" Type="http://schemas.openxmlformats.org/officeDocument/2006/relationships/image" Target="../media/image96.png"/></Relationships>
</file>

<file path=ppt/slides/_rels/slide48.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image" Target="../media/image94.jpeg"/><Relationship Id="rId1" Type="http://schemas.openxmlformats.org/officeDocument/2006/relationships/slideLayout" Target="../slideLayouts/slideLayout7.xml"/><Relationship Id="rId4" Type="http://schemas.openxmlformats.org/officeDocument/2006/relationships/image" Target="../media/image98.jpeg"/></Relationships>
</file>

<file path=ppt/slides/_rels/slide49.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image" Target="../media/image76.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image" Target="../media/image100.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image" Target="../media/image102.emf"/><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image" Target="../media/image104.emf"/><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image" Target="../media/image106.emf"/><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09.emf"/><Relationship Id="rId2" Type="http://schemas.openxmlformats.org/officeDocument/2006/relationships/image" Target="../media/image108.emf"/><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image" Target="../media/image110.emf"/><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13.emf"/><Relationship Id="rId2" Type="http://schemas.openxmlformats.org/officeDocument/2006/relationships/image" Target="../media/image112.emf"/><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15.emf"/><Relationship Id="rId2" Type="http://schemas.openxmlformats.org/officeDocument/2006/relationships/image" Target="../media/image114.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6.em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hyperlink" Target="mailto:info@formatresearch.co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meteoweb.eu/wp-content/uploads/2016/02/auto2-640x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496" y="1365151"/>
            <a:ext cx="7987296" cy="4992060"/>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8"/>
          <p:cNvSpPr txBox="1">
            <a:spLocks noChangeArrowheads="1"/>
          </p:cNvSpPr>
          <p:nvPr/>
        </p:nvSpPr>
        <p:spPr bwMode="auto">
          <a:xfrm>
            <a:off x="3419872" y="1366165"/>
            <a:ext cx="5145214" cy="1654940"/>
          </a:xfrm>
          <a:prstGeom prst="rect">
            <a:avLst/>
          </a:prstGeom>
          <a:noFill/>
          <a:ln w="9525">
            <a:noFill/>
            <a:miter lim="800000"/>
            <a:headEnd/>
            <a:tailEnd/>
          </a:ln>
        </p:spPr>
        <p:txBody>
          <a:bodyPr wrap="square">
            <a:spAutoFit/>
          </a:bodyPr>
          <a:lstStyle/>
          <a:p>
            <a:pPr algn="r"/>
            <a:r>
              <a:rPr lang="it-IT" sz="2800" dirty="0">
                <a:solidFill>
                  <a:srgbClr val="1F4E79"/>
                </a:solidFill>
                <a:latin typeface="Calibri" panose="020F0502020204030204" pitchFamily="34" charset="0"/>
              </a:rPr>
              <a:t>osservatorio sulle imprese del settore della mobilità</a:t>
            </a:r>
          </a:p>
          <a:p>
            <a:pPr algn="r"/>
            <a:r>
              <a:rPr lang="it-IT" sz="2800" b="0" i="1" dirty="0">
                <a:solidFill>
                  <a:schemeClr val="bg1">
                    <a:lumMod val="50000"/>
                  </a:schemeClr>
                </a:solidFill>
                <a:latin typeface="Calibri" panose="020F0502020204030204" pitchFamily="34" charset="0"/>
              </a:rPr>
              <a:t>giugno 2016</a:t>
            </a:r>
          </a:p>
          <a:p>
            <a:pPr algn="r">
              <a:lnSpc>
                <a:spcPct val="114000"/>
              </a:lnSpc>
              <a:spcBef>
                <a:spcPts val="600"/>
              </a:spcBef>
            </a:pPr>
            <a:r>
              <a:rPr lang="it-IT" sz="1100" dirty="0" err="1">
                <a:solidFill>
                  <a:srgbClr val="1F4E79"/>
                </a:solidFill>
                <a:latin typeface="Calibri" panose="020F0502020204030204" pitchFamily="34" charset="0"/>
              </a:rPr>
              <a:t>roma</a:t>
            </a:r>
            <a:r>
              <a:rPr lang="it-IT" sz="1100" dirty="0">
                <a:solidFill>
                  <a:srgbClr val="1F4E79"/>
                </a:solidFill>
                <a:latin typeface="Calibri" panose="020F0502020204030204" pitchFamily="34" charset="0"/>
              </a:rPr>
              <a:t>, </a:t>
            </a:r>
            <a:r>
              <a:rPr lang="it-IT" sz="1100" dirty="0" smtClean="0">
                <a:solidFill>
                  <a:srgbClr val="1F4E79"/>
                </a:solidFill>
                <a:latin typeface="Calibri" panose="020F0502020204030204" pitchFamily="34" charset="0"/>
              </a:rPr>
              <a:t>6 luglio </a:t>
            </a:r>
            <a:r>
              <a:rPr lang="it-IT" sz="1100" dirty="0">
                <a:solidFill>
                  <a:srgbClr val="1F4E79"/>
                </a:solidFill>
                <a:latin typeface="Calibri" panose="020F0502020204030204" pitchFamily="34" charset="0"/>
              </a:rPr>
              <a:t>2016 (15236ccz </a:t>
            </a:r>
            <a:r>
              <a:rPr lang="it-IT" sz="1100" dirty="0" smtClean="0">
                <a:solidFill>
                  <a:srgbClr val="1F4E79"/>
                </a:solidFill>
                <a:latin typeface="Calibri" panose="020F0502020204030204" pitchFamily="34" charset="0"/>
              </a:rPr>
              <a:t>P02)</a:t>
            </a:r>
            <a:endParaRPr lang="it-IT" sz="1100" dirty="0">
              <a:solidFill>
                <a:srgbClr val="1F4E79"/>
              </a:solidFill>
              <a:latin typeface="Calibri" panose="020F0502020204030204" pitchFamily="34" charset="0"/>
            </a:endParaRPr>
          </a:p>
        </p:txBody>
      </p:sp>
      <p:pic>
        <p:nvPicPr>
          <p:cNvPr id="6" name="Immagine 6" descr="forma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602" y="6387434"/>
            <a:ext cx="868554" cy="41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6"/>
          <p:cNvPicPr>
            <a:picLocks noChangeAspect="1"/>
          </p:cNvPicPr>
          <p:nvPr/>
        </p:nvPicPr>
        <p:blipFill>
          <a:blip r:embed="rId4"/>
          <a:stretch>
            <a:fillRect/>
          </a:stretch>
        </p:blipFill>
        <p:spPr>
          <a:xfrm>
            <a:off x="6228184" y="184448"/>
            <a:ext cx="2351638" cy="1108171"/>
          </a:xfrm>
          <a:prstGeom prst="rect">
            <a:avLst/>
          </a:prstGeom>
        </p:spPr>
      </p:pic>
    </p:spTree>
    <p:extLst>
      <p:ext uri="{BB962C8B-B14F-4D97-AF65-F5344CB8AC3E}">
        <p14:creationId xmlns:p14="http://schemas.microsoft.com/office/powerpoint/2010/main" val="1750681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3801990" y="1570044"/>
            <a:ext cx="5137750" cy="4990277"/>
          </a:xfrm>
          <a:prstGeom prst="rect">
            <a:avLst/>
          </a:prstGeom>
          <a:noFill/>
        </p:spPr>
        <p:txBody>
          <a:bodyPr wrap="square" rtlCol="0">
            <a:spAutoFit/>
          </a:bodyPr>
          <a:lstStyle/>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premessa</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considerazioni generali di sintesi</a:t>
            </a:r>
          </a:p>
          <a:p>
            <a:pPr>
              <a:lnSpc>
                <a:spcPct val="130000"/>
              </a:lnSpc>
              <a:spcBef>
                <a:spcPts val="600"/>
              </a:spcBef>
              <a:spcAft>
                <a:spcPts val="0"/>
              </a:spcAft>
              <a:buNone/>
            </a:pPr>
            <a:r>
              <a:rPr lang="it-IT" sz="2400" dirty="0">
                <a:solidFill>
                  <a:srgbClr val="1F4E79"/>
                </a:solidFill>
                <a:latin typeface="Calibri" panose="020F0502020204030204" pitchFamily="34" charset="0"/>
                <a:cs typeface="Arial" panose="020B0604020202020204" pitchFamily="34" charset="0"/>
              </a:rPr>
              <a:t>congiuntura economica</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domanda e offerta di credito</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marketing digitale</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imprese e case produttrici</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ambiente</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marketing associativo</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metodo e appendice</a:t>
            </a:r>
          </a:p>
        </p:txBody>
      </p:sp>
      <p:sp>
        <p:nvSpPr>
          <p:cNvPr id="8" name="CasellaDiTesto 7"/>
          <p:cNvSpPr txBox="1"/>
          <p:nvPr/>
        </p:nvSpPr>
        <p:spPr>
          <a:xfrm>
            <a:off x="614412" y="770452"/>
            <a:ext cx="2048766" cy="830997"/>
          </a:xfrm>
          <a:prstGeom prst="rect">
            <a:avLst/>
          </a:prstGeom>
          <a:noFill/>
        </p:spPr>
        <p:txBody>
          <a:bodyPr wrap="none" rtlCol="0">
            <a:spAutoFit/>
          </a:bodyPr>
          <a:lstStyle/>
          <a:p>
            <a:pPr>
              <a:buNone/>
            </a:pPr>
            <a:r>
              <a:rPr lang="it-IT" sz="4800" b="0" dirty="0">
                <a:solidFill>
                  <a:srgbClr val="1F4E79"/>
                </a:solidFill>
                <a:latin typeface="Calibri" panose="020F0502020204030204" pitchFamily="34" charset="0"/>
                <a:cs typeface="Arial" panose="020B0604020202020204" pitchFamily="34" charset="0"/>
              </a:rPr>
              <a:t>agenda</a:t>
            </a:r>
          </a:p>
        </p:txBody>
      </p:sp>
      <p:cxnSp>
        <p:nvCxnSpPr>
          <p:cNvPr id="9" name="Connettore diritto 8"/>
          <p:cNvCxnSpPr/>
          <p:nvPr/>
        </p:nvCxnSpPr>
        <p:spPr bwMode="auto">
          <a:xfrm flipH="1">
            <a:off x="3598944" y="1731855"/>
            <a:ext cx="0" cy="4693158"/>
          </a:xfrm>
          <a:prstGeom prst="line">
            <a:avLst/>
          </a:prstGeom>
          <a:solidFill>
            <a:schemeClr val="accent1"/>
          </a:solidFill>
          <a:ln w="19050" cap="flat" cmpd="sng" algn="ctr">
            <a:solidFill>
              <a:srgbClr val="1F4E79"/>
            </a:solidFill>
            <a:prstDash val="solid"/>
            <a:round/>
            <a:headEnd type="none" w="med" len="med"/>
            <a:tailEnd type="none" w="med" len="med"/>
          </a:ln>
          <a:effectLst/>
        </p:spPr>
      </p:cxnSp>
      <p:pic>
        <p:nvPicPr>
          <p:cNvPr id="6" name="Picture 24" descr="http://www.plef.org/wp-content/uploads/2014/09/logo-confcommerci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361" t="4396" r="34465" b="40452"/>
          <a:stretch/>
        </p:blipFill>
        <p:spPr bwMode="auto">
          <a:xfrm>
            <a:off x="2904289" y="2761878"/>
            <a:ext cx="541599" cy="482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857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9"/>
          <p:cNvSpPr txBox="1">
            <a:spLocks noChangeArrowheads="1"/>
          </p:cNvSpPr>
          <p:nvPr/>
        </p:nvSpPr>
        <p:spPr bwMode="auto">
          <a:xfrm>
            <a:off x="228600" y="6070600"/>
            <a:ext cx="88392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1.000 casi. </a:t>
            </a:r>
            <a:r>
              <a:rPr lang="it-IT" altLang="ja-JP" sz="900" b="0" dirty="0">
                <a:latin typeface="Calibri" panose="020F0502020204030204" pitchFamily="34" charset="0"/>
              </a:rPr>
              <a:t>Sono riportati gli indicatori delle imprese rispondenti. </a:t>
            </a:r>
            <a:r>
              <a:rPr lang="it-IT" altLang="ja-JP" sz="900" dirty="0">
                <a:latin typeface="Calibri" panose="020F0502020204030204" pitchFamily="34" charset="0"/>
              </a:rPr>
              <a:t>INDICATORE</a:t>
            </a:r>
            <a:r>
              <a:rPr lang="it-IT" altLang="ja-JP" sz="900" b="0" dirty="0">
                <a:latin typeface="Calibri" panose="020F0502020204030204" pitchFamily="34" charset="0"/>
              </a:rPr>
              <a:t>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latin typeface="Calibri" panose="020F0502020204030204" pitchFamily="34" charset="0"/>
              </a:rPr>
              <a:t>I dati sono riportati all’universo.	</a:t>
            </a:r>
            <a:endParaRPr lang="it-IT" altLang="it-IT" sz="900" dirty="0">
              <a:latin typeface="Calibri" panose="020F0502020204030204" pitchFamily="34" charset="0"/>
            </a:endParaRPr>
          </a:p>
        </p:txBody>
      </p:sp>
      <p:sp>
        <p:nvSpPr>
          <p:cNvPr id="201" name="Rettangolo 200"/>
          <p:cNvSpPr/>
          <p:nvPr/>
        </p:nvSpPr>
        <p:spPr>
          <a:xfrm>
            <a:off x="395288" y="1150770"/>
            <a:ext cx="8353176" cy="923330"/>
          </a:xfrm>
          <a:prstGeom prst="rect">
            <a:avLst/>
          </a:prstGeom>
        </p:spPr>
        <p:txBody>
          <a:bodyPr wrap="square">
            <a:spAutoFit/>
          </a:bodyPr>
          <a:lstStyle/>
          <a:p>
            <a:pPr algn="just"/>
            <a:r>
              <a:rPr lang="it-IT" sz="1800" b="0" dirty="0">
                <a:latin typeface="Calibri" panose="020F0502020204030204" pitchFamily="34" charset="0"/>
              </a:rPr>
              <a:t>A suo giudizio la </a:t>
            </a:r>
            <a:r>
              <a:rPr lang="it-IT" sz="1800" u="sng" dirty="0">
                <a:latin typeface="Calibri" panose="020F0502020204030204" pitchFamily="34" charset="0"/>
              </a:rPr>
              <a:t>situazione economica generale dell’Italia</a:t>
            </a:r>
            <a:r>
              <a:rPr lang="it-IT" sz="1800" b="0" dirty="0">
                <a:latin typeface="Calibri" panose="020F0502020204030204" pitchFamily="34" charset="0"/>
              </a:rPr>
              <a:t>, a prescindere dalla situazione della Sua impresa e del Suo settore, negli ultimi sei mesi, rispetto ai sei mesi precedenti, è migliorata, rimasta invariata, peggiorata…? E nei prossimi sei mesi?</a:t>
            </a:r>
          </a:p>
        </p:txBody>
      </p:sp>
      <p:sp>
        <p:nvSpPr>
          <p:cNvPr id="7" name="Rectangle 4"/>
          <p:cNvSpPr txBox="1">
            <a:spLocks noChangeArrowheads="1"/>
          </p:cNvSpPr>
          <p:nvPr/>
        </p:nvSpPr>
        <p:spPr bwMode="auto">
          <a:xfrm>
            <a:off x="395288" y="188913"/>
            <a:ext cx="8280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clima di fiducia |</a:t>
            </a:r>
            <a:r>
              <a:rPr lang="it-IT" altLang="it-IT" kern="0" dirty="0">
                <a:solidFill>
                  <a:schemeClr val="tx1"/>
                </a:solidFill>
                <a:latin typeface="Calibri" panose="020F0502020204030204" pitchFamily="34" charset="0"/>
                <a:cs typeface="Arial" panose="020B0604020202020204" pitchFamily="34" charset="0"/>
              </a:rPr>
              <a:t> </a:t>
            </a:r>
            <a:r>
              <a:rPr lang="it-IT" dirty="0">
                <a:solidFill>
                  <a:schemeClr val="tx1"/>
                </a:solidFill>
                <a:latin typeface="Calibri" panose="020F0502020204030204" pitchFamily="34" charset="0"/>
              </a:rPr>
              <a:t>il </a:t>
            </a:r>
            <a:r>
              <a:rPr lang="it-IT" i="1" dirty="0" err="1">
                <a:solidFill>
                  <a:schemeClr val="tx1"/>
                </a:solidFill>
                <a:latin typeface="Calibri" panose="020F0502020204030204" pitchFamily="34" charset="0"/>
              </a:rPr>
              <a:t>sentiment</a:t>
            </a:r>
            <a:r>
              <a:rPr lang="it-IT" i="1" dirty="0">
                <a:solidFill>
                  <a:schemeClr val="tx1"/>
                </a:solidFill>
                <a:latin typeface="Calibri" panose="020F0502020204030204" pitchFamily="34" charset="0"/>
              </a:rPr>
              <a:t> </a:t>
            </a:r>
            <a:r>
              <a:rPr lang="it-IT" dirty="0">
                <a:solidFill>
                  <a:schemeClr val="tx1"/>
                </a:solidFill>
                <a:latin typeface="Calibri" panose="020F0502020204030204" pitchFamily="34" charset="0"/>
              </a:rPr>
              <a:t>delle imprese </a:t>
            </a:r>
            <a:r>
              <a:rPr lang="it-IT" dirty="0" err="1">
                <a:solidFill>
                  <a:schemeClr val="tx1"/>
                </a:solidFill>
                <a:latin typeface="Calibri" panose="020F0502020204030204" pitchFamily="34" charset="0"/>
              </a:rPr>
              <a:t>dell’automotive</a:t>
            </a:r>
            <a:r>
              <a:rPr lang="it-IT" dirty="0">
                <a:solidFill>
                  <a:schemeClr val="tx1"/>
                </a:solidFill>
                <a:latin typeface="Calibri" panose="020F0502020204030204" pitchFamily="34" charset="0"/>
              </a:rPr>
              <a:t> è in leggera crescita in vista della seconda parte dell’anno…</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2" name="Rettangolo 1"/>
          <p:cNvSpPr/>
          <p:nvPr/>
        </p:nvSpPr>
        <p:spPr bwMode="auto">
          <a:xfrm>
            <a:off x="0" y="0"/>
            <a:ext cx="9144000" cy="188913"/>
          </a:xfrm>
          <a:prstGeom prst="rect">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b="0" dirty="0">
                <a:solidFill>
                  <a:schemeClr val="bg1"/>
                </a:solidFill>
                <a:latin typeface="Calibri" panose="020F0502020204030204" pitchFamily="34" charset="0"/>
              </a:rPr>
              <a:t>CONGIUNTURA ECONOMICA</a:t>
            </a:r>
            <a:endParaRPr kumimoji="0" lang="it-IT" sz="1050" b="0" i="0" u="none" strike="noStrike" cap="none" normalizeH="0" baseline="0" dirty="0">
              <a:ln>
                <a:noFill/>
              </a:ln>
              <a:solidFill>
                <a:schemeClr val="bg1"/>
              </a:solidFill>
              <a:effectLst/>
              <a:latin typeface="Calibri" panose="020F0502020204030204" pitchFamily="34" charset="0"/>
            </a:endParaRPr>
          </a:p>
        </p:txBody>
      </p:sp>
      <p:sp>
        <p:nvSpPr>
          <p:cNvPr id="12" name="Rettangolo 11"/>
          <p:cNvSpPr/>
          <p:nvPr/>
        </p:nvSpPr>
        <p:spPr bwMode="auto">
          <a:xfrm>
            <a:off x="4845711" y="2534965"/>
            <a:ext cx="3710741" cy="1548113"/>
          </a:xfrm>
          <a:prstGeom prst="rect">
            <a:avLst/>
          </a:prstGeom>
          <a:noFill/>
          <a:ln w="1905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7" name="CasellaDiTesto 26"/>
          <p:cNvSpPr txBox="1"/>
          <p:nvPr/>
        </p:nvSpPr>
        <p:spPr>
          <a:xfrm>
            <a:off x="4665216" y="2288725"/>
            <a:ext cx="2662908" cy="400110"/>
          </a:xfrm>
          <a:prstGeom prst="rect">
            <a:avLst/>
          </a:prstGeom>
          <a:solidFill>
            <a:schemeClr val="bg1"/>
          </a:solidFill>
        </p:spPr>
        <p:txBody>
          <a:bodyPr wrap="none" rtlCol="0">
            <a:spAutoFit/>
          </a:bodyPr>
          <a:lstStyle/>
          <a:p>
            <a:r>
              <a:rPr lang="it-IT" sz="2000" dirty="0">
                <a:latin typeface="Calibri" panose="020F0502020204030204" pitchFamily="34" charset="0"/>
              </a:rPr>
              <a:t>Gennaio – Giugno 2016</a:t>
            </a:r>
          </a:p>
        </p:txBody>
      </p:sp>
      <p:sp>
        <p:nvSpPr>
          <p:cNvPr id="34" name="CasellaDiTesto 33"/>
          <p:cNvSpPr txBox="1"/>
          <p:nvPr/>
        </p:nvSpPr>
        <p:spPr>
          <a:xfrm>
            <a:off x="1403648" y="2499361"/>
            <a:ext cx="2778385" cy="3108543"/>
          </a:xfrm>
          <a:prstGeom prst="rect">
            <a:avLst/>
          </a:prstGeom>
          <a:noFill/>
        </p:spPr>
        <p:txBody>
          <a:bodyPr wrap="square" rtlCol="0">
            <a:spAutoFit/>
          </a:bodyPr>
          <a:lstStyle/>
          <a:p>
            <a:r>
              <a:rPr lang="it-IT" sz="2400" b="0" dirty="0">
                <a:latin typeface="Calibri" panose="020F0502020204030204" pitchFamily="34" charset="0"/>
              </a:rPr>
              <a:t>Fiducia nell’economia italiana in lenta, ma progressiva, ascesa… la situazione è tuttavia ancora indietro rispetto al periodo pre-crisi…</a:t>
            </a:r>
            <a:r>
              <a:rPr lang="it-IT" sz="2800" b="0" dirty="0">
                <a:latin typeface="Calibri" panose="020F0502020204030204" pitchFamily="34" charset="0"/>
              </a:rPr>
              <a:t> </a:t>
            </a:r>
          </a:p>
        </p:txBody>
      </p:sp>
      <p:sp>
        <p:nvSpPr>
          <p:cNvPr id="35" name="CasellaDiTesto 34"/>
          <p:cNvSpPr txBox="1"/>
          <p:nvPr/>
        </p:nvSpPr>
        <p:spPr>
          <a:xfrm>
            <a:off x="6910746" y="2847357"/>
            <a:ext cx="1410964" cy="923330"/>
          </a:xfrm>
          <a:prstGeom prst="rect">
            <a:avLst/>
          </a:prstGeom>
          <a:noFill/>
        </p:spPr>
        <p:txBody>
          <a:bodyPr wrap="none" rtlCol="0">
            <a:spAutoFit/>
          </a:bodyPr>
          <a:lstStyle/>
          <a:p>
            <a:pPr algn="ctr"/>
            <a:r>
              <a:rPr lang="it-IT" sz="5400" b="0" dirty="0">
                <a:solidFill>
                  <a:srgbClr val="1F4E79"/>
                </a:solidFill>
                <a:latin typeface="Calibri" panose="020F0502020204030204" pitchFamily="34" charset="0"/>
              </a:rPr>
              <a:t>39,0</a:t>
            </a:r>
          </a:p>
        </p:txBody>
      </p:sp>
      <p:sp>
        <p:nvSpPr>
          <p:cNvPr id="36" name="CasellaDiTesto 35"/>
          <p:cNvSpPr txBox="1"/>
          <p:nvPr/>
        </p:nvSpPr>
        <p:spPr>
          <a:xfrm>
            <a:off x="6910746" y="4754418"/>
            <a:ext cx="1410964" cy="923330"/>
          </a:xfrm>
          <a:prstGeom prst="rect">
            <a:avLst/>
          </a:prstGeom>
          <a:noFill/>
        </p:spPr>
        <p:txBody>
          <a:bodyPr wrap="none" rtlCol="0">
            <a:spAutoFit/>
          </a:bodyPr>
          <a:lstStyle/>
          <a:p>
            <a:pPr algn="ctr"/>
            <a:r>
              <a:rPr lang="it-IT" sz="5400" b="0" dirty="0">
                <a:solidFill>
                  <a:srgbClr val="1F4E79"/>
                </a:solidFill>
                <a:latin typeface="Calibri" panose="020F0502020204030204" pitchFamily="34" charset="0"/>
              </a:rPr>
              <a:t>40,1</a:t>
            </a:r>
          </a:p>
        </p:txBody>
      </p:sp>
      <p:sp>
        <p:nvSpPr>
          <p:cNvPr id="45" name="Rettangolo 44"/>
          <p:cNvSpPr/>
          <p:nvPr/>
        </p:nvSpPr>
        <p:spPr bwMode="auto">
          <a:xfrm>
            <a:off x="4845711" y="4442027"/>
            <a:ext cx="3710741" cy="1548113"/>
          </a:xfrm>
          <a:prstGeom prst="rect">
            <a:avLst/>
          </a:prstGeom>
          <a:noFill/>
          <a:ln w="1905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6" name="CasellaDiTesto 45"/>
          <p:cNvSpPr txBox="1"/>
          <p:nvPr/>
        </p:nvSpPr>
        <p:spPr>
          <a:xfrm>
            <a:off x="4665216" y="4195786"/>
            <a:ext cx="2663230" cy="400110"/>
          </a:xfrm>
          <a:prstGeom prst="rect">
            <a:avLst/>
          </a:prstGeom>
          <a:solidFill>
            <a:schemeClr val="bg1"/>
          </a:solidFill>
        </p:spPr>
        <p:txBody>
          <a:bodyPr wrap="none" rtlCol="0">
            <a:spAutoFit/>
          </a:bodyPr>
          <a:lstStyle/>
          <a:p>
            <a:r>
              <a:rPr lang="it-IT" sz="2000" dirty="0">
                <a:latin typeface="Calibri" panose="020F0502020204030204" pitchFamily="34" charset="0"/>
              </a:rPr>
              <a:t>Luglio – Dicembre 2016</a:t>
            </a:r>
          </a:p>
        </p:txBody>
      </p:sp>
      <p:pic>
        <p:nvPicPr>
          <p:cNvPr id="37" name="Immagine 36"/>
          <p:cNvPicPr>
            <a:picLocks noChangeAspect="1"/>
          </p:cNvPicPr>
          <p:nvPr/>
        </p:nvPicPr>
        <p:blipFill>
          <a:blip r:embed="rId2"/>
          <a:stretch>
            <a:fillRect/>
          </a:stretch>
        </p:blipFill>
        <p:spPr>
          <a:xfrm>
            <a:off x="4633253" y="4636600"/>
            <a:ext cx="2342094" cy="1595067"/>
          </a:xfrm>
          <a:prstGeom prst="rect">
            <a:avLst/>
          </a:prstGeom>
        </p:spPr>
      </p:pic>
      <p:pic>
        <p:nvPicPr>
          <p:cNvPr id="44" name="Immagine 43"/>
          <p:cNvPicPr>
            <a:picLocks noChangeAspect="1"/>
          </p:cNvPicPr>
          <p:nvPr/>
        </p:nvPicPr>
        <p:blipFill>
          <a:blip r:embed="rId3"/>
          <a:stretch>
            <a:fillRect/>
          </a:stretch>
        </p:blipFill>
        <p:spPr>
          <a:xfrm>
            <a:off x="4633253" y="2724533"/>
            <a:ext cx="2342094" cy="1595067"/>
          </a:xfrm>
          <a:prstGeom prst="rect">
            <a:avLst/>
          </a:prstGeom>
        </p:spPr>
      </p:pic>
      <p:pic>
        <p:nvPicPr>
          <p:cNvPr id="2050" name="Picture 2" descr="http://st2.depositphotos.com/5266903/7881/v/450/depositphotos_78811636-Tools-gears-smiles-emoticons-icons.jpg"/>
          <p:cNvPicPr>
            <a:picLocks noChangeAspect="1" noChangeArrowheads="1"/>
          </p:cNvPicPr>
          <p:nvPr/>
        </p:nvPicPr>
        <p:blipFill rotWithShape="1">
          <a:blip r:embed="rId4">
            <a:extLst>
              <a:ext uri="{28A0092B-C50C-407E-A947-70E740481C1C}">
                <a14:useLocalDpi xmlns:a14="http://schemas.microsoft.com/office/drawing/2010/main" val="0"/>
              </a:ext>
            </a:extLst>
          </a:blip>
          <a:srcRect t="51352" r="79236" b="24956"/>
          <a:stretch/>
        </p:blipFill>
        <p:spPr bwMode="auto">
          <a:xfrm>
            <a:off x="320240" y="2348483"/>
            <a:ext cx="976836" cy="871298"/>
          </a:xfrm>
          <a:prstGeom prst="rect">
            <a:avLst/>
          </a:prstGeom>
          <a:noFill/>
          <a:extLst>
            <a:ext uri="{909E8E84-426E-40DD-AFC4-6F175D3DCCD1}">
              <a14:hiddenFill xmlns:a14="http://schemas.microsoft.com/office/drawing/2010/main">
                <a:solidFill>
                  <a:srgbClr val="FFFFFF"/>
                </a:solidFill>
              </a14:hiddenFill>
            </a:ext>
          </a:extLst>
        </p:spPr>
      </p:pic>
      <p:sp>
        <p:nvSpPr>
          <p:cNvPr id="16" name="CasellaDiTesto 15"/>
          <p:cNvSpPr txBox="1"/>
          <p:nvPr/>
        </p:nvSpPr>
        <p:spPr>
          <a:xfrm>
            <a:off x="6882004" y="2761928"/>
            <a:ext cx="1599412" cy="276999"/>
          </a:xfrm>
          <a:prstGeom prst="rect">
            <a:avLst/>
          </a:prstGeom>
          <a:noFill/>
        </p:spPr>
        <p:txBody>
          <a:bodyPr wrap="none" rtlCol="0">
            <a:spAutoFit/>
          </a:bodyPr>
          <a:lstStyle/>
          <a:p>
            <a:r>
              <a:rPr lang="it-IT" sz="1200" i="1" dirty="0">
                <a:latin typeface="Calibri" panose="020F0502020204030204" pitchFamily="34" charset="0"/>
              </a:rPr>
              <a:t>Migliore + ½ Invariato</a:t>
            </a:r>
          </a:p>
        </p:txBody>
      </p:sp>
      <p:sp>
        <p:nvSpPr>
          <p:cNvPr id="17" name="CasellaDiTesto 16"/>
          <p:cNvSpPr txBox="1"/>
          <p:nvPr/>
        </p:nvSpPr>
        <p:spPr>
          <a:xfrm>
            <a:off x="6882004" y="4666388"/>
            <a:ext cx="1599412" cy="276999"/>
          </a:xfrm>
          <a:prstGeom prst="rect">
            <a:avLst/>
          </a:prstGeom>
          <a:noFill/>
        </p:spPr>
        <p:txBody>
          <a:bodyPr wrap="none" rtlCol="0">
            <a:spAutoFit/>
          </a:bodyPr>
          <a:lstStyle/>
          <a:p>
            <a:r>
              <a:rPr lang="it-IT" sz="1200" i="1" dirty="0">
                <a:latin typeface="Calibri" panose="020F0502020204030204" pitchFamily="34" charset="0"/>
              </a:rPr>
              <a:t>Migliore + ½ Invariato</a:t>
            </a:r>
          </a:p>
        </p:txBody>
      </p:sp>
    </p:spTree>
    <p:extLst>
      <p:ext uri="{BB962C8B-B14F-4D97-AF65-F5344CB8AC3E}">
        <p14:creationId xmlns:p14="http://schemas.microsoft.com/office/powerpoint/2010/main" val="3932567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9"/>
          <p:cNvSpPr txBox="1">
            <a:spLocks noChangeArrowheads="1"/>
          </p:cNvSpPr>
          <p:nvPr/>
        </p:nvSpPr>
        <p:spPr bwMode="auto">
          <a:xfrm>
            <a:off x="228600" y="6070600"/>
            <a:ext cx="88392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1.000 casi. </a:t>
            </a:r>
            <a:r>
              <a:rPr lang="it-IT" altLang="ja-JP" sz="900" b="0" dirty="0">
                <a:latin typeface="Calibri" panose="020F0502020204030204" pitchFamily="34" charset="0"/>
              </a:rPr>
              <a:t>Sono riportati gli indicatori delle imprese rispondenti. </a:t>
            </a:r>
            <a:r>
              <a:rPr lang="it-IT" altLang="ja-JP" sz="900" dirty="0">
                <a:latin typeface="Calibri" panose="020F0502020204030204" pitchFamily="34" charset="0"/>
              </a:rPr>
              <a:t>INDICATORE</a:t>
            </a:r>
            <a:r>
              <a:rPr lang="it-IT" altLang="ja-JP" sz="900" b="0" dirty="0">
                <a:latin typeface="Calibri" panose="020F0502020204030204" pitchFamily="34" charset="0"/>
              </a:rPr>
              <a:t>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latin typeface="Calibri" panose="020F0502020204030204" pitchFamily="34" charset="0"/>
              </a:rPr>
              <a:t>I dati sono riportati all’universo.	</a:t>
            </a:r>
            <a:endParaRPr lang="it-IT" altLang="it-IT" sz="900" dirty="0">
              <a:latin typeface="Calibri" panose="020F0502020204030204" pitchFamily="34" charset="0"/>
            </a:endParaRPr>
          </a:p>
        </p:txBody>
      </p:sp>
      <p:sp>
        <p:nvSpPr>
          <p:cNvPr id="201" name="Rettangolo 200"/>
          <p:cNvSpPr/>
          <p:nvPr/>
        </p:nvSpPr>
        <p:spPr>
          <a:xfrm>
            <a:off x="395288" y="1150770"/>
            <a:ext cx="8353176" cy="923330"/>
          </a:xfrm>
          <a:prstGeom prst="rect">
            <a:avLst/>
          </a:prstGeom>
        </p:spPr>
        <p:txBody>
          <a:bodyPr wrap="square">
            <a:spAutoFit/>
          </a:bodyPr>
          <a:lstStyle/>
          <a:p>
            <a:pPr algn="just"/>
            <a:r>
              <a:rPr lang="it-IT" sz="1800" b="0" dirty="0">
                <a:latin typeface="Calibri" panose="020F0502020204030204" pitchFamily="34" charset="0"/>
              </a:rPr>
              <a:t>Come giudica l’</a:t>
            </a:r>
            <a:r>
              <a:rPr lang="it-IT" sz="1800" u="sng" dirty="0">
                <a:latin typeface="Calibri" panose="020F0502020204030204" pitchFamily="34" charset="0"/>
              </a:rPr>
              <a:t>andamento economico generale della Sua impresa</a:t>
            </a:r>
            <a:r>
              <a:rPr lang="it-IT" sz="1800" b="0" dirty="0">
                <a:latin typeface="Calibri" panose="020F0502020204030204" pitchFamily="34" charset="0"/>
              </a:rPr>
              <a:t>, negli ultimi sei mesi, rispetto ai sei mesi precedenti, migliore, invariato o peggiore…? E in vista dei prossimi sei mesi?</a:t>
            </a:r>
          </a:p>
        </p:txBody>
      </p:sp>
      <p:sp>
        <p:nvSpPr>
          <p:cNvPr id="7"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clima di fiducia |</a:t>
            </a:r>
            <a:r>
              <a:rPr lang="it-IT" altLang="it-IT" kern="0" dirty="0">
                <a:solidFill>
                  <a:schemeClr val="tx1"/>
                </a:solidFill>
                <a:latin typeface="Calibri" panose="020F0502020204030204" pitchFamily="34" charset="0"/>
                <a:cs typeface="Arial" panose="020B0604020202020204" pitchFamily="34" charset="0"/>
              </a:rPr>
              <a:t> </a:t>
            </a:r>
            <a:r>
              <a:rPr lang="it-IT" dirty="0">
                <a:solidFill>
                  <a:schemeClr val="tx1"/>
                </a:solidFill>
                <a:latin typeface="Calibri" panose="020F0502020204030204" pitchFamily="34" charset="0"/>
              </a:rPr>
              <a:t>…migliora anche il clima di fiducia nei confronti dell’andamento della propria attività, sebbene esistano ancora spazi di miglioramento…</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2" name="Rettangolo 1"/>
          <p:cNvSpPr/>
          <p:nvPr/>
        </p:nvSpPr>
        <p:spPr bwMode="auto">
          <a:xfrm>
            <a:off x="0" y="0"/>
            <a:ext cx="9144000" cy="188913"/>
          </a:xfrm>
          <a:prstGeom prst="rect">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b="0" dirty="0">
                <a:solidFill>
                  <a:schemeClr val="bg1"/>
                </a:solidFill>
                <a:latin typeface="Calibri" panose="020F0502020204030204" pitchFamily="34" charset="0"/>
              </a:rPr>
              <a:t>CONGIUNTURA ECONOMICA</a:t>
            </a:r>
            <a:endParaRPr kumimoji="0" lang="it-IT" sz="1050" b="0" i="0" u="none" strike="noStrike" cap="none" normalizeH="0" baseline="0" dirty="0">
              <a:ln>
                <a:noFill/>
              </a:ln>
              <a:solidFill>
                <a:schemeClr val="bg1"/>
              </a:solidFill>
              <a:effectLst/>
              <a:latin typeface="Calibri" panose="020F0502020204030204" pitchFamily="34" charset="0"/>
            </a:endParaRPr>
          </a:p>
        </p:txBody>
      </p:sp>
      <p:sp>
        <p:nvSpPr>
          <p:cNvPr id="12" name="Rettangolo 11"/>
          <p:cNvSpPr/>
          <p:nvPr/>
        </p:nvSpPr>
        <p:spPr bwMode="auto">
          <a:xfrm>
            <a:off x="4845711" y="2534965"/>
            <a:ext cx="3710741" cy="1548113"/>
          </a:xfrm>
          <a:prstGeom prst="rect">
            <a:avLst/>
          </a:prstGeom>
          <a:noFill/>
          <a:ln w="1905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7" name="CasellaDiTesto 26"/>
          <p:cNvSpPr txBox="1"/>
          <p:nvPr/>
        </p:nvSpPr>
        <p:spPr>
          <a:xfrm>
            <a:off x="4665216" y="2288725"/>
            <a:ext cx="2662908" cy="400110"/>
          </a:xfrm>
          <a:prstGeom prst="rect">
            <a:avLst/>
          </a:prstGeom>
          <a:solidFill>
            <a:schemeClr val="bg1"/>
          </a:solidFill>
        </p:spPr>
        <p:txBody>
          <a:bodyPr wrap="none" rtlCol="0">
            <a:spAutoFit/>
          </a:bodyPr>
          <a:lstStyle/>
          <a:p>
            <a:r>
              <a:rPr lang="it-IT" sz="2000" dirty="0">
                <a:latin typeface="Calibri" panose="020F0502020204030204" pitchFamily="34" charset="0"/>
              </a:rPr>
              <a:t>Gennaio – Giugno 2016</a:t>
            </a:r>
          </a:p>
        </p:txBody>
      </p:sp>
      <p:sp>
        <p:nvSpPr>
          <p:cNvPr id="35" name="CasellaDiTesto 34"/>
          <p:cNvSpPr txBox="1"/>
          <p:nvPr/>
        </p:nvSpPr>
        <p:spPr>
          <a:xfrm>
            <a:off x="6910747" y="2847357"/>
            <a:ext cx="1410964" cy="923330"/>
          </a:xfrm>
          <a:prstGeom prst="rect">
            <a:avLst/>
          </a:prstGeom>
          <a:noFill/>
        </p:spPr>
        <p:txBody>
          <a:bodyPr wrap="none" rtlCol="0">
            <a:spAutoFit/>
          </a:bodyPr>
          <a:lstStyle/>
          <a:p>
            <a:pPr algn="ctr"/>
            <a:r>
              <a:rPr lang="it-IT" sz="5400" b="0" dirty="0">
                <a:solidFill>
                  <a:srgbClr val="1F4E79"/>
                </a:solidFill>
                <a:latin typeface="Calibri" panose="020F0502020204030204" pitchFamily="34" charset="0"/>
              </a:rPr>
              <a:t>40,5</a:t>
            </a:r>
          </a:p>
        </p:txBody>
      </p:sp>
      <p:sp>
        <p:nvSpPr>
          <p:cNvPr id="36" name="CasellaDiTesto 35"/>
          <p:cNvSpPr txBox="1"/>
          <p:nvPr/>
        </p:nvSpPr>
        <p:spPr>
          <a:xfrm>
            <a:off x="6910747" y="4754418"/>
            <a:ext cx="1410964" cy="923330"/>
          </a:xfrm>
          <a:prstGeom prst="rect">
            <a:avLst/>
          </a:prstGeom>
          <a:noFill/>
        </p:spPr>
        <p:txBody>
          <a:bodyPr wrap="none" rtlCol="0">
            <a:spAutoFit/>
          </a:bodyPr>
          <a:lstStyle/>
          <a:p>
            <a:pPr algn="ctr"/>
            <a:r>
              <a:rPr lang="it-IT" sz="5400" b="0" dirty="0">
                <a:solidFill>
                  <a:srgbClr val="1F4E79"/>
                </a:solidFill>
                <a:latin typeface="Calibri" panose="020F0502020204030204" pitchFamily="34" charset="0"/>
              </a:rPr>
              <a:t>42,5</a:t>
            </a:r>
          </a:p>
        </p:txBody>
      </p:sp>
      <p:sp>
        <p:nvSpPr>
          <p:cNvPr id="45" name="Rettangolo 44"/>
          <p:cNvSpPr/>
          <p:nvPr/>
        </p:nvSpPr>
        <p:spPr bwMode="auto">
          <a:xfrm>
            <a:off x="4845711" y="4442027"/>
            <a:ext cx="3710741" cy="1548113"/>
          </a:xfrm>
          <a:prstGeom prst="rect">
            <a:avLst/>
          </a:prstGeom>
          <a:noFill/>
          <a:ln w="1905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6" name="CasellaDiTesto 45"/>
          <p:cNvSpPr txBox="1"/>
          <p:nvPr/>
        </p:nvSpPr>
        <p:spPr>
          <a:xfrm>
            <a:off x="4665216" y="4195786"/>
            <a:ext cx="2663230" cy="400110"/>
          </a:xfrm>
          <a:prstGeom prst="rect">
            <a:avLst/>
          </a:prstGeom>
          <a:solidFill>
            <a:schemeClr val="bg1"/>
          </a:solidFill>
        </p:spPr>
        <p:txBody>
          <a:bodyPr wrap="none" rtlCol="0">
            <a:spAutoFit/>
          </a:bodyPr>
          <a:lstStyle/>
          <a:p>
            <a:r>
              <a:rPr lang="it-IT" sz="2000" dirty="0">
                <a:latin typeface="Calibri" panose="020F0502020204030204" pitchFamily="34" charset="0"/>
              </a:rPr>
              <a:t>Luglio – Dicembre 2016</a:t>
            </a:r>
          </a:p>
        </p:txBody>
      </p:sp>
      <p:pic>
        <p:nvPicPr>
          <p:cNvPr id="3" name="Immagine 2"/>
          <p:cNvPicPr>
            <a:picLocks noChangeAspect="1"/>
          </p:cNvPicPr>
          <p:nvPr/>
        </p:nvPicPr>
        <p:blipFill>
          <a:blip r:embed="rId2"/>
          <a:stretch>
            <a:fillRect/>
          </a:stretch>
        </p:blipFill>
        <p:spPr>
          <a:xfrm>
            <a:off x="4633200" y="2725200"/>
            <a:ext cx="2342094" cy="1595067"/>
          </a:xfrm>
          <a:prstGeom prst="rect">
            <a:avLst/>
          </a:prstGeom>
        </p:spPr>
      </p:pic>
      <p:pic>
        <p:nvPicPr>
          <p:cNvPr id="4" name="Immagine 3"/>
          <p:cNvPicPr>
            <a:picLocks noChangeAspect="1"/>
          </p:cNvPicPr>
          <p:nvPr/>
        </p:nvPicPr>
        <p:blipFill>
          <a:blip r:embed="rId3"/>
          <a:stretch>
            <a:fillRect/>
          </a:stretch>
        </p:blipFill>
        <p:spPr>
          <a:xfrm>
            <a:off x="4633200" y="4636800"/>
            <a:ext cx="2342094" cy="1595067"/>
          </a:xfrm>
          <a:prstGeom prst="rect">
            <a:avLst/>
          </a:prstGeom>
        </p:spPr>
      </p:pic>
      <p:pic>
        <p:nvPicPr>
          <p:cNvPr id="17" name="Picture 4" descr="http://us.123rf.com/450wm/blankstock/blankstock1510/blankstock151001784/46330755-internet-icone-di-seo-velocit-di-larghezza-di-banda-lo-shopping-online-e-zecche-segni-star-preferita.jpg?ver=6"/>
          <p:cNvPicPr>
            <a:picLocks noChangeAspect="1" noChangeArrowheads="1"/>
          </p:cNvPicPr>
          <p:nvPr/>
        </p:nvPicPr>
        <p:blipFill rotWithShape="1">
          <a:blip r:embed="rId4">
            <a:extLst>
              <a:ext uri="{28A0092B-C50C-407E-A947-70E740481C1C}">
                <a14:useLocalDpi xmlns:a14="http://schemas.microsoft.com/office/drawing/2010/main" val="0"/>
              </a:ext>
            </a:extLst>
          </a:blip>
          <a:srcRect r="66882" b="67941"/>
          <a:stretch/>
        </p:blipFill>
        <p:spPr bwMode="auto">
          <a:xfrm>
            <a:off x="313589" y="2286811"/>
            <a:ext cx="912444" cy="883273"/>
          </a:xfrm>
          <a:prstGeom prst="rect">
            <a:avLst/>
          </a:prstGeom>
          <a:noFill/>
          <a:extLst>
            <a:ext uri="{909E8E84-426E-40DD-AFC4-6F175D3DCCD1}">
              <a14:hiddenFill xmlns:a14="http://schemas.microsoft.com/office/drawing/2010/main">
                <a:solidFill>
                  <a:srgbClr val="FFFFFF"/>
                </a:solidFill>
              </a14:hiddenFill>
            </a:ext>
          </a:extLst>
        </p:spPr>
      </p:pic>
      <p:sp>
        <p:nvSpPr>
          <p:cNvPr id="18" name="CasellaDiTesto 17"/>
          <p:cNvSpPr txBox="1"/>
          <p:nvPr/>
        </p:nvSpPr>
        <p:spPr>
          <a:xfrm>
            <a:off x="1403648" y="2499361"/>
            <a:ext cx="2778385" cy="3108543"/>
          </a:xfrm>
          <a:prstGeom prst="rect">
            <a:avLst/>
          </a:prstGeom>
          <a:noFill/>
        </p:spPr>
        <p:txBody>
          <a:bodyPr wrap="square" rtlCol="0">
            <a:spAutoFit/>
          </a:bodyPr>
          <a:lstStyle/>
          <a:p>
            <a:r>
              <a:rPr lang="it-IT" sz="2400" b="0" dirty="0">
                <a:latin typeface="Calibri" panose="020F0502020204030204" pitchFamily="34" charset="0"/>
              </a:rPr>
              <a:t>In lieve aumento la fiducia nell’economia della propria impresa… anche in questo caso, il terreno da recuperare è ancora parecchio…</a:t>
            </a:r>
          </a:p>
        </p:txBody>
      </p:sp>
      <p:sp>
        <p:nvSpPr>
          <p:cNvPr id="16" name="CasellaDiTesto 15"/>
          <p:cNvSpPr txBox="1"/>
          <p:nvPr/>
        </p:nvSpPr>
        <p:spPr>
          <a:xfrm>
            <a:off x="6882004" y="2761928"/>
            <a:ext cx="1599412" cy="276999"/>
          </a:xfrm>
          <a:prstGeom prst="rect">
            <a:avLst/>
          </a:prstGeom>
          <a:noFill/>
        </p:spPr>
        <p:txBody>
          <a:bodyPr wrap="none" rtlCol="0">
            <a:spAutoFit/>
          </a:bodyPr>
          <a:lstStyle/>
          <a:p>
            <a:r>
              <a:rPr lang="it-IT" sz="1200" i="1" dirty="0">
                <a:latin typeface="Calibri" panose="020F0502020204030204" pitchFamily="34" charset="0"/>
              </a:rPr>
              <a:t>Migliore + ½ Invariato</a:t>
            </a:r>
          </a:p>
        </p:txBody>
      </p:sp>
      <p:sp>
        <p:nvSpPr>
          <p:cNvPr id="19" name="CasellaDiTesto 18"/>
          <p:cNvSpPr txBox="1"/>
          <p:nvPr/>
        </p:nvSpPr>
        <p:spPr>
          <a:xfrm>
            <a:off x="6882004" y="4666388"/>
            <a:ext cx="1599412" cy="276999"/>
          </a:xfrm>
          <a:prstGeom prst="rect">
            <a:avLst/>
          </a:prstGeom>
          <a:noFill/>
        </p:spPr>
        <p:txBody>
          <a:bodyPr wrap="none" rtlCol="0">
            <a:spAutoFit/>
          </a:bodyPr>
          <a:lstStyle/>
          <a:p>
            <a:r>
              <a:rPr lang="it-IT" sz="1200" i="1" dirty="0">
                <a:latin typeface="Calibri" panose="020F0502020204030204" pitchFamily="34" charset="0"/>
              </a:rPr>
              <a:t>Migliore + ½ Invariato</a:t>
            </a:r>
          </a:p>
        </p:txBody>
      </p:sp>
    </p:spTree>
    <p:extLst>
      <p:ext uri="{BB962C8B-B14F-4D97-AF65-F5344CB8AC3E}">
        <p14:creationId xmlns:p14="http://schemas.microsoft.com/office/powerpoint/2010/main" val="1859303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 Box 49"/>
          <p:cNvSpPr txBox="1">
            <a:spLocks noChangeArrowheads="1"/>
          </p:cNvSpPr>
          <p:nvPr/>
        </p:nvSpPr>
        <p:spPr bwMode="auto">
          <a:xfrm>
            <a:off x="228600" y="6365922"/>
            <a:ext cx="8839200"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828 casi. Esclusivamente i rivenditori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sp>
        <p:nvSpPr>
          <p:cNvPr id="111" name="Rettangolo 110"/>
          <p:cNvSpPr/>
          <p:nvPr/>
        </p:nvSpPr>
        <p:spPr bwMode="auto">
          <a:xfrm>
            <a:off x="4137932" y="1422012"/>
            <a:ext cx="2932127" cy="2084549"/>
          </a:xfrm>
          <a:prstGeom prst="rect">
            <a:avLst/>
          </a:prstGeom>
          <a:solidFill>
            <a:srgbClr val="1F4E79">
              <a:alpha val="1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0" name="Rettangolo 109"/>
          <p:cNvSpPr/>
          <p:nvPr/>
        </p:nvSpPr>
        <p:spPr bwMode="auto">
          <a:xfrm>
            <a:off x="7451537" y="1422012"/>
            <a:ext cx="1457233" cy="2084549"/>
          </a:xfrm>
          <a:prstGeom prst="rect">
            <a:avLst/>
          </a:prstGeom>
          <a:solidFill>
            <a:srgbClr val="1F4E79">
              <a:alpha val="1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123" name="Rettangolo 5122"/>
          <p:cNvSpPr/>
          <p:nvPr/>
        </p:nvSpPr>
        <p:spPr bwMode="auto">
          <a:xfrm>
            <a:off x="1768433" y="1422012"/>
            <a:ext cx="2289028" cy="2084549"/>
          </a:xfrm>
          <a:prstGeom prst="rect">
            <a:avLst/>
          </a:prstGeom>
          <a:solidFill>
            <a:srgbClr val="1F4E79">
              <a:alpha val="1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Rettangolo 7"/>
          <p:cNvSpPr/>
          <p:nvPr/>
        </p:nvSpPr>
        <p:spPr>
          <a:xfrm>
            <a:off x="395288" y="908720"/>
            <a:ext cx="8353176" cy="492443"/>
          </a:xfrm>
          <a:prstGeom prst="rect">
            <a:avLst/>
          </a:prstGeom>
        </p:spPr>
        <p:txBody>
          <a:bodyPr wrap="square">
            <a:spAutoFit/>
          </a:bodyPr>
          <a:lstStyle/>
          <a:p>
            <a:pPr algn="just"/>
            <a:r>
              <a:rPr lang="it-IT" sz="1300" b="0" dirty="0">
                <a:latin typeface="Calibri" panose="020F0502020204030204" pitchFamily="34" charset="0"/>
              </a:rPr>
              <a:t>Come giudica l’</a:t>
            </a:r>
            <a:r>
              <a:rPr lang="it-IT" sz="1300" u="sng" dirty="0">
                <a:latin typeface="Calibri" panose="020F0502020204030204" pitchFamily="34" charset="0"/>
              </a:rPr>
              <a:t>andamento economico generale della Sua impresa</a:t>
            </a:r>
            <a:r>
              <a:rPr lang="it-IT" sz="1300" b="0" dirty="0">
                <a:latin typeface="Calibri" panose="020F0502020204030204" pitchFamily="34" charset="0"/>
              </a:rPr>
              <a:t>, </a:t>
            </a:r>
            <a:r>
              <a:rPr lang="it-IT" sz="1300" u="sng" dirty="0">
                <a:latin typeface="Calibri" panose="020F0502020204030204" pitchFamily="34" charset="0"/>
              </a:rPr>
              <a:t>negli ultimi sei mesi</a:t>
            </a:r>
            <a:r>
              <a:rPr lang="it-IT" sz="1300" b="0" dirty="0">
                <a:latin typeface="Calibri" panose="020F0502020204030204" pitchFamily="34" charset="0"/>
              </a:rPr>
              <a:t>, rispetto ai sei mesi precedenti, migliore, invariato o peggiore…? </a:t>
            </a:r>
            <a:r>
              <a:rPr lang="it-IT" sz="1300" i="1" dirty="0">
                <a:latin typeface="Calibri" panose="020F0502020204030204" pitchFamily="34" charset="0"/>
              </a:rPr>
              <a:t>(RIVENDITORI)</a:t>
            </a:r>
          </a:p>
        </p:txBody>
      </p:sp>
      <p:sp>
        <p:nvSpPr>
          <p:cNvPr id="10" name="Rettangolo 9"/>
          <p:cNvSpPr/>
          <p:nvPr/>
        </p:nvSpPr>
        <p:spPr bwMode="auto">
          <a:xfrm>
            <a:off x="0" y="0"/>
            <a:ext cx="9144000" cy="188913"/>
          </a:xfrm>
          <a:prstGeom prst="rect">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b="0" dirty="0">
                <a:solidFill>
                  <a:schemeClr val="bg1"/>
                </a:solidFill>
                <a:latin typeface="Calibri" panose="020F0502020204030204" pitchFamily="34" charset="0"/>
              </a:rPr>
              <a:t>CONGIUNTURA ECONOMICA</a:t>
            </a:r>
            <a:endParaRPr kumimoji="0" lang="it-IT" sz="1050" b="0" i="0" u="none" strike="noStrike" cap="none" normalizeH="0" baseline="0" dirty="0">
              <a:ln>
                <a:noFill/>
              </a:ln>
              <a:solidFill>
                <a:schemeClr val="bg1"/>
              </a:solidFill>
              <a:effectLst/>
              <a:latin typeface="Calibri" panose="020F0502020204030204" pitchFamily="34" charset="0"/>
            </a:endParaRPr>
          </a:p>
        </p:txBody>
      </p:sp>
      <p:pic>
        <p:nvPicPr>
          <p:cNvPr id="23" name="Picture 4" descr="http://helpdesk.unich.it/mlf/img/faccine.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4307" b="24388"/>
          <a:stretch/>
        </p:blipFill>
        <p:spPr bwMode="auto">
          <a:xfrm>
            <a:off x="455001" y="2898193"/>
            <a:ext cx="485732" cy="53756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helpdesk.unich.it/mlf/img/faccin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154" r="33770" b="30700"/>
          <a:stretch/>
        </p:blipFill>
        <p:spPr bwMode="auto">
          <a:xfrm>
            <a:off x="404549" y="2301371"/>
            <a:ext cx="549693" cy="49269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helpdesk.unich.it/mlf/img/faccin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2" r="72539" b="22684"/>
          <a:stretch/>
        </p:blipFill>
        <p:spPr bwMode="auto">
          <a:xfrm>
            <a:off x="401346" y="1679037"/>
            <a:ext cx="519154" cy="550833"/>
          </a:xfrm>
          <a:prstGeom prst="rect">
            <a:avLst/>
          </a:prstGeom>
          <a:noFill/>
          <a:extLst>
            <a:ext uri="{909E8E84-426E-40DD-AFC4-6F175D3DCCD1}">
              <a14:hiddenFill xmlns:a14="http://schemas.microsoft.com/office/drawing/2010/main">
                <a:solidFill>
                  <a:srgbClr val="FFFFFF"/>
                </a:solidFill>
              </a14:hiddenFill>
            </a:ext>
          </a:extLst>
        </p:spPr>
      </p:pic>
      <p:sp>
        <p:nvSpPr>
          <p:cNvPr id="26" name="CasellaDiTesto 25"/>
          <p:cNvSpPr txBox="1"/>
          <p:nvPr/>
        </p:nvSpPr>
        <p:spPr>
          <a:xfrm>
            <a:off x="854874" y="1692843"/>
            <a:ext cx="728084" cy="461665"/>
          </a:xfrm>
          <a:prstGeom prst="rect">
            <a:avLst/>
          </a:prstGeom>
          <a:noFill/>
        </p:spPr>
        <p:txBody>
          <a:bodyPr wrap="none" rtlCol="0">
            <a:spAutoFit/>
          </a:bodyPr>
          <a:lstStyle/>
          <a:p>
            <a:pPr algn="ctr"/>
            <a:r>
              <a:rPr lang="it-IT" sz="2400" b="0" dirty="0">
                <a:solidFill>
                  <a:srgbClr val="1F4E79"/>
                </a:solidFill>
                <a:latin typeface="Calibri" panose="020F0502020204030204" pitchFamily="34" charset="0"/>
              </a:rPr>
              <a:t>14,2</a:t>
            </a:r>
          </a:p>
        </p:txBody>
      </p:sp>
      <p:sp>
        <p:nvSpPr>
          <p:cNvPr id="27" name="CasellaDiTesto 26"/>
          <p:cNvSpPr txBox="1"/>
          <p:nvPr/>
        </p:nvSpPr>
        <p:spPr>
          <a:xfrm>
            <a:off x="854874" y="2286108"/>
            <a:ext cx="728084" cy="461665"/>
          </a:xfrm>
          <a:prstGeom prst="rect">
            <a:avLst/>
          </a:prstGeom>
          <a:noFill/>
        </p:spPr>
        <p:txBody>
          <a:bodyPr wrap="none" rtlCol="0">
            <a:spAutoFit/>
          </a:bodyPr>
          <a:lstStyle/>
          <a:p>
            <a:pPr algn="ctr"/>
            <a:r>
              <a:rPr lang="it-IT" sz="2400" b="0" dirty="0">
                <a:solidFill>
                  <a:srgbClr val="1F4E79"/>
                </a:solidFill>
                <a:latin typeface="Calibri" panose="020F0502020204030204" pitchFamily="34" charset="0"/>
              </a:rPr>
              <a:t>65,0</a:t>
            </a:r>
          </a:p>
        </p:txBody>
      </p:sp>
      <p:sp>
        <p:nvSpPr>
          <p:cNvPr id="28" name="CasellaDiTesto 27"/>
          <p:cNvSpPr txBox="1"/>
          <p:nvPr/>
        </p:nvSpPr>
        <p:spPr>
          <a:xfrm>
            <a:off x="854874" y="2905367"/>
            <a:ext cx="728084" cy="461665"/>
          </a:xfrm>
          <a:prstGeom prst="rect">
            <a:avLst/>
          </a:prstGeom>
          <a:noFill/>
        </p:spPr>
        <p:txBody>
          <a:bodyPr wrap="none" rtlCol="0">
            <a:spAutoFit/>
          </a:bodyPr>
          <a:lstStyle/>
          <a:p>
            <a:pPr algn="ctr"/>
            <a:r>
              <a:rPr lang="it-IT" sz="2400" b="0" dirty="0">
                <a:solidFill>
                  <a:srgbClr val="1F4E79"/>
                </a:solidFill>
                <a:latin typeface="Calibri" panose="020F0502020204030204" pitchFamily="34" charset="0"/>
              </a:rPr>
              <a:t>20,8</a:t>
            </a:r>
          </a:p>
        </p:txBody>
      </p:sp>
      <p:sp>
        <p:nvSpPr>
          <p:cNvPr id="29" name="Rettangolo arrotondato 28"/>
          <p:cNvSpPr/>
          <p:nvPr/>
        </p:nvSpPr>
        <p:spPr bwMode="auto">
          <a:xfrm>
            <a:off x="1819361" y="1767643"/>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7" name="CasellaDiTesto 36"/>
          <p:cNvSpPr txBox="1"/>
          <p:nvPr/>
        </p:nvSpPr>
        <p:spPr>
          <a:xfrm>
            <a:off x="1849152" y="1769787"/>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12,0</a:t>
            </a:r>
          </a:p>
        </p:txBody>
      </p:sp>
      <p:sp>
        <p:nvSpPr>
          <p:cNvPr id="47" name="Rettangolo arrotondato 46"/>
          <p:cNvSpPr/>
          <p:nvPr/>
        </p:nvSpPr>
        <p:spPr bwMode="auto">
          <a:xfrm>
            <a:off x="1819361" y="2360908"/>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4" name="CasellaDiTesto 53"/>
          <p:cNvSpPr txBox="1"/>
          <p:nvPr/>
        </p:nvSpPr>
        <p:spPr>
          <a:xfrm>
            <a:off x="1849152" y="2363052"/>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66,0</a:t>
            </a:r>
          </a:p>
        </p:txBody>
      </p:sp>
      <p:sp>
        <p:nvSpPr>
          <p:cNvPr id="61" name="Rettangolo arrotondato 60"/>
          <p:cNvSpPr/>
          <p:nvPr/>
        </p:nvSpPr>
        <p:spPr bwMode="auto">
          <a:xfrm>
            <a:off x="1819361" y="2980167"/>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8" name="CasellaDiTesto 67"/>
          <p:cNvSpPr txBox="1"/>
          <p:nvPr/>
        </p:nvSpPr>
        <p:spPr>
          <a:xfrm>
            <a:off x="1849152" y="2982311"/>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22,0</a:t>
            </a:r>
          </a:p>
        </p:txBody>
      </p:sp>
      <p:sp>
        <p:nvSpPr>
          <p:cNvPr id="82" name="CasellaDiTesto 81"/>
          <p:cNvSpPr txBox="1"/>
          <p:nvPr/>
        </p:nvSpPr>
        <p:spPr>
          <a:xfrm>
            <a:off x="1952546" y="1427397"/>
            <a:ext cx="388248" cy="276999"/>
          </a:xfrm>
          <a:prstGeom prst="rect">
            <a:avLst/>
          </a:prstGeom>
          <a:noFill/>
        </p:spPr>
        <p:txBody>
          <a:bodyPr wrap="none" rtlCol="0">
            <a:spAutoFit/>
          </a:bodyPr>
          <a:lstStyle/>
          <a:p>
            <a:pPr algn="ctr"/>
            <a:r>
              <a:rPr lang="it-IT" sz="1200" dirty="0">
                <a:solidFill>
                  <a:srgbClr val="1F4E79"/>
                </a:solidFill>
                <a:latin typeface="Calibri" panose="020F0502020204030204" pitchFamily="34" charset="0"/>
              </a:rPr>
              <a:t>1-9</a:t>
            </a:r>
          </a:p>
        </p:txBody>
      </p:sp>
      <p:sp>
        <p:nvSpPr>
          <p:cNvPr id="31" name="Rettangolo arrotondato 30"/>
          <p:cNvSpPr/>
          <p:nvPr/>
        </p:nvSpPr>
        <p:spPr bwMode="auto">
          <a:xfrm>
            <a:off x="2555776" y="1767643"/>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41" name="CasellaDiTesto 40"/>
          <p:cNvSpPr txBox="1"/>
          <p:nvPr/>
        </p:nvSpPr>
        <p:spPr>
          <a:xfrm>
            <a:off x="2585567" y="1769787"/>
            <a:ext cx="595036" cy="369332"/>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dirty="0"/>
              <a:t>36,0</a:t>
            </a:r>
          </a:p>
        </p:txBody>
      </p:sp>
      <p:sp>
        <p:nvSpPr>
          <p:cNvPr id="48" name="Rettangolo arrotondato 47"/>
          <p:cNvSpPr/>
          <p:nvPr/>
        </p:nvSpPr>
        <p:spPr bwMode="auto">
          <a:xfrm>
            <a:off x="2555776" y="2360908"/>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5" name="CasellaDiTesto 54"/>
          <p:cNvSpPr txBox="1"/>
          <p:nvPr/>
        </p:nvSpPr>
        <p:spPr>
          <a:xfrm>
            <a:off x="2585567" y="2363052"/>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57,6</a:t>
            </a:r>
          </a:p>
        </p:txBody>
      </p:sp>
      <p:sp>
        <p:nvSpPr>
          <p:cNvPr id="62" name="Rettangolo arrotondato 61"/>
          <p:cNvSpPr/>
          <p:nvPr/>
        </p:nvSpPr>
        <p:spPr bwMode="auto">
          <a:xfrm>
            <a:off x="2555776" y="2980167"/>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9" name="CasellaDiTesto 68"/>
          <p:cNvSpPr txBox="1"/>
          <p:nvPr/>
        </p:nvSpPr>
        <p:spPr>
          <a:xfrm>
            <a:off x="2644077" y="2982311"/>
            <a:ext cx="47801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6,4</a:t>
            </a:r>
          </a:p>
        </p:txBody>
      </p:sp>
      <p:sp>
        <p:nvSpPr>
          <p:cNvPr id="83" name="CasellaDiTesto 82"/>
          <p:cNvSpPr txBox="1"/>
          <p:nvPr/>
        </p:nvSpPr>
        <p:spPr>
          <a:xfrm>
            <a:off x="2610416" y="1427397"/>
            <a:ext cx="545342" cy="276999"/>
          </a:xfrm>
          <a:prstGeom prst="rect">
            <a:avLst/>
          </a:prstGeom>
          <a:noFill/>
        </p:spPr>
        <p:txBody>
          <a:bodyPr wrap="none" rtlCol="0">
            <a:spAutoFit/>
          </a:bodyPr>
          <a:lstStyle/>
          <a:p>
            <a:pPr algn="ctr"/>
            <a:r>
              <a:rPr lang="it-IT" sz="1200" dirty="0">
                <a:solidFill>
                  <a:srgbClr val="1F4E79"/>
                </a:solidFill>
                <a:latin typeface="Calibri" panose="020F0502020204030204" pitchFamily="34" charset="0"/>
              </a:rPr>
              <a:t>10-49</a:t>
            </a:r>
          </a:p>
        </p:txBody>
      </p:sp>
      <p:sp>
        <p:nvSpPr>
          <p:cNvPr id="32" name="Rettangolo arrotondato 31"/>
          <p:cNvSpPr/>
          <p:nvPr/>
        </p:nvSpPr>
        <p:spPr bwMode="auto">
          <a:xfrm>
            <a:off x="3329418" y="1767643"/>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42" name="CasellaDiTesto 41"/>
          <p:cNvSpPr txBox="1"/>
          <p:nvPr/>
        </p:nvSpPr>
        <p:spPr>
          <a:xfrm>
            <a:off x="3359209" y="1769787"/>
            <a:ext cx="595036" cy="369332"/>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dirty="0"/>
              <a:t>46,0</a:t>
            </a:r>
          </a:p>
        </p:txBody>
      </p:sp>
      <p:sp>
        <p:nvSpPr>
          <p:cNvPr id="49" name="Rettangolo arrotondato 48"/>
          <p:cNvSpPr/>
          <p:nvPr/>
        </p:nvSpPr>
        <p:spPr bwMode="auto">
          <a:xfrm>
            <a:off x="3329418" y="2360908"/>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6" name="CasellaDiTesto 55"/>
          <p:cNvSpPr txBox="1"/>
          <p:nvPr/>
        </p:nvSpPr>
        <p:spPr>
          <a:xfrm>
            <a:off x="3359209" y="2363052"/>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53,9</a:t>
            </a:r>
          </a:p>
        </p:txBody>
      </p:sp>
      <p:sp>
        <p:nvSpPr>
          <p:cNvPr id="63" name="Rettangolo arrotondato 62"/>
          <p:cNvSpPr/>
          <p:nvPr/>
        </p:nvSpPr>
        <p:spPr bwMode="auto">
          <a:xfrm>
            <a:off x="3329418" y="2980167"/>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0" name="CasellaDiTesto 69"/>
          <p:cNvSpPr txBox="1"/>
          <p:nvPr/>
        </p:nvSpPr>
        <p:spPr>
          <a:xfrm>
            <a:off x="3417719" y="2982311"/>
            <a:ext cx="47801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0,1</a:t>
            </a:r>
          </a:p>
        </p:txBody>
      </p:sp>
      <p:sp>
        <p:nvSpPr>
          <p:cNvPr id="84" name="CasellaDiTesto 83"/>
          <p:cNvSpPr txBox="1"/>
          <p:nvPr/>
        </p:nvSpPr>
        <p:spPr>
          <a:xfrm>
            <a:off x="3447376" y="1427397"/>
            <a:ext cx="418705" cy="276999"/>
          </a:xfrm>
          <a:prstGeom prst="rect">
            <a:avLst/>
          </a:prstGeom>
          <a:noFill/>
        </p:spPr>
        <p:txBody>
          <a:bodyPr wrap="none" rtlCol="0">
            <a:spAutoFit/>
          </a:bodyPr>
          <a:lstStyle/>
          <a:p>
            <a:pPr algn="ctr"/>
            <a:r>
              <a:rPr lang="it-IT" sz="1200" dirty="0">
                <a:solidFill>
                  <a:srgbClr val="1F4E79"/>
                </a:solidFill>
                <a:latin typeface="Calibri" panose="020F0502020204030204" pitchFamily="34" charset="0"/>
              </a:rPr>
              <a:t>&gt;49</a:t>
            </a:r>
          </a:p>
        </p:txBody>
      </p:sp>
      <p:sp>
        <p:nvSpPr>
          <p:cNvPr id="33" name="Rettangolo arrotondato 32"/>
          <p:cNvSpPr/>
          <p:nvPr/>
        </p:nvSpPr>
        <p:spPr bwMode="auto">
          <a:xfrm>
            <a:off x="4193488" y="1767643"/>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43" name="CasellaDiTesto 42"/>
          <p:cNvSpPr txBox="1"/>
          <p:nvPr/>
        </p:nvSpPr>
        <p:spPr>
          <a:xfrm>
            <a:off x="4223279" y="1769787"/>
            <a:ext cx="595036" cy="369332"/>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dirty="0"/>
              <a:t>15,4</a:t>
            </a:r>
          </a:p>
        </p:txBody>
      </p:sp>
      <p:sp>
        <p:nvSpPr>
          <p:cNvPr id="50" name="Rettangolo arrotondato 49"/>
          <p:cNvSpPr/>
          <p:nvPr/>
        </p:nvSpPr>
        <p:spPr bwMode="auto">
          <a:xfrm>
            <a:off x="4193488" y="2360908"/>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7" name="CasellaDiTesto 56"/>
          <p:cNvSpPr txBox="1"/>
          <p:nvPr/>
        </p:nvSpPr>
        <p:spPr>
          <a:xfrm>
            <a:off x="4223279" y="2363052"/>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67,6</a:t>
            </a:r>
          </a:p>
        </p:txBody>
      </p:sp>
      <p:sp>
        <p:nvSpPr>
          <p:cNvPr id="64" name="Rettangolo arrotondato 63"/>
          <p:cNvSpPr/>
          <p:nvPr/>
        </p:nvSpPr>
        <p:spPr bwMode="auto">
          <a:xfrm>
            <a:off x="4193488" y="2980167"/>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1" name="CasellaDiTesto 70"/>
          <p:cNvSpPr txBox="1"/>
          <p:nvPr/>
        </p:nvSpPr>
        <p:spPr>
          <a:xfrm>
            <a:off x="4223279" y="2982311"/>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17,0</a:t>
            </a:r>
          </a:p>
        </p:txBody>
      </p:sp>
      <p:sp>
        <p:nvSpPr>
          <p:cNvPr id="85" name="CasellaDiTesto 84"/>
          <p:cNvSpPr txBox="1"/>
          <p:nvPr/>
        </p:nvSpPr>
        <p:spPr>
          <a:xfrm>
            <a:off x="4150857" y="1427397"/>
            <a:ext cx="739883" cy="276999"/>
          </a:xfrm>
          <a:prstGeom prst="rect">
            <a:avLst/>
          </a:prstGeom>
          <a:noFill/>
        </p:spPr>
        <p:txBody>
          <a:bodyPr wrap="none" rtlCol="0">
            <a:spAutoFit/>
          </a:bodyPr>
          <a:lstStyle/>
          <a:p>
            <a:pPr algn="ctr"/>
            <a:r>
              <a:rPr lang="it-IT" sz="1200" dirty="0">
                <a:latin typeface="Calibri" panose="020F0502020204030204" pitchFamily="34" charset="0"/>
              </a:rPr>
              <a:t>N.OVEST</a:t>
            </a:r>
          </a:p>
        </p:txBody>
      </p:sp>
      <p:sp>
        <p:nvSpPr>
          <p:cNvPr id="34" name="Rettangolo arrotondato 33"/>
          <p:cNvSpPr/>
          <p:nvPr/>
        </p:nvSpPr>
        <p:spPr bwMode="auto">
          <a:xfrm>
            <a:off x="4906844" y="1767643"/>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4" name="CasellaDiTesto 43"/>
          <p:cNvSpPr txBox="1"/>
          <p:nvPr/>
        </p:nvSpPr>
        <p:spPr>
          <a:xfrm>
            <a:off x="4936635" y="1769787"/>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14,3</a:t>
            </a:r>
          </a:p>
        </p:txBody>
      </p:sp>
      <p:sp>
        <p:nvSpPr>
          <p:cNvPr id="51" name="Rettangolo arrotondato 50"/>
          <p:cNvSpPr/>
          <p:nvPr/>
        </p:nvSpPr>
        <p:spPr bwMode="auto">
          <a:xfrm>
            <a:off x="4906844" y="2360908"/>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8" name="CasellaDiTesto 57"/>
          <p:cNvSpPr txBox="1"/>
          <p:nvPr/>
        </p:nvSpPr>
        <p:spPr>
          <a:xfrm>
            <a:off x="4936635" y="2363052"/>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65,0</a:t>
            </a:r>
          </a:p>
        </p:txBody>
      </p:sp>
      <p:sp>
        <p:nvSpPr>
          <p:cNvPr id="65" name="Rettangolo arrotondato 64"/>
          <p:cNvSpPr/>
          <p:nvPr/>
        </p:nvSpPr>
        <p:spPr bwMode="auto">
          <a:xfrm>
            <a:off x="4906844" y="2980167"/>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2" name="CasellaDiTesto 71"/>
          <p:cNvSpPr txBox="1"/>
          <p:nvPr/>
        </p:nvSpPr>
        <p:spPr>
          <a:xfrm>
            <a:off x="4936635" y="2982311"/>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20,7</a:t>
            </a:r>
          </a:p>
        </p:txBody>
      </p:sp>
      <p:sp>
        <p:nvSpPr>
          <p:cNvPr id="87" name="CasellaDiTesto 86"/>
          <p:cNvSpPr txBox="1"/>
          <p:nvPr/>
        </p:nvSpPr>
        <p:spPr>
          <a:xfrm>
            <a:off x="4959750" y="1427397"/>
            <a:ext cx="548805" cy="276999"/>
          </a:xfrm>
          <a:prstGeom prst="rect">
            <a:avLst/>
          </a:prstGeom>
          <a:noFill/>
        </p:spPr>
        <p:txBody>
          <a:bodyPr wrap="none" rtlCol="0">
            <a:spAutoFit/>
          </a:bodyPr>
          <a:lstStyle/>
          <a:p>
            <a:pPr algn="ctr"/>
            <a:r>
              <a:rPr lang="it-IT" sz="1200" dirty="0">
                <a:latin typeface="Calibri" panose="020F0502020204030204" pitchFamily="34" charset="0"/>
              </a:rPr>
              <a:t>N.EST</a:t>
            </a:r>
          </a:p>
        </p:txBody>
      </p:sp>
      <p:sp>
        <p:nvSpPr>
          <p:cNvPr id="35" name="Rettangolo arrotondato 34"/>
          <p:cNvSpPr/>
          <p:nvPr/>
        </p:nvSpPr>
        <p:spPr bwMode="auto">
          <a:xfrm>
            <a:off x="5620200" y="1767643"/>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5" name="CasellaDiTesto 44"/>
          <p:cNvSpPr txBox="1"/>
          <p:nvPr/>
        </p:nvSpPr>
        <p:spPr>
          <a:xfrm>
            <a:off x="5649991" y="1769787"/>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13,4</a:t>
            </a:r>
          </a:p>
        </p:txBody>
      </p:sp>
      <p:sp>
        <p:nvSpPr>
          <p:cNvPr id="52" name="Rettangolo arrotondato 51"/>
          <p:cNvSpPr/>
          <p:nvPr/>
        </p:nvSpPr>
        <p:spPr bwMode="auto">
          <a:xfrm>
            <a:off x="5620200" y="2360908"/>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9" name="CasellaDiTesto 58"/>
          <p:cNvSpPr txBox="1"/>
          <p:nvPr/>
        </p:nvSpPr>
        <p:spPr>
          <a:xfrm>
            <a:off x="5649991" y="2363052"/>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62,0</a:t>
            </a:r>
          </a:p>
        </p:txBody>
      </p:sp>
      <p:sp>
        <p:nvSpPr>
          <p:cNvPr id="66" name="Rettangolo arrotondato 65"/>
          <p:cNvSpPr/>
          <p:nvPr/>
        </p:nvSpPr>
        <p:spPr bwMode="auto">
          <a:xfrm>
            <a:off x="5620200" y="2980167"/>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3" name="CasellaDiTesto 72"/>
          <p:cNvSpPr txBox="1"/>
          <p:nvPr/>
        </p:nvSpPr>
        <p:spPr>
          <a:xfrm>
            <a:off x="5649991" y="2982311"/>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24,6</a:t>
            </a:r>
          </a:p>
        </p:txBody>
      </p:sp>
      <p:sp>
        <p:nvSpPr>
          <p:cNvPr id="88" name="CasellaDiTesto 87"/>
          <p:cNvSpPr txBox="1"/>
          <p:nvPr/>
        </p:nvSpPr>
        <p:spPr>
          <a:xfrm>
            <a:off x="5593022" y="1427397"/>
            <a:ext cx="708977" cy="276999"/>
          </a:xfrm>
          <a:prstGeom prst="rect">
            <a:avLst/>
          </a:prstGeom>
          <a:noFill/>
        </p:spPr>
        <p:txBody>
          <a:bodyPr wrap="none" rtlCol="0">
            <a:spAutoFit/>
          </a:bodyPr>
          <a:lstStyle/>
          <a:p>
            <a:pPr algn="ctr"/>
            <a:r>
              <a:rPr lang="it-IT" sz="1200" dirty="0">
                <a:latin typeface="Calibri" panose="020F0502020204030204" pitchFamily="34" charset="0"/>
              </a:rPr>
              <a:t>CENTRO</a:t>
            </a:r>
          </a:p>
        </p:txBody>
      </p:sp>
      <p:sp>
        <p:nvSpPr>
          <p:cNvPr id="36" name="Rettangolo arrotondato 35"/>
          <p:cNvSpPr/>
          <p:nvPr/>
        </p:nvSpPr>
        <p:spPr bwMode="auto">
          <a:xfrm>
            <a:off x="6333556" y="1767643"/>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6" name="CasellaDiTesto 45"/>
          <p:cNvSpPr txBox="1"/>
          <p:nvPr/>
        </p:nvSpPr>
        <p:spPr>
          <a:xfrm>
            <a:off x="6363347" y="1769787"/>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13,0</a:t>
            </a:r>
          </a:p>
        </p:txBody>
      </p:sp>
      <p:sp>
        <p:nvSpPr>
          <p:cNvPr id="53" name="Rettangolo arrotondato 52"/>
          <p:cNvSpPr/>
          <p:nvPr/>
        </p:nvSpPr>
        <p:spPr bwMode="auto">
          <a:xfrm>
            <a:off x="6333556" y="2360908"/>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0" name="CasellaDiTesto 59"/>
          <p:cNvSpPr txBox="1"/>
          <p:nvPr/>
        </p:nvSpPr>
        <p:spPr>
          <a:xfrm>
            <a:off x="6363347" y="2379840"/>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61,0</a:t>
            </a:r>
          </a:p>
        </p:txBody>
      </p:sp>
      <p:sp>
        <p:nvSpPr>
          <p:cNvPr id="67" name="Rettangolo arrotondato 66"/>
          <p:cNvSpPr/>
          <p:nvPr/>
        </p:nvSpPr>
        <p:spPr bwMode="auto">
          <a:xfrm>
            <a:off x="6333556" y="2980167"/>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4" name="CasellaDiTesto 73"/>
          <p:cNvSpPr txBox="1"/>
          <p:nvPr/>
        </p:nvSpPr>
        <p:spPr>
          <a:xfrm>
            <a:off x="6363347" y="2982311"/>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26,0</a:t>
            </a:r>
          </a:p>
        </p:txBody>
      </p:sp>
      <p:sp>
        <p:nvSpPr>
          <p:cNvPr id="89" name="CasellaDiTesto 88"/>
          <p:cNvSpPr txBox="1"/>
          <p:nvPr/>
        </p:nvSpPr>
        <p:spPr>
          <a:xfrm>
            <a:off x="6220682" y="1427397"/>
            <a:ext cx="880370" cy="276999"/>
          </a:xfrm>
          <a:prstGeom prst="rect">
            <a:avLst/>
          </a:prstGeom>
          <a:noFill/>
        </p:spPr>
        <p:txBody>
          <a:bodyPr wrap="none" rtlCol="0">
            <a:spAutoFit/>
          </a:bodyPr>
          <a:lstStyle/>
          <a:p>
            <a:pPr algn="ctr"/>
            <a:r>
              <a:rPr lang="it-IT" sz="1200" dirty="0">
                <a:latin typeface="Calibri" panose="020F0502020204030204" pitchFamily="34" charset="0"/>
              </a:rPr>
              <a:t>SUD/ISOLE</a:t>
            </a:r>
          </a:p>
        </p:txBody>
      </p:sp>
      <p:sp>
        <p:nvSpPr>
          <p:cNvPr id="5124" name="Pentagono 5123"/>
          <p:cNvSpPr/>
          <p:nvPr/>
        </p:nvSpPr>
        <p:spPr bwMode="auto">
          <a:xfrm>
            <a:off x="7155606" y="1466312"/>
            <a:ext cx="202107" cy="1996364"/>
          </a:xfrm>
          <a:prstGeom prst="homePlate">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3" name="CasellaDiTesto 102"/>
          <p:cNvSpPr txBox="1"/>
          <p:nvPr/>
        </p:nvSpPr>
        <p:spPr>
          <a:xfrm>
            <a:off x="7398530" y="1425061"/>
            <a:ext cx="1563248" cy="477054"/>
          </a:xfrm>
          <a:prstGeom prst="rect">
            <a:avLst/>
          </a:prstGeom>
          <a:noFill/>
        </p:spPr>
        <p:txBody>
          <a:bodyPr wrap="none" rtlCol="0">
            <a:spAutoFit/>
          </a:bodyPr>
          <a:lstStyle/>
          <a:p>
            <a:pPr algn="ctr"/>
            <a:r>
              <a:rPr lang="it-IT" sz="1400" dirty="0" err="1">
                <a:latin typeface="Calibri" panose="020F0502020204030204" pitchFamily="34" charset="0"/>
              </a:rPr>
              <a:t>Gen</a:t>
            </a:r>
            <a:r>
              <a:rPr lang="it-IT" sz="1400" dirty="0">
                <a:latin typeface="Calibri" panose="020F0502020204030204" pitchFamily="34" charset="0"/>
              </a:rPr>
              <a:t> – </a:t>
            </a:r>
            <a:r>
              <a:rPr lang="it-IT" sz="1400" dirty="0" err="1">
                <a:latin typeface="Calibri" panose="020F0502020204030204" pitchFamily="34" charset="0"/>
              </a:rPr>
              <a:t>Giu</a:t>
            </a:r>
            <a:r>
              <a:rPr lang="it-IT" sz="1400" dirty="0">
                <a:latin typeface="Calibri" panose="020F0502020204030204" pitchFamily="34" charset="0"/>
              </a:rPr>
              <a:t> 2016</a:t>
            </a:r>
          </a:p>
          <a:p>
            <a:pPr algn="ctr"/>
            <a:r>
              <a:rPr lang="it-IT" sz="1100" i="1" dirty="0">
                <a:latin typeface="Calibri" panose="020F0502020204030204" pitchFamily="34" charset="0"/>
              </a:rPr>
              <a:t>(Migliore + ½ Invariato)</a:t>
            </a:r>
          </a:p>
        </p:txBody>
      </p:sp>
      <p:sp>
        <p:nvSpPr>
          <p:cNvPr id="109" name="CasellaDiTesto 108"/>
          <p:cNvSpPr txBox="1"/>
          <p:nvPr/>
        </p:nvSpPr>
        <p:spPr>
          <a:xfrm>
            <a:off x="7739140" y="2043094"/>
            <a:ext cx="505268" cy="307777"/>
          </a:xfrm>
          <a:prstGeom prst="rect">
            <a:avLst/>
          </a:prstGeom>
          <a:noFill/>
        </p:spPr>
        <p:txBody>
          <a:bodyPr wrap="none" rtlCol="0">
            <a:spAutoFit/>
          </a:bodyPr>
          <a:lstStyle/>
          <a:p>
            <a:pPr algn="ctr"/>
            <a:r>
              <a:rPr lang="it-IT" sz="1400" dirty="0">
                <a:solidFill>
                  <a:srgbClr val="1F4E79"/>
                </a:solidFill>
                <a:latin typeface="Calibri" panose="020F0502020204030204" pitchFamily="34" charset="0"/>
              </a:rPr>
              <a:t>46,7</a:t>
            </a:r>
          </a:p>
        </p:txBody>
      </p:sp>
      <p:sp>
        <p:nvSpPr>
          <p:cNvPr id="75" name="Rettangolo 74"/>
          <p:cNvSpPr/>
          <p:nvPr/>
        </p:nvSpPr>
        <p:spPr bwMode="auto">
          <a:xfrm>
            <a:off x="4140114" y="4199858"/>
            <a:ext cx="2932127" cy="2084549"/>
          </a:xfrm>
          <a:prstGeom prst="rect">
            <a:avLst/>
          </a:prstGeom>
          <a:solidFill>
            <a:srgbClr val="1F4E79">
              <a:alpha val="1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6" name="Rettangolo 75"/>
          <p:cNvSpPr/>
          <p:nvPr/>
        </p:nvSpPr>
        <p:spPr bwMode="auto">
          <a:xfrm>
            <a:off x="7453719" y="4199858"/>
            <a:ext cx="1457233" cy="2084549"/>
          </a:xfrm>
          <a:prstGeom prst="rect">
            <a:avLst/>
          </a:prstGeom>
          <a:solidFill>
            <a:srgbClr val="1F4E79">
              <a:alpha val="1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7" name="Rettangolo 76"/>
          <p:cNvSpPr/>
          <p:nvPr/>
        </p:nvSpPr>
        <p:spPr bwMode="auto">
          <a:xfrm>
            <a:off x="1770615" y="4199858"/>
            <a:ext cx="2289028" cy="2084549"/>
          </a:xfrm>
          <a:prstGeom prst="rect">
            <a:avLst/>
          </a:prstGeom>
          <a:solidFill>
            <a:srgbClr val="1F4E79">
              <a:alpha val="1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78" name="Picture 4" descr="http://helpdesk.unich.it/mlf/img/faccine.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4307" b="24388"/>
          <a:stretch/>
        </p:blipFill>
        <p:spPr bwMode="auto">
          <a:xfrm>
            <a:off x="457183" y="5657567"/>
            <a:ext cx="485732" cy="537568"/>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descr="http://helpdesk.unich.it/mlf/img/faccin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154" r="33770" b="30700"/>
          <a:stretch/>
        </p:blipFill>
        <p:spPr bwMode="auto">
          <a:xfrm>
            <a:off x="406731" y="5060745"/>
            <a:ext cx="549693" cy="492695"/>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descr="http://helpdesk.unich.it/mlf/img/faccin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2" r="72539" b="22684"/>
          <a:stretch/>
        </p:blipFill>
        <p:spPr bwMode="auto">
          <a:xfrm>
            <a:off x="403528" y="4456883"/>
            <a:ext cx="519154" cy="550833"/>
          </a:xfrm>
          <a:prstGeom prst="rect">
            <a:avLst/>
          </a:prstGeom>
          <a:noFill/>
          <a:extLst>
            <a:ext uri="{909E8E84-426E-40DD-AFC4-6F175D3DCCD1}">
              <a14:hiddenFill xmlns:a14="http://schemas.microsoft.com/office/drawing/2010/main">
                <a:solidFill>
                  <a:srgbClr val="FFFFFF"/>
                </a:solidFill>
              </a14:hiddenFill>
            </a:ext>
          </a:extLst>
        </p:spPr>
      </p:pic>
      <p:sp>
        <p:nvSpPr>
          <p:cNvPr id="81" name="CasellaDiTesto 80"/>
          <p:cNvSpPr txBox="1"/>
          <p:nvPr/>
        </p:nvSpPr>
        <p:spPr>
          <a:xfrm>
            <a:off x="857056" y="4470689"/>
            <a:ext cx="728084" cy="461665"/>
          </a:xfrm>
          <a:prstGeom prst="rect">
            <a:avLst/>
          </a:prstGeom>
          <a:noFill/>
        </p:spPr>
        <p:txBody>
          <a:bodyPr wrap="none" rtlCol="0">
            <a:spAutoFit/>
          </a:bodyPr>
          <a:lstStyle/>
          <a:p>
            <a:pPr algn="ctr"/>
            <a:r>
              <a:rPr lang="it-IT" sz="2400" b="0" dirty="0">
                <a:solidFill>
                  <a:srgbClr val="1F4E79"/>
                </a:solidFill>
                <a:latin typeface="Calibri" panose="020F0502020204030204" pitchFamily="34" charset="0"/>
              </a:rPr>
              <a:t>16,7</a:t>
            </a:r>
          </a:p>
        </p:txBody>
      </p:sp>
      <p:sp>
        <p:nvSpPr>
          <p:cNvPr id="86" name="CasellaDiTesto 85"/>
          <p:cNvSpPr txBox="1"/>
          <p:nvPr/>
        </p:nvSpPr>
        <p:spPr>
          <a:xfrm>
            <a:off x="857056" y="5045482"/>
            <a:ext cx="728084" cy="461665"/>
          </a:xfrm>
          <a:prstGeom prst="rect">
            <a:avLst/>
          </a:prstGeom>
          <a:noFill/>
        </p:spPr>
        <p:txBody>
          <a:bodyPr wrap="none" rtlCol="0">
            <a:spAutoFit/>
          </a:bodyPr>
          <a:lstStyle/>
          <a:p>
            <a:pPr algn="ctr"/>
            <a:r>
              <a:rPr lang="it-IT" sz="2400" b="0" dirty="0">
                <a:solidFill>
                  <a:srgbClr val="1F4E79"/>
                </a:solidFill>
                <a:latin typeface="Calibri" panose="020F0502020204030204" pitchFamily="34" charset="0"/>
              </a:rPr>
              <a:t>66,0</a:t>
            </a:r>
          </a:p>
        </p:txBody>
      </p:sp>
      <p:sp>
        <p:nvSpPr>
          <p:cNvPr id="90" name="CasellaDiTesto 89"/>
          <p:cNvSpPr txBox="1"/>
          <p:nvPr/>
        </p:nvSpPr>
        <p:spPr>
          <a:xfrm>
            <a:off x="857056" y="5664741"/>
            <a:ext cx="728084" cy="461665"/>
          </a:xfrm>
          <a:prstGeom prst="rect">
            <a:avLst/>
          </a:prstGeom>
          <a:noFill/>
        </p:spPr>
        <p:txBody>
          <a:bodyPr wrap="none" rtlCol="0">
            <a:spAutoFit/>
          </a:bodyPr>
          <a:lstStyle/>
          <a:p>
            <a:pPr algn="ctr"/>
            <a:r>
              <a:rPr lang="it-IT" sz="2400" b="0" dirty="0">
                <a:solidFill>
                  <a:srgbClr val="1F4E79"/>
                </a:solidFill>
                <a:latin typeface="Calibri" panose="020F0502020204030204" pitchFamily="34" charset="0"/>
              </a:rPr>
              <a:t>17,3</a:t>
            </a:r>
          </a:p>
        </p:txBody>
      </p:sp>
      <p:sp>
        <p:nvSpPr>
          <p:cNvPr id="91" name="Rettangolo arrotondato 90"/>
          <p:cNvSpPr/>
          <p:nvPr/>
        </p:nvSpPr>
        <p:spPr bwMode="auto">
          <a:xfrm>
            <a:off x="1821543" y="4545489"/>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2" name="CasellaDiTesto 91"/>
          <p:cNvSpPr txBox="1"/>
          <p:nvPr/>
        </p:nvSpPr>
        <p:spPr>
          <a:xfrm>
            <a:off x="1851334" y="4547633"/>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13,4</a:t>
            </a:r>
          </a:p>
        </p:txBody>
      </p:sp>
      <p:sp>
        <p:nvSpPr>
          <p:cNvPr id="93" name="Rettangolo arrotondato 92"/>
          <p:cNvSpPr/>
          <p:nvPr/>
        </p:nvSpPr>
        <p:spPr bwMode="auto">
          <a:xfrm>
            <a:off x="1821543" y="5120282"/>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4" name="CasellaDiTesto 93"/>
          <p:cNvSpPr txBox="1"/>
          <p:nvPr/>
        </p:nvSpPr>
        <p:spPr>
          <a:xfrm>
            <a:off x="1851334" y="5122426"/>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68,0</a:t>
            </a:r>
          </a:p>
        </p:txBody>
      </p:sp>
      <p:sp>
        <p:nvSpPr>
          <p:cNvPr id="95" name="Rettangolo arrotondato 94"/>
          <p:cNvSpPr/>
          <p:nvPr/>
        </p:nvSpPr>
        <p:spPr bwMode="auto">
          <a:xfrm>
            <a:off x="1821543" y="5739541"/>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6" name="CasellaDiTesto 95"/>
          <p:cNvSpPr txBox="1"/>
          <p:nvPr/>
        </p:nvSpPr>
        <p:spPr>
          <a:xfrm>
            <a:off x="1851334" y="5741685"/>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18,6</a:t>
            </a:r>
          </a:p>
        </p:txBody>
      </p:sp>
      <p:sp>
        <p:nvSpPr>
          <p:cNvPr id="97" name="CasellaDiTesto 96"/>
          <p:cNvSpPr txBox="1"/>
          <p:nvPr/>
        </p:nvSpPr>
        <p:spPr>
          <a:xfrm>
            <a:off x="1954728" y="4205243"/>
            <a:ext cx="388248" cy="276999"/>
          </a:xfrm>
          <a:prstGeom prst="rect">
            <a:avLst/>
          </a:prstGeom>
          <a:noFill/>
        </p:spPr>
        <p:txBody>
          <a:bodyPr wrap="none" rtlCol="0">
            <a:spAutoFit/>
          </a:bodyPr>
          <a:lstStyle/>
          <a:p>
            <a:pPr algn="ctr"/>
            <a:r>
              <a:rPr lang="it-IT" sz="1200" dirty="0">
                <a:solidFill>
                  <a:srgbClr val="1F4E79"/>
                </a:solidFill>
                <a:latin typeface="Calibri" panose="020F0502020204030204" pitchFamily="34" charset="0"/>
              </a:rPr>
              <a:t>1-9</a:t>
            </a:r>
          </a:p>
        </p:txBody>
      </p:sp>
      <p:sp>
        <p:nvSpPr>
          <p:cNvPr id="98" name="Rettangolo arrotondato 97"/>
          <p:cNvSpPr/>
          <p:nvPr/>
        </p:nvSpPr>
        <p:spPr bwMode="auto">
          <a:xfrm>
            <a:off x="2557958" y="4545489"/>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99" name="CasellaDiTesto 98"/>
          <p:cNvSpPr txBox="1"/>
          <p:nvPr/>
        </p:nvSpPr>
        <p:spPr>
          <a:xfrm>
            <a:off x="2587749" y="4547633"/>
            <a:ext cx="595036" cy="369332"/>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dirty="0"/>
              <a:t>37,7</a:t>
            </a:r>
          </a:p>
        </p:txBody>
      </p:sp>
      <p:sp>
        <p:nvSpPr>
          <p:cNvPr id="100" name="Rettangolo arrotondato 99"/>
          <p:cNvSpPr/>
          <p:nvPr/>
        </p:nvSpPr>
        <p:spPr bwMode="auto">
          <a:xfrm>
            <a:off x="2557958" y="5120282"/>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2" name="CasellaDiTesto 101"/>
          <p:cNvSpPr txBox="1"/>
          <p:nvPr/>
        </p:nvSpPr>
        <p:spPr>
          <a:xfrm>
            <a:off x="2587749" y="5122426"/>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59,0</a:t>
            </a:r>
          </a:p>
        </p:txBody>
      </p:sp>
      <p:sp>
        <p:nvSpPr>
          <p:cNvPr id="104" name="Rettangolo arrotondato 103"/>
          <p:cNvSpPr/>
          <p:nvPr/>
        </p:nvSpPr>
        <p:spPr bwMode="auto">
          <a:xfrm>
            <a:off x="2557958" y="5739541"/>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5" name="CasellaDiTesto 104"/>
          <p:cNvSpPr txBox="1"/>
          <p:nvPr/>
        </p:nvSpPr>
        <p:spPr>
          <a:xfrm>
            <a:off x="2646259" y="5741685"/>
            <a:ext cx="47801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3,3</a:t>
            </a:r>
          </a:p>
        </p:txBody>
      </p:sp>
      <p:sp>
        <p:nvSpPr>
          <p:cNvPr id="106" name="CasellaDiTesto 105"/>
          <p:cNvSpPr txBox="1"/>
          <p:nvPr/>
        </p:nvSpPr>
        <p:spPr>
          <a:xfrm>
            <a:off x="2612598" y="4205243"/>
            <a:ext cx="545342" cy="276999"/>
          </a:xfrm>
          <a:prstGeom prst="rect">
            <a:avLst/>
          </a:prstGeom>
          <a:noFill/>
        </p:spPr>
        <p:txBody>
          <a:bodyPr wrap="none" rtlCol="0">
            <a:spAutoFit/>
          </a:bodyPr>
          <a:lstStyle/>
          <a:p>
            <a:pPr algn="ctr"/>
            <a:r>
              <a:rPr lang="it-IT" sz="1200" dirty="0">
                <a:solidFill>
                  <a:srgbClr val="1F4E79"/>
                </a:solidFill>
                <a:latin typeface="Calibri" panose="020F0502020204030204" pitchFamily="34" charset="0"/>
              </a:rPr>
              <a:t>10-49</a:t>
            </a:r>
          </a:p>
        </p:txBody>
      </p:sp>
      <p:sp>
        <p:nvSpPr>
          <p:cNvPr id="107" name="Rettangolo arrotondato 106"/>
          <p:cNvSpPr/>
          <p:nvPr/>
        </p:nvSpPr>
        <p:spPr bwMode="auto">
          <a:xfrm>
            <a:off x="3331600" y="4545489"/>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108" name="CasellaDiTesto 107"/>
          <p:cNvSpPr txBox="1"/>
          <p:nvPr/>
        </p:nvSpPr>
        <p:spPr>
          <a:xfrm>
            <a:off x="3361391" y="4547633"/>
            <a:ext cx="595036" cy="369332"/>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dirty="0"/>
              <a:t>48,0</a:t>
            </a:r>
          </a:p>
        </p:txBody>
      </p:sp>
      <p:sp>
        <p:nvSpPr>
          <p:cNvPr id="112" name="Rettangolo arrotondato 111"/>
          <p:cNvSpPr/>
          <p:nvPr/>
        </p:nvSpPr>
        <p:spPr bwMode="auto">
          <a:xfrm>
            <a:off x="3331600" y="5120282"/>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3" name="CasellaDiTesto 112"/>
          <p:cNvSpPr txBox="1"/>
          <p:nvPr/>
        </p:nvSpPr>
        <p:spPr>
          <a:xfrm>
            <a:off x="3361391" y="5122426"/>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51,0</a:t>
            </a:r>
          </a:p>
        </p:txBody>
      </p:sp>
      <p:sp>
        <p:nvSpPr>
          <p:cNvPr id="114" name="Rettangolo arrotondato 113"/>
          <p:cNvSpPr/>
          <p:nvPr/>
        </p:nvSpPr>
        <p:spPr bwMode="auto">
          <a:xfrm>
            <a:off x="3331600" y="5739541"/>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5" name="CasellaDiTesto 114"/>
          <p:cNvSpPr txBox="1"/>
          <p:nvPr/>
        </p:nvSpPr>
        <p:spPr>
          <a:xfrm>
            <a:off x="3419901" y="5741685"/>
            <a:ext cx="47801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1,0</a:t>
            </a:r>
          </a:p>
        </p:txBody>
      </p:sp>
      <p:sp>
        <p:nvSpPr>
          <p:cNvPr id="116" name="CasellaDiTesto 115"/>
          <p:cNvSpPr txBox="1"/>
          <p:nvPr/>
        </p:nvSpPr>
        <p:spPr>
          <a:xfrm>
            <a:off x="3449558" y="4205243"/>
            <a:ext cx="418705" cy="276999"/>
          </a:xfrm>
          <a:prstGeom prst="rect">
            <a:avLst/>
          </a:prstGeom>
          <a:noFill/>
        </p:spPr>
        <p:txBody>
          <a:bodyPr wrap="none" rtlCol="0">
            <a:spAutoFit/>
          </a:bodyPr>
          <a:lstStyle/>
          <a:p>
            <a:pPr algn="ctr"/>
            <a:r>
              <a:rPr lang="it-IT" sz="1200" dirty="0">
                <a:solidFill>
                  <a:srgbClr val="1F4E79"/>
                </a:solidFill>
                <a:latin typeface="Calibri" panose="020F0502020204030204" pitchFamily="34" charset="0"/>
              </a:rPr>
              <a:t>&gt;49</a:t>
            </a:r>
          </a:p>
        </p:txBody>
      </p:sp>
      <p:sp>
        <p:nvSpPr>
          <p:cNvPr id="117" name="Rettangolo arrotondato 116"/>
          <p:cNvSpPr/>
          <p:nvPr/>
        </p:nvSpPr>
        <p:spPr bwMode="auto">
          <a:xfrm>
            <a:off x="4195670" y="4545489"/>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118" name="CasellaDiTesto 117"/>
          <p:cNvSpPr txBox="1"/>
          <p:nvPr/>
        </p:nvSpPr>
        <p:spPr>
          <a:xfrm>
            <a:off x="4225461" y="4547633"/>
            <a:ext cx="595036" cy="369332"/>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dirty="0"/>
              <a:t>17,8</a:t>
            </a:r>
          </a:p>
        </p:txBody>
      </p:sp>
      <p:sp>
        <p:nvSpPr>
          <p:cNvPr id="119" name="Rettangolo arrotondato 118"/>
          <p:cNvSpPr/>
          <p:nvPr/>
        </p:nvSpPr>
        <p:spPr bwMode="auto">
          <a:xfrm>
            <a:off x="4195670" y="5120282"/>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0" name="CasellaDiTesto 119"/>
          <p:cNvSpPr txBox="1"/>
          <p:nvPr/>
        </p:nvSpPr>
        <p:spPr>
          <a:xfrm>
            <a:off x="4225461" y="5122426"/>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68,0</a:t>
            </a:r>
          </a:p>
        </p:txBody>
      </p:sp>
      <p:sp>
        <p:nvSpPr>
          <p:cNvPr id="121" name="Rettangolo arrotondato 120"/>
          <p:cNvSpPr/>
          <p:nvPr/>
        </p:nvSpPr>
        <p:spPr bwMode="auto">
          <a:xfrm>
            <a:off x="4195670" y="5739541"/>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2" name="CasellaDiTesto 121"/>
          <p:cNvSpPr txBox="1"/>
          <p:nvPr/>
        </p:nvSpPr>
        <p:spPr>
          <a:xfrm>
            <a:off x="4225461" y="5741685"/>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14,2</a:t>
            </a:r>
          </a:p>
        </p:txBody>
      </p:sp>
      <p:sp>
        <p:nvSpPr>
          <p:cNvPr id="123" name="CasellaDiTesto 122"/>
          <p:cNvSpPr txBox="1"/>
          <p:nvPr/>
        </p:nvSpPr>
        <p:spPr>
          <a:xfrm>
            <a:off x="4153038" y="4205243"/>
            <a:ext cx="739883" cy="276999"/>
          </a:xfrm>
          <a:prstGeom prst="rect">
            <a:avLst/>
          </a:prstGeom>
          <a:noFill/>
        </p:spPr>
        <p:txBody>
          <a:bodyPr wrap="none" rtlCol="0">
            <a:spAutoFit/>
          </a:bodyPr>
          <a:lstStyle/>
          <a:p>
            <a:pPr algn="ctr"/>
            <a:r>
              <a:rPr lang="it-IT" sz="1200" dirty="0">
                <a:latin typeface="Calibri" panose="020F0502020204030204" pitchFamily="34" charset="0"/>
              </a:rPr>
              <a:t>N.OVEST</a:t>
            </a:r>
          </a:p>
        </p:txBody>
      </p:sp>
      <p:sp>
        <p:nvSpPr>
          <p:cNvPr id="124" name="Rettangolo arrotondato 123"/>
          <p:cNvSpPr/>
          <p:nvPr/>
        </p:nvSpPr>
        <p:spPr bwMode="auto">
          <a:xfrm>
            <a:off x="4909026" y="4545489"/>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5" name="CasellaDiTesto 124"/>
          <p:cNvSpPr txBox="1"/>
          <p:nvPr/>
        </p:nvSpPr>
        <p:spPr>
          <a:xfrm>
            <a:off x="4938817" y="4547633"/>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16,9</a:t>
            </a:r>
          </a:p>
        </p:txBody>
      </p:sp>
      <p:sp>
        <p:nvSpPr>
          <p:cNvPr id="126" name="Rettangolo arrotondato 125"/>
          <p:cNvSpPr/>
          <p:nvPr/>
        </p:nvSpPr>
        <p:spPr bwMode="auto">
          <a:xfrm>
            <a:off x="4909026" y="5120282"/>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7" name="CasellaDiTesto 126"/>
          <p:cNvSpPr txBox="1"/>
          <p:nvPr/>
        </p:nvSpPr>
        <p:spPr>
          <a:xfrm>
            <a:off x="4938817" y="5122426"/>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67,6</a:t>
            </a:r>
          </a:p>
        </p:txBody>
      </p:sp>
      <p:sp>
        <p:nvSpPr>
          <p:cNvPr id="128" name="Rettangolo arrotondato 127"/>
          <p:cNvSpPr/>
          <p:nvPr/>
        </p:nvSpPr>
        <p:spPr bwMode="auto">
          <a:xfrm>
            <a:off x="4909026" y="5739541"/>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9" name="CasellaDiTesto 128"/>
          <p:cNvSpPr txBox="1"/>
          <p:nvPr/>
        </p:nvSpPr>
        <p:spPr>
          <a:xfrm>
            <a:off x="4938817" y="5741685"/>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15,5</a:t>
            </a:r>
          </a:p>
        </p:txBody>
      </p:sp>
      <p:sp>
        <p:nvSpPr>
          <p:cNvPr id="130" name="CasellaDiTesto 129"/>
          <p:cNvSpPr txBox="1"/>
          <p:nvPr/>
        </p:nvSpPr>
        <p:spPr>
          <a:xfrm>
            <a:off x="4961933" y="4205243"/>
            <a:ext cx="548805" cy="276999"/>
          </a:xfrm>
          <a:prstGeom prst="rect">
            <a:avLst/>
          </a:prstGeom>
          <a:noFill/>
        </p:spPr>
        <p:txBody>
          <a:bodyPr wrap="none" rtlCol="0">
            <a:spAutoFit/>
          </a:bodyPr>
          <a:lstStyle/>
          <a:p>
            <a:pPr algn="ctr"/>
            <a:r>
              <a:rPr lang="it-IT" sz="1200" dirty="0">
                <a:latin typeface="Calibri" panose="020F0502020204030204" pitchFamily="34" charset="0"/>
              </a:rPr>
              <a:t>N.EST</a:t>
            </a:r>
          </a:p>
        </p:txBody>
      </p:sp>
      <p:sp>
        <p:nvSpPr>
          <p:cNvPr id="131" name="Rettangolo arrotondato 130"/>
          <p:cNvSpPr/>
          <p:nvPr/>
        </p:nvSpPr>
        <p:spPr bwMode="auto">
          <a:xfrm>
            <a:off x="5622382" y="4545489"/>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2" name="CasellaDiTesto 131"/>
          <p:cNvSpPr txBox="1"/>
          <p:nvPr/>
        </p:nvSpPr>
        <p:spPr>
          <a:xfrm>
            <a:off x="5652173" y="4547633"/>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15,7</a:t>
            </a:r>
          </a:p>
        </p:txBody>
      </p:sp>
      <p:sp>
        <p:nvSpPr>
          <p:cNvPr id="133" name="Rettangolo arrotondato 132"/>
          <p:cNvSpPr/>
          <p:nvPr/>
        </p:nvSpPr>
        <p:spPr bwMode="auto">
          <a:xfrm>
            <a:off x="5622382" y="5120282"/>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4" name="CasellaDiTesto 133"/>
          <p:cNvSpPr txBox="1"/>
          <p:nvPr/>
        </p:nvSpPr>
        <p:spPr>
          <a:xfrm>
            <a:off x="5652173" y="5122426"/>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66,0</a:t>
            </a:r>
          </a:p>
        </p:txBody>
      </p:sp>
      <p:sp>
        <p:nvSpPr>
          <p:cNvPr id="135" name="Rettangolo arrotondato 134"/>
          <p:cNvSpPr/>
          <p:nvPr/>
        </p:nvSpPr>
        <p:spPr bwMode="auto">
          <a:xfrm>
            <a:off x="5622382" y="5739541"/>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6" name="CasellaDiTesto 135"/>
          <p:cNvSpPr txBox="1"/>
          <p:nvPr/>
        </p:nvSpPr>
        <p:spPr>
          <a:xfrm>
            <a:off x="5652173" y="5741685"/>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18,3</a:t>
            </a:r>
          </a:p>
        </p:txBody>
      </p:sp>
      <p:sp>
        <p:nvSpPr>
          <p:cNvPr id="137" name="CasellaDiTesto 136"/>
          <p:cNvSpPr txBox="1"/>
          <p:nvPr/>
        </p:nvSpPr>
        <p:spPr>
          <a:xfrm>
            <a:off x="5595203" y="4205243"/>
            <a:ext cx="708977" cy="276999"/>
          </a:xfrm>
          <a:prstGeom prst="rect">
            <a:avLst/>
          </a:prstGeom>
          <a:noFill/>
        </p:spPr>
        <p:txBody>
          <a:bodyPr wrap="none" rtlCol="0">
            <a:spAutoFit/>
          </a:bodyPr>
          <a:lstStyle/>
          <a:p>
            <a:pPr algn="ctr"/>
            <a:r>
              <a:rPr lang="it-IT" sz="1200" dirty="0">
                <a:latin typeface="Calibri" panose="020F0502020204030204" pitchFamily="34" charset="0"/>
              </a:rPr>
              <a:t>CENTRO</a:t>
            </a:r>
          </a:p>
        </p:txBody>
      </p:sp>
      <p:sp>
        <p:nvSpPr>
          <p:cNvPr id="138" name="Rettangolo arrotondato 137"/>
          <p:cNvSpPr/>
          <p:nvPr/>
        </p:nvSpPr>
        <p:spPr bwMode="auto">
          <a:xfrm>
            <a:off x="6335738" y="4545489"/>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9" name="CasellaDiTesto 138"/>
          <p:cNvSpPr txBox="1"/>
          <p:nvPr/>
        </p:nvSpPr>
        <p:spPr>
          <a:xfrm>
            <a:off x="6365529" y="4547633"/>
            <a:ext cx="595035"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15,0</a:t>
            </a:r>
          </a:p>
        </p:txBody>
      </p:sp>
      <p:sp>
        <p:nvSpPr>
          <p:cNvPr id="140" name="Rettangolo arrotondato 139"/>
          <p:cNvSpPr/>
          <p:nvPr/>
        </p:nvSpPr>
        <p:spPr bwMode="auto">
          <a:xfrm>
            <a:off x="6335738" y="5120282"/>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1" name="CasellaDiTesto 140"/>
          <p:cNvSpPr txBox="1"/>
          <p:nvPr/>
        </p:nvSpPr>
        <p:spPr>
          <a:xfrm>
            <a:off x="6365529" y="5122426"/>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65,5</a:t>
            </a:r>
          </a:p>
        </p:txBody>
      </p:sp>
      <p:sp>
        <p:nvSpPr>
          <p:cNvPr id="142" name="Rettangolo arrotondato 141"/>
          <p:cNvSpPr/>
          <p:nvPr/>
        </p:nvSpPr>
        <p:spPr bwMode="auto">
          <a:xfrm>
            <a:off x="6335738" y="5739541"/>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3" name="CasellaDiTesto 142"/>
          <p:cNvSpPr txBox="1"/>
          <p:nvPr/>
        </p:nvSpPr>
        <p:spPr>
          <a:xfrm>
            <a:off x="6365529" y="5741685"/>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19,5</a:t>
            </a:r>
          </a:p>
        </p:txBody>
      </p:sp>
      <p:sp>
        <p:nvSpPr>
          <p:cNvPr id="144" name="CasellaDiTesto 143"/>
          <p:cNvSpPr txBox="1"/>
          <p:nvPr/>
        </p:nvSpPr>
        <p:spPr>
          <a:xfrm>
            <a:off x="6222862" y="4205243"/>
            <a:ext cx="880370" cy="276999"/>
          </a:xfrm>
          <a:prstGeom prst="rect">
            <a:avLst/>
          </a:prstGeom>
          <a:noFill/>
        </p:spPr>
        <p:txBody>
          <a:bodyPr wrap="none" rtlCol="0">
            <a:spAutoFit/>
          </a:bodyPr>
          <a:lstStyle/>
          <a:p>
            <a:pPr algn="ctr"/>
            <a:r>
              <a:rPr lang="it-IT" sz="1200" dirty="0">
                <a:latin typeface="Calibri" panose="020F0502020204030204" pitchFamily="34" charset="0"/>
              </a:rPr>
              <a:t>SUD/ISOLE</a:t>
            </a:r>
          </a:p>
        </p:txBody>
      </p:sp>
      <p:sp>
        <p:nvSpPr>
          <p:cNvPr id="145" name="Pentagono 144"/>
          <p:cNvSpPr/>
          <p:nvPr/>
        </p:nvSpPr>
        <p:spPr bwMode="auto">
          <a:xfrm>
            <a:off x="7157788" y="4244158"/>
            <a:ext cx="202107" cy="1996364"/>
          </a:xfrm>
          <a:prstGeom prst="homePlate">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6" name="CasellaDiTesto 145"/>
          <p:cNvSpPr txBox="1"/>
          <p:nvPr/>
        </p:nvSpPr>
        <p:spPr>
          <a:xfrm>
            <a:off x="7400711" y="4202907"/>
            <a:ext cx="1563248" cy="477054"/>
          </a:xfrm>
          <a:prstGeom prst="rect">
            <a:avLst/>
          </a:prstGeom>
          <a:noFill/>
        </p:spPr>
        <p:txBody>
          <a:bodyPr wrap="none" rtlCol="0">
            <a:spAutoFit/>
          </a:bodyPr>
          <a:lstStyle/>
          <a:p>
            <a:pPr algn="ctr"/>
            <a:r>
              <a:rPr lang="it-IT" sz="1400" dirty="0" err="1">
                <a:latin typeface="Calibri" panose="020F0502020204030204" pitchFamily="34" charset="0"/>
              </a:rPr>
              <a:t>Lug</a:t>
            </a:r>
            <a:r>
              <a:rPr lang="it-IT" sz="1400" dirty="0">
                <a:latin typeface="Calibri" panose="020F0502020204030204" pitchFamily="34" charset="0"/>
              </a:rPr>
              <a:t> – </a:t>
            </a:r>
            <a:r>
              <a:rPr lang="it-IT" sz="1400" dirty="0" err="1">
                <a:latin typeface="Calibri" panose="020F0502020204030204" pitchFamily="34" charset="0"/>
              </a:rPr>
              <a:t>Dic</a:t>
            </a:r>
            <a:r>
              <a:rPr lang="it-IT" sz="1400" dirty="0">
                <a:latin typeface="Calibri" panose="020F0502020204030204" pitchFamily="34" charset="0"/>
              </a:rPr>
              <a:t> 2016</a:t>
            </a:r>
          </a:p>
          <a:p>
            <a:pPr algn="ctr"/>
            <a:r>
              <a:rPr lang="it-IT" sz="1100" i="1" dirty="0">
                <a:latin typeface="Calibri" panose="020F0502020204030204" pitchFamily="34" charset="0"/>
              </a:rPr>
              <a:t>(Migliore + ½ Invariato)</a:t>
            </a:r>
          </a:p>
        </p:txBody>
      </p:sp>
      <p:sp>
        <p:nvSpPr>
          <p:cNvPr id="147" name="CasellaDiTesto 146"/>
          <p:cNvSpPr txBox="1"/>
          <p:nvPr/>
        </p:nvSpPr>
        <p:spPr>
          <a:xfrm>
            <a:off x="7856652" y="4887200"/>
            <a:ext cx="505268" cy="307777"/>
          </a:xfrm>
          <a:prstGeom prst="rect">
            <a:avLst/>
          </a:prstGeom>
          <a:noFill/>
        </p:spPr>
        <p:txBody>
          <a:bodyPr wrap="none" rtlCol="0">
            <a:spAutoFit/>
          </a:bodyPr>
          <a:lstStyle/>
          <a:p>
            <a:pPr algn="ctr"/>
            <a:r>
              <a:rPr lang="it-IT" sz="1400" dirty="0">
                <a:solidFill>
                  <a:srgbClr val="1F4E79"/>
                </a:solidFill>
                <a:latin typeface="Calibri" panose="020F0502020204030204" pitchFamily="34" charset="0"/>
              </a:rPr>
              <a:t>49,7</a:t>
            </a:r>
          </a:p>
        </p:txBody>
      </p:sp>
      <p:sp>
        <p:nvSpPr>
          <p:cNvPr id="148" name="Rettangolo 147"/>
          <p:cNvSpPr/>
          <p:nvPr/>
        </p:nvSpPr>
        <p:spPr>
          <a:xfrm>
            <a:off x="395288" y="3689324"/>
            <a:ext cx="8353176" cy="492443"/>
          </a:xfrm>
          <a:prstGeom prst="rect">
            <a:avLst/>
          </a:prstGeom>
        </p:spPr>
        <p:txBody>
          <a:bodyPr wrap="square">
            <a:spAutoFit/>
          </a:bodyPr>
          <a:lstStyle/>
          <a:p>
            <a:pPr algn="just"/>
            <a:r>
              <a:rPr lang="it-IT" sz="1300" b="0" dirty="0">
                <a:latin typeface="Calibri" panose="020F0502020204030204" pitchFamily="34" charset="0"/>
              </a:rPr>
              <a:t>Ritiene che l’</a:t>
            </a:r>
            <a:r>
              <a:rPr lang="it-IT" sz="1300" u="sng" dirty="0">
                <a:latin typeface="Calibri" panose="020F0502020204030204" pitchFamily="34" charset="0"/>
              </a:rPr>
              <a:t>andamento economico generale della Sua impresa</a:t>
            </a:r>
            <a:r>
              <a:rPr lang="it-IT" sz="1300" b="0" dirty="0">
                <a:latin typeface="Calibri" panose="020F0502020204030204" pitchFamily="34" charset="0"/>
              </a:rPr>
              <a:t>, </a:t>
            </a:r>
            <a:r>
              <a:rPr lang="it-IT" sz="1300" u="sng" dirty="0">
                <a:latin typeface="Calibri" panose="020F0502020204030204" pitchFamily="34" charset="0"/>
              </a:rPr>
              <a:t>nei prossimi sei mesi</a:t>
            </a:r>
            <a:r>
              <a:rPr lang="it-IT" sz="1300" b="0" dirty="0">
                <a:latin typeface="Calibri" panose="020F0502020204030204" pitchFamily="34" charset="0"/>
              </a:rPr>
              <a:t>, aumenterà, resterà invariato, peggiorerà? </a:t>
            </a:r>
            <a:r>
              <a:rPr lang="it-IT" sz="1300" i="1" dirty="0">
                <a:latin typeface="Calibri" panose="020F0502020204030204" pitchFamily="34" charset="0"/>
              </a:rPr>
              <a:t>(RIVENDITORI)</a:t>
            </a:r>
          </a:p>
        </p:txBody>
      </p:sp>
      <p:sp>
        <p:nvSpPr>
          <p:cNvPr id="149" name="Rectangle 4"/>
          <p:cNvSpPr txBox="1">
            <a:spLocks noChangeArrowheads="1"/>
          </p:cNvSpPr>
          <p:nvPr/>
        </p:nvSpPr>
        <p:spPr bwMode="auto">
          <a:xfrm>
            <a:off x="395288" y="188913"/>
            <a:ext cx="86725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clima di fiducia |</a:t>
            </a:r>
            <a:r>
              <a:rPr lang="it-IT" altLang="it-IT" kern="0" dirty="0">
                <a:solidFill>
                  <a:schemeClr val="tx1"/>
                </a:solidFill>
                <a:latin typeface="Calibri" panose="020F0502020204030204" pitchFamily="34" charset="0"/>
                <a:cs typeface="Arial" panose="020B0604020202020204" pitchFamily="34" charset="0"/>
              </a:rPr>
              <a:t> </a:t>
            </a:r>
            <a:r>
              <a:rPr lang="it-IT" dirty="0">
                <a:solidFill>
                  <a:schemeClr val="tx1"/>
                </a:solidFill>
                <a:latin typeface="Calibri" panose="020F0502020204030204" pitchFamily="34" charset="0"/>
              </a:rPr>
              <a:t>…isolando il comparto dei </a:t>
            </a:r>
            <a:r>
              <a:rPr lang="it-IT" u="sng" dirty="0">
                <a:solidFill>
                  <a:schemeClr val="tx1"/>
                </a:solidFill>
                <a:latin typeface="Calibri" panose="020F0502020204030204" pitchFamily="34" charset="0"/>
              </a:rPr>
              <a:t>rivenditori</a:t>
            </a:r>
            <a:r>
              <a:rPr lang="it-IT" dirty="0">
                <a:solidFill>
                  <a:schemeClr val="tx1"/>
                </a:solidFill>
                <a:latin typeface="Calibri" panose="020F0502020204030204" pitchFamily="34" charset="0"/>
              </a:rPr>
              <a:t>, il miglioramento del clima di fiducia appare più evidente…</a:t>
            </a:r>
            <a:endParaRPr lang="it-IT" altLang="it-IT" kern="0" dirty="0">
              <a:solidFill>
                <a:schemeClr val="tx1"/>
              </a:solidFill>
              <a:latin typeface="Calibri" panose="020F0502020204030204" pitchFamily="34" charset="0"/>
              <a:cs typeface="Arial" panose="020B0604020202020204" pitchFamily="34" charset="0"/>
            </a:endParaRPr>
          </a:p>
        </p:txBody>
      </p:sp>
      <p:pic>
        <p:nvPicPr>
          <p:cNvPr id="3" name="Immagine 2"/>
          <p:cNvPicPr>
            <a:picLocks noChangeAspect="1"/>
          </p:cNvPicPr>
          <p:nvPr/>
        </p:nvPicPr>
        <p:blipFill>
          <a:blip r:embed="rId5"/>
          <a:stretch>
            <a:fillRect/>
          </a:stretch>
        </p:blipFill>
        <p:spPr>
          <a:xfrm>
            <a:off x="7376400" y="2271600"/>
            <a:ext cx="1601660" cy="1090800"/>
          </a:xfrm>
          <a:prstGeom prst="rect">
            <a:avLst/>
          </a:prstGeom>
        </p:spPr>
      </p:pic>
      <p:pic>
        <p:nvPicPr>
          <p:cNvPr id="5" name="Immagine 4"/>
          <p:cNvPicPr>
            <a:picLocks noChangeAspect="1"/>
          </p:cNvPicPr>
          <p:nvPr/>
        </p:nvPicPr>
        <p:blipFill>
          <a:blip r:embed="rId6"/>
          <a:stretch>
            <a:fillRect/>
          </a:stretch>
        </p:blipFill>
        <p:spPr>
          <a:xfrm>
            <a:off x="7376400" y="5112000"/>
            <a:ext cx="1601660" cy="1090800"/>
          </a:xfrm>
          <a:prstGeom prst="rect">
            <a:avLst/>
          </a:prstGeom>
        </p:spPr>
      </p:pic>
    </p:spTree>
    <p:extLst>
      <p:ext uri="{BB962C8B-B14F-4D97-AF65-F5344CB8AC3E}">
        <p14:creationId xmlns:p14="http://schemas.microsoft.com/office/powerpoint/2010/main" val="177356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4" descr="http://www.motoguzzi.com/mediaObject/images/Colors/Griso%201200%20se/Griso_1200_SE_black_devil/resolutions/res-o1600x1100-p-1514362764/Griso_1200_SE_black_devi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1124" y="4238268"/>
            <a:ext cx="537063" cy="36923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http://www.audi.com.tt/content/dam/ngw/company/investor_relations/02_lamborghini-lp560-4-1_72dp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7785" y="2540474"/>
            <a:ext cx="654114" cy="302987"/>
          </a:xfrm>
          <a:prstGeom prst="rect">
            <a:avLst/>
          </a:prstGeom>
          <a:noFill/>
          <a:extLst>
            <a:ext uri="{909E8E84-426E-40DD-AFC4-6F175D3DCCD1}">
              <a14:hiddenFill xmlns:a14="http://schemas.microsoft.com/office/drawing/2010/main">
                <a:solidFill>
                  <a:srgbClr val="FFFFFF"/>
                </a:solidFill>
              </a14:hiddenFill>
            </a:ext>
          </a:extLst>
        </p:spPr>
      </p:pic>
      <p:sp>
        <p:nvSpPr>
          <p:cNvPr id="21" name="Rettangolo 20"/>
          <p:cNvSpPr/>
          <p:nvPr/>
        </p:nvSpPr>
        <p:spPr bwMode="auto">
          <a:xfrm>
            <a:off x="333516" y="1807693"/>
            <a:ext cx="6038684" cy="4188195"/>
          </a:xfrm>
          <a:prstGeom prst="rect">
            <a:avLst/>
          </a:prstGeom>
          <a:solidFill>
            <a:srgbClr val="1F4E79">
              <a:alpha val="1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ectangle 4"/>
          <p:cNvSpPr txBox="1">
            <a:spLocks noChangeArrowheads="1"/>
          </p:cNvSpPr>
          <p:nvPr/>
        </p:nvSpPr>
        <p:spPr bwMode="auto">
          <a:xfrm>
            <a:off x="395288" y="188913"/>
            <a:ext cx="86725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immatricolazioni |</a:t>
            </a:r>
            <a:r>
              <a:rPr lang="it-IT" altLang="it-IT" kern="0" dirty="0">
                <a:solidFill>
                  <a:schemeClr val="tx1"/>
                </a:solidFill>
                <a:latin typeface="Calibri" panose="020F0502020204030204" pitchFamily="34" charset="0"/>
                <a:cs typeface="Arial" panose="020B0604020202020204" pitchFamily="34" charset="0"/>
              </a:rPr>
              <a:t> </a:t>
            </a:r>
            <a:r>
              <a:rPr lang="it-IT" dirty="0">
                <a:solidFill>
                  <a:schemeClr val="tx1"/>
                </a:solidFill>
                <a:latin typeface="Calibri" panose="020F0502020204030204" pitchFamily="34" charset="0"/>
              </a:rPr>
              <a:t>il lieve miglioramento della fiducia è in parte spiegato dall’incremento delle immatricolazioni… il </a:t>
            </a:r>
            <a:r>
              <a:rPr lang="it-IT" i="1" dirty="0">
                <a:solidFill>
                  <a:schemeClr val="tx1"/>
                </a:solidFill>
                <a:latin typeface="Calibri" panose="020F0502020204030204" pitchFamily="34" charset="0"/>
              </a:rPr>
              <a:t>trend </a:t>
            </a:r>
            <a:r>
              <a:rPr lang="it-IT" dirty="0">
                <a:solidFill>
                  <a:schemeClr val="tx1"/>
                </a:solidFill>
                <a:latin typeface="Calibri" panose="020F0502020204030204" pitchFamily="34" charset="0"/>
              </a:rPr>
              <a:t>torna a sfiorare i livelli del 2009 dopo la brusca flessione registrata negli ultimi anni… la situazione è comunque ancora al di sotto di quella precedente la crisi…</a:t>
            </a:r>
            <a:endParaRPr lang="it-IT" altLang="it-IT" i="1" kern="0" dirty="0">
              <a:solidFill>
                <a:schemeClr val="tx1"/>
              </a:solidFill>
              <a:latin typeface="Calibri" panose="020F0502020204030204" pitchFamily="34" charset="0"/>
              <a:cs typeface="Arial" panose="020B0604020202020204" pitchFamily="34" charset="0"/>
            </a:endParaRPr>
          </a:p>
        </p:txBody>
      </p:sp>
      <p:sp>
        <p:nvSpPr>
          <p:cNvPr id="2" name="Rettangolo 1"/>
          <p:cNvSpPr/>
          <p:nvPr/>
        </p:nvSpPr>
        <p:spPr bwMode="auto">
          <a:xfrm>
            <a:off x="0" y="0"/>
            <a:ext cx="9144000" cy="188913"/>
          </a:xfrm>
          <a:prstGeom prst="rect">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b="0" dirty="0">
                <a:solidFill>
                  <a:schemeClr val="bg1"/>
                </a:solidFill>
                <a:latin typeface="Calibri" panose="020F0502020204030204" pitchFamily="34" charset="0"/>
              </a:rPr>
              <a:t>CONGIUNTURA ECONOMICA</a:t>
            </a:r>
            <a:endParaRPr kumimoji="0" lang="it-IT" sz="1050" b="0" i="0" u="none" strike="noStrike" cap="none" normalizeH="0" baseline="0" dirty="0">
              <a:ln>
                <a:noFill/>
              </a:ln>
              <a:solidFill>
                <a:schemeClr val="bg1"/>
              </a:solidFill>
              <a:effectLst/>
              <a:latin typeface="Calibri" panose="020F0502020204030204" pitchFamily="34" charset="0"/>
            </a:endParaRPr>
          </a:p>
        </p:txBody>
      </p:sp>
      <p:sp>
        <p:nvSpPr>
          <p:cNvPr id="20" name="Text Box 49"/>
          <p:cNvSpPr txBox="1">
            <a:spLocks noChangeArrowheads="1"/>
          </p:cNvSpPr>
          <p:nvPr/>
        </p:nvSpPr>
        <p:spPr bwMode="auto">
          <a:xfrm>
            <a:off x="228600" y="6227584"/>
            <a:ext cx="8839200"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Fonte: </a:t>
            </a:r>
            <a:r>
              <a:rPr lang="it-IT" altLang="it-IT" sz="900" b="0" dirty="0">
                <a:latin typeface="Calibri" panose="020F0502020204030204" pitchFamily="34" charset="0"/>
              </a:rPr>
              <a:t>Elaborazioni Format </a:t>
            </a:r>
            <a:r>
              <a:rPr lang="it-IT" altLang="it-IT" sz="900" b="0" dirty="0" err="1">
                <a:latin typeface="Calibri" panose="020F0502020204030204" pitchFamily="34" charset="0"/>
              </a:rPr>
              <a:t>Research</a:t>
            </a:r>
            <a:r>
              <a:rPr lang="it-IT" altLang="it-IT" sz="900" b="0" dirty="0">
                <a:latin typeface="Calibri" panose="020F0502020204030204" pitchFamily="34" charset="0"/>
              </a:rPr>
              <a:t> su dati Ministero delle infrastrutture e dei trasporti – Centro elaborazione dati mercato del nuovo. Dati statistici delle immatricolazioni di autovetture e motocicli del mese di maggio. I dati rappresentano le risultanze dell’archivio nazionale dei veicoli al 31 maggio 2016.</a:t>
            </a:r>
            <a:endParaRPr lang="it-IT" altLang="it-IT" sz="900" dirty="0">
              <a:latin typeface="Calibri" panose="020F0502020204030204" pitchFamily="34" charset="0"/>
            </a:endParaRPr>
          </a:p>
        </p:txBody>
      </p:sp>
      <p:sp>
        <p:nvSpPr>
          <p:cNvPr id="24" name="Text Box 49"/>
          <p:cNvSpPr txBox="1">
            <a:spLocks noChangeArrowheads="1"/>
          </p:cNvSpPr>
          <p:nvPr/>
        </p:nvSpPr>
        <p:spPr bwMode="auto">
          <a:xfrm>
            <a:off x="334011" y="5749870"/>
            <a:ext cx="6268528" cy="22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i="1" dirty="0">
                <a:latin typeface="Calibri" panose="020F0502020204030204" pitchFamily="34" charset="0"/>
              </a:rPr>
              <a:t>È riportato il dato del mese di maggio per ciascun anno.</a:t>
            </a:r>
          </a:p>
        </p:txBody>
      </p:sp>
      <p:sp>
        <p:nvSpPr>
          <p:cNvPr id="30" name="CasellaDiTesto 9"/>
          <p:cNvSpPr txBox="1">
            <a:spLocks noChangeArrowheads="1"/>
          </p:cNvSpPr>
          <p:nvPr/>
        </p:nvSpPr>
        <p:spPr bwMode="auto">
          <a:xfrm>
            <a:off x="333516" y="1803519"/>
            <a:ext cx="59292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sz="1400" dirty="0">
                <a:latin typeface="Calibri" panose="020F0502020204030204" pitchFamily="34" charset="0"/>
              </a:rPr>
              <a:t>Nuove immatricolazioni </a:t>
            </a:r>
            <a:r>
              <a:rPr lang="it-IT" sz="1400" dirty="0">
                <a:solidFill>
                  <a:srgbClr val="1F4E79"/>
                </a:solidFill>
                <a:latin typeface="Calibri" panose="020F0502020204030204" pitchFamily="34" charset="0"/>
              </a:rPr>
              <a:t>AUTOVETTURE</a:t>
            </a:r>
            <a:r>
              <a:rPr lang="it-IT" sz="1400" dirty="0">
                <a:latin typeface="Calibri" panose="020F0502020204030204" pitchFamily="34" charset="0"/>
              </a:rPr>
              <a:t> e </a:t>
            </a:r>
            <a:r>
              <a:rPr lang="it-IT" sz="1400" dirty="0">
                <a:solidFill>
                  <a:srgbClr val="FF6600"/>
                </a:solidFill>
                <a:latin typeface="Calibri" panose="020F0502020204030204" pitchFamily="34" charset="0"/>
              </a:rPr>
              <a:t>MOTOCICLI (OLTRE 50cc)</a:t>
            </a:r>
            <a:r>
              <a:rPr lang="it-IT" sz="1400" dirty="0">
                <a:latin typeface="Calibri" panose="020F0502020204030204" pitchFamily="34" charset="0"/>
              </a:rPr>
              <a:t> </a:t>
            </a:r>
          </a:p>
          <a:p>
            <a:r>
              <a:rPr lang="it-IT" sz="1400" b="0" i="1" dirty="0">
                <a:latin typeface="Calibri" panose="020F0502020204030204" pitchFamily="34" charset="0"/>
              </a:rPr>
              <a:t>Mesi di maggio dal 2008 al 2016</a:t>
            </a:r>
          </a:p>
        </p:txBody>
      </p:sp>
      <p:sp>
        <p:nvSpPr>
          <p:cNvPr id="33" name="CasellaDiTesto 32"/>
          <p:cNvSpPr txBox="1"/>
          <p:nvPr/>
        </p:nvSpPr>
        <p:spPr>
          <a:xfrm>
            <a:off x="5237607" y="2638978"/>
            <a:ext cx="1221809" cy="523220"/>
          </a:xfrm>
          <a:prstGeom prst="rect">
            <a:avLst/>
          </a:prstGeom>
          <a:noFill/>
        </p:spPr>
        <p:txBody>
          <a:bodyPr wrap="none" rtlCol="0">
            <a:spAutoFit/>
          </a:bodyPr>
          <a:lstStyle/>
          <a:p>
            <a:r>
              <a:rPr lang="it-IT" sz="2800" b="0" dirty="0">
                <a:solidFill>
                  <a:srgbClr val="008000"/>
                </a:solidFill>
                <a:latin typeface="Calibri" panose="020F0502020204030204" pitchFamily="34" charset="0"/>
              </a:rPr>
              <a:t>+27,3</a:t>
            </a:r>
            <a:r>
              <a:rPr lang="it-IT" sz="2000" b="0" dirty="0">
                <a:solidFill>
                  <a:srgbClr val="008000"/>
                </a:solidFill>
                <a:latin typeface="Calibri" panose="020F0502020204030204" pitchFamily="34" charset="0"/>
              </a:rPr>
              <a:t>%</a:t>
            </a:r>
            <a:endParaRPr lang="en-US" sz="2800" b="0" dirty="0">
              <a:solidFill>
                <a:srgbClr val="008000"/>
              </a:solidFill>
              <a:latin typeface="Calibri" panose="020F0502020204030204" pitchFamily="34" charset="0"/>
            </a:endParaRPr>
          </a:p>
        </p:txBody>
      </p:sp>
      <p:sp>
        <p:nvSpPr>
          <p:cNvPr id="34" name="CasellaDiTesto 33"/>
          <p:cNvSpPr txBox="1"/>
          <p:nvPr/>
        </p:nvSpPr>
        <p:spPr>
          <a:xfrm>
            <a:off x="4727488" y="3343595"/>
            <a:ext cx="636713" cy="276999"/>
          </a:xfrm>
          <a:prstGeom prst="rect">
            <a:avLst/>
          </a:prstGeom>
          <a:noFill/>
        </p:spPr>
        <p:txBody>
          <a:bodyPr wrap="none" rtlCol="0">
            <a:spAutoFit/>
          </a:bodyPr>
          <a:lstStyle/>
          <a:p>
            <a:r>
              <a:rPr lang="it-IT" sz="1200" b="0" dirty="0">
                <a:solidFill>
                  <a:srgbClr val="008000"/>
                </a:solidFill>
                <a:latin typeface="Calibri" panose="020F0502020204030204" pitchFamily="34" charset="0"/>
              </a:rPr>
              <a:t>+12,0</a:t>
            </a:r>
            <a:r>
              <a:rPr lang="it-IT" sz="1050" b="0" dirty="0">
                <a:solidFill>
                  <a:srgbClr val="008000"/>
                </a:solidFill>
                <a:latin typeface="Calibri" panose="020F0502020204030204" pitchFamily="34" charset="0"/>
              </a:rPr>
              <a:t>%</a:t>
            </a:r>
            <a:endParaRPr lang="en-US" sz="1200" b="0" dirty="0">
              <a:solidFill>
                <a:srgbClr val="008000"/>
              </a:solidFill>
              <a:latin typeface="Calibri" panose="020F0502020204030204" pitchFamily="34" charset="0"/>
            </a:endParaRPr>
          </a:p>
        </p:txBody>
      </p:sp>
      <p:sp>
        <p:nvSpPr>
          <p:cNvPr id="35" name="CasellaDiTesto 34"/>
          <p:cNvSpPr txBox="1"/>
          <p:nvPr/>
        </p:nvSpPr>
        <p:spPr>
          <a:xfrm>
            <a:off x="4422667" y="3901790"/>
            <a:ext cx="527709" cy="276999"/>
          </a:xfrm>
          <a:prstGeom prst="rect">
            <a:avLst/>
          </a:prstGeom>
          <a:noFill/>
        </p:spPr>
        <p:txBody>
          <a:bodyPr wrap="none" rtlCol="0">
            <a:spAutoFit/>
          </a:bodyPr>
          <a:lstStyle/>
          <a:p>
            <a:r>
              <a:rPr lang="it-IT" sz="1200" b="0" dirty="0">
                <a:solidFill>
                  <a:srgbClr val="FF0000"/>
                </a:solidFill>
                <a:latin typeface="Calibri" panose="020F0502020204030204" pitchFamily="34" charset="0"/>
              </a:rPr>
              <a:t>-3,3</a:t>
            </a:r>
            <a:r>
              <a:rPr lang="it-IT" sz="1050" b="0" dirty="0">
                <a:solidFill>
                  <a:srgbClr val="FF0000"/>
                </a:solidFill>
                <a:latin typeface="Calibri" panose="020F0502020204030204" pitchFamily="34" charset="0"/>
              </a:rPr>
              <a:t>%</a:t>
            </a:r>
            <a:endParaRPr lang="en-US" sz="1200" b="0" dirty="0">
              <a:solidFill>
                <a:srgbClr val="FF0000"/>
              </a:solidFill>
              <a:latin typeface="Calibri" panose="020F0502020204030204" pitchFamily="34" charset="0"/>
            </a:endParaRPr>
          </a:p>
        </p:txBody>
      </p:sp>
      <p:sp>
        <p:nvSpPr>
          <p:cNvPr id="36" name="CasellaDiTesto 35"/>
          <p:cNvSpPr txBox="1"/>
          <p:nvPr/>
        </p:nvSpPr>
        <p:spPr>
          <a:xfrm>
            <a:off x="3787557" y="3834459"/>
            <a:ext cx="527709" cy="276999"/>
          </a:xfrm>
          <a:prstGeom prst="rect">
            <a:avLst/>
          </a:prstGeom>
          <a:noFill/>
        </p:spPr>
        <p:txBody>
          <a:bodyPr wrap="none" rtlCol="0">
            <a:spAutoFit/>
          </a:bodyPr>
          <a:lstStyle/>
          <a:p>
            <a:r>
              <a:rPr lang="it-IT" sz="1200" b="0" dirty="0">
                <a:solidFill>
                  <a:srgbClr val="FF0000"/>
                </a:solidFill>
                <a:latin typeface="Calibri" panose="020F0502020204030204" pitchFamily="34" charset="0"/>
              </a:rPr>
              <a:t>-7,5</a:t>
            </a:r>
            <a:r>
              <a:rPr lang="it-IT" sz="1050" b="0" dirty="0">
                <a:solidFill>
                  <a:srgbClr val="FF0000"/>
                </a:solidFill>
                <a:latin typeface="Calibri" panose="020F0502020204030204" pitchFamily="34" charset="0"/>
              </a:rPr>
              <a:t>%</a:t>
            </a:r>
            <a:endParaRPr lang="en-US" sz="1200" b="0" dirty="0">
              <a:solidFill>
                <a:srgbClr val="FF0000"/>
              </a:solidFill>
              <a:latin typeface="Calibri" panose="020F0502020204030204" pitchFamily="34" charset="0"/>
            </a:endParaRPr>
          </a:p>
        </p:txBody>
      </p:sp>
      <p:sp>
        <p:nvSpPr>
          <p:cNvPr id="37" name="CasellaDiTesto 36"/>
          <p:cNvSpPr txBox="1"/>
          <p:nvPr/>
        </p:nvSpPr>
        <p:spPr>
          <a:xfrm>
            <a:off x="3152447" y="3675161"/>
            <a:ext cx="606256" cy="276999"/>
          </a:xfrm>
          <a:prstGeom prst="rect">
            <a:avLst/>
          </a:prstGeom>
          <a:noFill/>
        </p:spPr>
        <p:txBody>
          <a:bodyPr wrap="none" rtlCol="0">
            <a:spAutoFit/>
          </a:bodyPr>
          <a:lstStyle/>
          <a:p>
            <a:r>
              <a:rPr lang="it-IT" sz="1200" b="0" dirty="0">
                <a:solidFill>
                  <a:srgbClr val="FF0000"/>
                </a:solidFill>
                <a:latin typeface="Calibri" panose="020F0502020204030204" pitchFamily="34" charset="0"/>
              </a:rPr>
              <a:t>-13,8</a:t>
            </a:r>
            <a:r>
              <a:rPr lang="it-IT" sz="1050" b="0" dirty="0">
                <a:solidFill>
                  <a:srgbClr val="FF0000"/>
                </a:solidFill>
                <a:latin typeface="Calibri" panose="020F0502020204030204" pitchFamily="34" charset="0"/>
              </a:rPr>
              <a:t>%</a:t>
            </a:r>
            <a:endParaRPr lang="en-US" sz="1200" b="0" dirty="0">
              <a:solidFill>
                <a:srgbClr val="FF0000"/>
              </a:solidFill>
              <a:latin typeface="Calibri" panose="020F0502020204030204" pitchFamily="34" charset="0"/>
            </a:endParaRPr>
          </a:p>
        </p:txBody>
      </p:sp>
      <p:sp>
        <p:nvSpPr>
          <p:cNvPr id="38" name="CasellaDiTesto 37"/>
          <p:cNvSpPr txBox="1"/>
          <p:nvPr/>
        </p:nvSpPr>
        <p:spPr>
          <a:xfrm>
            <a:off x="2811526" y="3075493"/>
            <a:ext cx="558166" cy="276999"/>
          </a:xfrm>
          <a:prstGeom prst="rect">
            <a:avLst/>
          </a:prstGeom>
          <a:noFill/>
        </p:spPr>
        <p:txBody>
          <a:bodyPr wrap="none" rtlCol="0">
            <a:spAutoFit/>
          </a:bodyPr>
          <a:lstStyle/>
          <a:p>
            <a:r>
              <a:rPr lang="it-IT" sz="1200" b="0" dirty="0">
                <a:solidFill>
                  <a:srgbClr val="008000"/>
                </a:solidFill>
                <a:latin typeface="Calibri" panose="020F0502020204030204" pitchFamily="34" charset="0"/>
              </a:rPr>
              <a:t>+4,2</a:t>
            </a:r>
            <a:r>
              <a:rPr lang="it-IT" sz="1050" b="0" dirty="0">
                <a:solidFill>
                  <a:srgbClr val="008000"/>
                </a:solidFill>
                <a:latin typeface="Calibri" panose="020F0502020204030204" pitchFamily="34" charset="0"/>
              </a:rPr>
              <a:t>%</a:t>
            </a:r>
            <a:endParaRPr lang="en-US" sz="1200" b="0" dirty="0">
              <a:solidFill>
                <a:srgbClr val="008000"/>
              </a:solidFill>
              <a:latin typeface="Calibri" panose="020F0502020204030204" pitchFamily="34" charset="0"/>
            </a:endParaRPr>
          </a:p>
        </p:txBody>
      </p:sp>
      <p:sp>
        <p:nvSpPr>
          <p:cNvPr id="39" name="CasellaDiTesto 38"/>
          <p:cNvSpPr txBox="1"/>
          <p:nvPr/>
        </p:nvSpPr>
        <p:spPr>
          <a:xfrm>
            <a:off x="2127336" y="3498403"/>
            <a:ext cx="606256" cy="276999"/>
          </a:xfrm>
          <a:prstGeom prst="rect">
            <a:avLst/>
          </a:prstGeom>
          <a:noFill/>
        </p:spPr>
        <p:txBody>
          <a:bodyPr wrap="none" rtlCol="0">
            <a:spAutoFit/>
          </a:bodyPr>
          <a:lstStyle/>
          <a:p>
            <a:r>
              <a:rPr lang="it-IT" sz="1200" b="0" dirty="0">
                <a:solidFill>
                  <a:srgbClr val="FF0000"/>
                </a:solidFill>
                <a:latin typeface="Calibri" panose="020F0502020204030204" pitchFamily="34" charset="0"/>
              </a:rPr>
              <a:t>-13,2</a:t>
            </a:r>
            <a:r>
              <a:rPr lang="it-IT" sz="1050" b="0" dirty="0">
                <a:solidFill>
                  <a:srgbClr val="FF0000"/>
                </a:solidFill>
                <a:latin typeface="Calibri" panose="020F0502020204030204" pitchFamily="34" charset="0"/>
              </a:rPr>
              <a:t>%</a:t>
            </a:r>
            <a:endParaRPr lang="en-US" sz="1200" b="0" dirty="0">
              <a:solidFill>
                <a:srgbClr val="FF0000"/>
              </a:solidFill>
              <a:latin typeface="Calibri" panose="020F0502020204030204" pitchFamily="34" charset="0"/>
            </a:endParaRPr>
          </a:p>
        </p:txBody>
      </p:sp>
      <p:sp>
        <p:nvSpPr>
          <p:cNvPr id="40" name="CasellaDiTesto 39"/>
          <p:cNvSpPr txBox="1"/>
          <p:nvPr/>
        </p:nvSpPr>
        <p:spPr>
          <a:xfrm>
            <a:off x="1626320" y="3299835"/>
            <a:ext cx="527709" cy="276999"/>
          </a:xfrm>
          <a:prstGeom prst="rect">
            <a:avLst/>
          </a:prstGeom>
          <a:noFill/>
        </p:spPr>
        <p:txBody>
          <a:bodyPr wrap="none" rtlCol="0">
            <a:spAutoFit/>
          </a:bodyPr>
          <a:lstStyle/>
          <a:p>
            <a:r>
              <a:rPr lang="it-IT" sz="1200" b="0" dirty="0">
                <a:solidFill>
                  <a:srgbClr val="FF0000"/>
                </a:solidFill>
                <a:latin typeface="Calibri" panose="020F0502020204030204" pitchFamily="34" charset="0"/>
              </a:rPr>
              <a:t>-8,6</a:t>
            </a:r>
            <a:r>
              <a:rPr lang="it-IT" sz="1050" b="0" dirty="0">
                <a:solidFill>
                  <a:srgbClr val="FF0000"/>
                </a:solidFill>
                <a:latin typeface="Calibri" panose="020F0502020204030204" pitchFamily="34" charset="0"/>
              </a:rPr>
              <a:t>%</a:t>
            </a:r>
            <a:endParaRPr lang="en-US" sz="1200" b="0" dirty="0">
              <a:solidFill>
                <a:srgbClr val="FF0000"/>
              </a:solidFill>
              <a:latin typeface="Calibri" panose="020F0502020204030204" pitchFamily="34" charset="0"/>
            </a:endParaRPr>
          </a:p>
        </p:txBody>
      </p:sp>
      <p:sp>
        <p:nvSpPr>
          <p:cNvPr id="44" name="CasellaDiTesto 43"/>
          <p:cNvSpPr txBox="1"/>
          <p:nvPr/>
        </p:nvSpPr>
        <p:spPr>
          <a:xfrm>
            <a:off x="1819686" y="4378774"/>
            <a:ext cx="558166" cy="276999"/>
          </a:xfrm>
          <a:prstGeom prst="rect">
            <a:avLst/>
          </a:prstGeom>
          <a:noFill/>
        </p:spPr>
        <p:txBody>
          <a:bodyPr wrap="none" rtlCol="0">
            <a:spAutoFit/>
          </a:bodyPr>
          <a:lstStyle/>
          <a:p>
            <a:r>
              <a:rPr lang="it-IT" sz="1200" b="0" dirty="0">
                <a:solidFill>
                  <a:srgbClr val="008000"/>
                </a:solidFill>
                <a:latin typeface="Calibri" panose="020F0502020204030204" pitchFamily="34" charset="0"/>
              </a:rPr>
              <a:t>+5,7</a:t>
            </a:r>
            <a:r>
              <a:rPr lang="it-IT" sz="1050" b="0" dirty="0">
                <a:solidFill>
                  <a:srgbClr val="008000"/>
                </a:solidFill>
                <a:latin typeface="Calibri" panose="020F0502020204030204" pitchFamily="34" charset="0"/>
              </a:rPr>
              <a:t>%</a:t>
            </a:r>
            <a:endParaRPr lang="en-US" sz="1200" b="0" dirty="0">
              <a:solidFill>
                <a:srgbClr val="008000"/>
              </a:solidFill>
              <a:latin typeface="Calibri" panose="020F0502020204030204" pitchFamily="34" charset="0"/>
            </a:endParaRPr>
          </a:p>
        </p:txBody>
      </p:sp>
      <p:sp>
        <p:nvSpPr>
          <p:cNvPr id="45" name="CasellaDiTesto 44"/>
          <p:cNvSpPr txBox="1"/>
          <p:nvPr/>
        </p:nvSpPr>
        <p:spPr>
          <a:xfrm>
            <a:off x="2154029" y="4893008"/>
            <a:ext cx="606256" cy="276999"/>
          </a:xfrm>
          <a:prstGeom prst="rect">
            <a:avLst/>
          </a:prstGeom>
          <a:noFill/>
        </p:spPr>
        <p:txBody>
          <a:bodyPr wrap="none" rtlCol="0">
            <a:spAutoFit/>
          </a:bodyPr>
          <a:lstStyle/>
          <a:p>
            <a:r>
              <a:rPr lang="it-IT" sz="1200" b="0" dirty="0">
                <a:solidFill>
                  <a:srgbClr val="FF0000"/>
                </a:solidFill>
                <a:latin typeface="Calibri" panose="020F0502020204030204" pitchFamily="34" charset="0"/>
              </a:rPr>
              <a:t>-26,3</a:t>
            </a:r>
            <a:r>
              <a:rPr lang="it-IT" sz="1050" b="0" dirty="0">
                <a:solidFill>
                  <a:srgbClr val="FF0000"/>
                </a:solidFill>
                <a:latin typeface="Calibri" panose="020F0502020204030204" pitchFamily="34" charset="0"/>
              </a:rPr>
              <a:t>%</a:t>
            </a:r>
            <a:endParaRPr lang="en-US" sz="1200" b="0" dirty="0">
              <a:solidFill>
                <a:srgbClr val="FF0000"/>
              </a:solidFill>
              <a:latin typeface="Calibri" panose="020F0502020204030204" pitchFamily="34" charset="0"/>
            </a:endParaRPr>
          </a:p>
        </p:txBody>
      </p:sp>
      <p:sp>
        <p:nvSpPr>
          <p:cNvPr id="46" name="CasellaDiTesto 45"/>
          <p:cNvSpPr txBox="1"/>
          <p:nvPr/>
        </p:nvSpPr>
        <p:spPr>
          <a:xfrm>
            <a:off x="2725975" y="4975965"/>
            <a:ext cx="606256" cy="276999"/>
          </a:xfrm>
          <a:prstGeom prst="rect">
            <a:avLst/>
          </a:prstGeom>
          <a:noFill/>
        </p:spPr>
        <p:txBody>
          <a:bodyPr wrap="none" rtlCol="0">
            <a:spAutoFit/>
          </a:bodyPr>
          <a:lstStyle/>
          <a:p>
            <a:r>
              <a:rPr lang="it-IT" sz="1200" b="0" dirty="0">
                <a:solidFill>
                  <a:srgbClr val="FF0000"/>
                </a:solidFill>
                <a:latin typeface="Calibri" panose="020F0502020204030204" pitchFamily="34" charset="0"/>
              </a:rPr>
              <a:t>-12,1</a:t>
            </a:r>
            <a:r>
              <a:rPr lang="it-IT" sz="1050" b="0" dirty="0">
                <a:solidFill>
                  <a:srgbClr val="FF0000"/>
                </a:solidFill>
                <a:latin typeface="Calibri" panose="020F0502020204030204" pitchFamily="34" charset="0"/>
              </a:rPr>
              <a:t>%</a:t>
            </a:r>
            <a:endParaRPr lang="en-US" sz="1200" b="0" dirty="0">
              <a:solidFill>
                <a:srgbClr val="FF0000"/>
              </a:solidFill>
              <a:latin typeface="Calibri" panose="020F0502020204030204" pitchFamily="34" charset="0"/>
            </a:endParaRPr>
          </a:p>
        </p:txBody>
      </p:sp>
      <p:sp>
        <p:nvSpPr>
          <p:cNvPr id="47" name="CasellaDiTesto 46"/>
          <p:cNvSpPr txBox="1"/>
          <p:nvPr/>
        </p:nvSpPr>
        <p:spPr>
          <a:xfrm>
            <a:off x="3289504" y="5048054"/>
            <a:ext cx="606256" cy="276999"/>
          </a:xfrm>
          <a:prstGeom prst="rect">
            <a:avLst/>
          </a:prstGeom>
          <a:noFill/>
        </p:spPr>
        <p:txBody>
          <a:bodyPr wrap="none" rtlCol="0">
            <a:spAutoFit/>
          </a:bodyPr>
          <a:lstStyle/>
          <a:p>
            <a:r>
              <a:rPr lang="it-IT" sz="1200" b="0" dirty="0">
                <a:solidFill>
                  <a:srgbClr val="FF0000"/>
                </a:solidFill>
                <a:latin typeface="Calibri" panose="020F0502020204030204" pitchFamily="34" charset="0"/>
              </a:rPr>
              <a:t>-25,2</a:t>
            </a:r>
            <a:r>
              <a:rPr lang="it-IT" sz="1050" b="0" dirty="0">
                <a:solidFill>
                  <a:srgbClr val="FF0000"/>
                </a:solidFill>
                <a:latin typeface="Calibri" panose="020F0502020204030204" pitchFamily="34" charset="0"/>
              </a:rPr>
              <a:t>%</a:t>
            </a:r>
            <a:endParaRPr lang="en-US" sz="1200" b="0" dirty="0">
              <a:solidFill>
                <a:srgbClr val="FF0000"/>
              </a:solidFill>
              <a:latin typeface="Calibri" panose="020F0502020204030204" pitchFamily="34" charset="0"/>
            </a:endParaRPr>
          </a:p>
        </p:txBody>
      </p:sp>
      <p:sp>
        <p:nvSpPr>
          <p:cNvPr id="48" name="CasellaDiTesto 47"/>
          <p:cNvSpPr txBox="1"/>
          <p:nvPr/>
        </p:nvSpPr>
        <p:spPr>
          <a:xfrm>
            <a:off x="3851920" y="5086669"/>
            <a:ext cx="606256" cy="276999"/>
          </a:xfrm>
          <a:prstGeom prst="rect">
            <a:avLst/>
          </a:prstGeom>
          <a:noFill/>
        </p:spPr>
        <p:txBody>
          <a:bodyPr wrap="none" rtlCol="0">
            <a:spAutoFit/>
          </a:bodyPr>
          <a:lstStyle/>
          <a:p>
            <a:r>
              <a:rPr lang="it-IT" sz="1200" b="0" dirty="0">
                <a:solidFill>
                  <a:srgbClr val="FF0000"/>
                </a:solidFill>
                <a:latin typeface="Calibri" panose="020F0502020204030204" pitchFamily="34" charset="0"/>
              </a:rPr>
              <a:t>-24,7</a:t>
            </a:r>
            <a:r>
              <a:rPr lang="it-IT" sz="1050" b="0" dirty="0">
                <a:solidFill>
                  <a:srgbClr val="FF0000"/>
                </a:solidFill>
                <a:latin typeface="Calibri" panose="020F0502020204030204" pitchFamily="34" charset="0"/>
              </a:rPr>
              <a:t>%</a:t>
            </a:r>
            <a:endParaRPr lang="en-US" sz="1200" b="0" dirty="0">
              <a:solidFill>
                <a:srgbClr val="FF0000"/>
              </a:solidFill>
              <a:latin typeface="Calibri" panose="020F0502020204030204" pitchFamily="34" charset="0"/>
            </a:endParaRPr>
          </a:p>
        </p:txBody>
      </p:sp>
      <p:sp>
        <p:nvSpPr>
          <p:cNvPr id="49" name="CasellaDiTesto 48"/>
          <p:cNvSpPr txBox="1"/>
          <p:nvPr/>
        </p:nvSpPr>
        <p:spPr>
          <a:xfrm>
            <a:off x="4468928" y="5102646"/>
            <a:ext cx="527709" cy="276999"/>
          </a:xfrm>
          <a:prstGeom prst="rect">
            <a:avLst/>
          </a:prstGeom>
          <a:noFill/>
        </p:spPr>
        <p:txBody>
          <a:bodyPr wrap="none" rtlCol="0">
            <a:spAutoFit/>
          </a:bodyPr>
          <a:lstStyle/>
          <a:p>
            <a:r>
              <a:rPr lang="it-IT" sz="1200" b="0" dirty="0">
                <a:solidFill>
                  <a:srgbClr val="FF0000"/>
                </a:solidFill>
                <a:latin typeface="Calibri" panose="020F0502020204030204" pitchFamily="34" charset="0"/>
              </a:rPr>
              <a:t>-0,3</a:t>
            </a:r>
            <a:r>
              <a:rPr lang="it-IT" sz="1050" b="0" dirty="0">
                <a:solidFill>
                  <a:srgbClr val="FF0000"/>
                </a:solidFill>
                <a:latin typeface="Calibri" panose="020F0502020204030204" pitchFamily="34" charset="0"/>
              </a:rPr>
              <a:t>%</a:t>
            </a:r>
            <a:endParaRPr lang="en-US" sz="1200" b="0" dirty="0">
              <a:solidFill>
                <a:srgbClr val="FF0000"/>
              </a:solidFill>
              <a:latin typeface="Calibri" panose="020F0502020204030204" pitchFamily="34" charset="0"/>
            </a:endParaRPr>
          </a:p>
        </p:txBody>
      </p:sp>
      <p:sp>
        <p:nvSpPr>
          <p:cNvPr id="50" name="CasellaDiTesto 49"/>
          <p:cNvSpPr txBox="1"/>
          <p:nvPr/>
        </p:nvSpPr>
        <p:spPr>
          <a:xfrm>
            <a:off x="4950376" y="4744878"/>
            <a:ext cx="558166" cy="276999"/>
          </a:xfrm>
          <a:prstGeom prst="rect">
            <a:avLst/>
          </a:prstGeom>
          <a:noFill/>
        </p:spPr>
        <p:txBody>
          <a:bodyPr wrap="none" rtlCol="0">
            <a:spAutoFit/>
          </a:bodyPr>
          <a:lstStyle/>
          <a:p>
            <a:r>
              <a:rPr lang="it-IT" sz="1200" b="0" dirty="0">
                <a:solidFill>
                  <a:srgbClr val="008000"/>
                </a:solidFill>
                <a:latin typeface="Calibri" panose="020F0502020204030204" pitchFamily="34" charset="0"/>
              </a:rPr>
              <a:t>+9,1</a:t>
            </a:r>
            <a:r>
              <a:rPr lang="it-IT" sz="1050" b="0" dirty="0">
                <a:solidFill>
                  <a:srgbClr val="008000"/>
                </a:solidFill>
                <a:latin typeface="Calibri" panose="020F0502020204030204" pitchFamily="34" charset="0"/>
              </a:rPr>
              <a:t>%</a:t>
            </a:r>
            <a:endParaRPr lang="en-US" sz="1200" b="0" dirty="0">
              <a:solidFill>
                <a:srgbClr val="008000"/>
              </a:solidFill>
              <a:latin typeface="Calibri" panose="020F0502020204030204" pitchFamily="34" charset="0"/>
            </a:endParaRPr>
          </a:p>
        </p:txBody>
      </p:sp>
      <p:sp>
        <p:nvSpPr>
          <p:cNvPr id="51" name="CasellaDiTesto 50"/>
          <p:cNvSpPr txBox="1"/>
          <p:nvPr/>
        </p:nvSpPr>
        <p:spPr>
          <a:xfrm>
            <a:off x="5336131" y="4461752"/>
            <a:ext cx="1184940" cy="523220"/>
          </a:xfrm>
          <a:prstGeom prst="rect">
            <a:avLst/>
          </a:prstGeom>
          <a:noFill/>
        </p:spPr>
        <p:txBody>
          <a:bodyPr wrap="none" rtlCol="0">
            <a:spAutoFit/>
          </a:bodyPr>
          <a:lstStyle/>
          <a:p>
            <a:r>
              <a:rPr lang="it-IT" sz="2800" b="0" dirty="0">
                <a:solidFill>
                  <a:srgbClr val="008000"/>
                </a:solidFill>
                <a:latin typeface="Calibri" panose="020F0502020204030204" pitchFamily="34" charset="0"/>
              </a:rPr>
              <a:t>+17,6</a:t>
            </a:r>
            <a:r>
              <a:rPr lang="it-IT" sz="2000" b="0" dirty="0">
                <a:solidFill>
                  <a:srgbClr val="008000"/>
                </a:solidFill>
                <a:latin typeface="Calibri" panose="020F0502020204030204" pitchFamily="34" charset="0"/>
              </a:rPr>
              <a:t>%</a:t>
            </a:r>
            <a:endParaRPr lang="en-US" sz="2800" b="0" dirty="0">
              <a:solidFill>
                <a:srgbClr val="008000"/>
              </a:solidFill>
              <a:latin typeface="Calibri" panose="020F0502020204030204" pitchFamily="34" charset="0"/>
            </a:endParaRPr>
          </a:p>
        </p:txBody>
      </p:sp>
      <p:sp>
        <p:nvSpPr>
          <p:cNvPr id="54" name="Rettangolo 53"/>
          <p:cNvSpPr/>
          <p:nvPr/>
        </p:nvSpPr>
        <p:spPr>
          <a:xfrm>
            <a:off x="6772537" y="2420534"/>
            <a:ext cx="2088232" cy="3724096"/>
          </a:xfrm>
          <a:prstGeom prst="rect">
            <a:avLst/>
          </a:prstGeom>
        </p:spPr>
        <p:txBody>
          <a:bodyPr wrap="square">
            <a:spAutoFit/>
          </a:bodyPr>
          <a:lstStyle/>
          <a:p>
            <a:pPr algn="just">
              <a:spcBef>
                <a:spcPts val="300"/>
              </a:spcBef>
            </a:pPr>
            <a:r>
              <a:rPr lang="it-IT" sz="1100" u="sng" dirty="0">
                <a:latin typeface="Calibri" panose="020F0502020204030204" pitchFamily="34" charset="0"/>
              </a:rPr>
              <a:t>Esempio di lettura</a:t>
            </a:r>
            <a:r>
              <a:rPr lang="it-IT" sz="1100" dirty="0">
                <a:latin typeface="Calibri" panose="020F0502020204030204" pitchFamily="34" charset="0"/>
              </a:rPr>
              <a:t>.</a:t>
            </a:r>
          </a:p>
          <a:p>
            <a:pPr algn="just">
              <a:spcBef>
                <a:spcPts val="0"/>
              </a:spcBef>
            </a:pPr>
            <a:r>
              <a:rPr lang="it-IT" sz="1100" b="0" dirty="0">
                <a:latin typeface="Calibri" panose="020F0502020204030204" pitchFamily="34" charset="0"/>
              </a:rPr>
              <a:t>A maggio 2016 si è registrato un incremento del +27,3% nelle nuove immatricolazioni di auto a livello tendenziale (rispetto al maggio 2015). Sono state 187.631. A maggio 2015, rispetto ai dodici mesi precedenti, l’incremento era stato del +12%, dopo tre anni di continua flessione.</a:t>
            </a:r>
          </a:p>
          <a:p>
            <a:pPr algn="just">
              <a:spcBef>
                <a:spcPts val="0"/>
              </a:spcBef>
            </a:pPr>
            <a:r>
              <a:rPr lang="it-IT" sz="1100" b="0" dirty="0">
                <a:latin typeface="Calibri" panose="020F0502020204030204" pitchFamily="34" charset="0"/>
              </a:rPr>
              <a:t>A maggio 2016 si è registrato un incremento del +17,6% nelle nuove immatricolazioni di motocicli a livello tendenziale (rispetto al maggio 2015). Sono state 25.059. A maggio 2015, rispetto ai dodici mesi precedenti, l’incremento era stato del +9,1%, dopo cinque anni di continua flessione.</a:t>
            </a:r>
            <a:endParaRPr lang="en-US" sz="1100" b="0" dirty="0">
              <a:latin typeface="Calibri" panose="020F0502020204030204" pitchFamily="34" charset="0"/>
            </a:endParaRPr>
          </a:p>
        </p:txBody>
      </p:sp>
      <p:pic>
        <p:nvPicPr>
          <p:cNvPr id="55" name="Picture 4" descr="https://image.freepik.com/icone-gratis/insegnante-che-punta-una-scheda-con-un-bastone_318-6189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6881" y="1772816"/>
            <a:ext cx="603426" cy="603426"/>
          </a:xfrm>
          <a:prstGeom prst="rect">
            <a:avLst/>
          </a:prstGeom>
          <a:noFill/>
          <a:extLst>
            <a:ext uri="{909E8E84-426E-40DD-AFC4-6F175D3DCCD1}">
              <a14:hiddenFill xmlns:a14="http://schemas.microsoft.com/office/drawing/2010/main">
                <a:solidFill>
                  <a:srgbClr val="FFFFFF"/>
                </a:solidFill>
              </a14:hiddenFill>
            </a:ext>
          </a:extLst>
        </p:spPr>
      </p:pic>
      <p:pic>
        <p:nvPicPr>
          <p:cNvPr id="57" name="Immagine 56"/>
          <p:cNvPicPr>
            <a:picLocks noChangeAspect="1"/>
          </p:cNvPicPr>
          <p:nvPr/>
        </p:nvPicPr>
        <p:blipFill>
          <a:blip r:embed="rId5"/>
          <a:stretch>
            <a:fillRect/>
          </a:stretch>
        </p:blipFill>
        <p:spPr>
          <a:xfrm>
            <a:off x="453600" y="2469600"/>
            <a:ext cx="5813479" cy="3279600"/>
          </a:xfrm>
          <a:prstGeom prst="rect">
            <a:avLst/>
          </a:prstGeom>
        </p:spPr>
      </p:pic>
    </p:spTree>
    <p:extLst>
      <p:ext uri="{BB962C8B-B14F-4D97-AF65-F5344CB8AC3E}">
        <p14:creationId xmlns:p14="http://schemas.microsoft.com/office/powerpoint/2010/main" val="755518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 descr="Moto Hon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923" y="5556988"/>
            <a:ext cx="801228" cy="518977"/>
          </a:xfrm>
          <a:prstGeom prst="rect">
            <a:avLst/>
          </a:prstGeom>
          <a:noFill/>
          <a:extLst>
            <a:ext uri="{909E8E84-426E-40DD-AFC4-6F175D3DCCD1}">
              <a14:hiddenFill xmlns:a14="http://schemas.microsoft.com/office/drawing/2010/main">
                <a:solidFill>
                  <a:srgbClr val="FFFFFF"/>
                </a:solidFill>
              </a14:hiddenFill>
            </a:ext>
          </a:extLst>
        </p:spPr>
      </p:pic>
      <p:sp>
        <p:nvSpPr>
          <p:cNvPr id="56" name="CasellaDiTesto 55"/>
          <p:cNvSpPr txBox="1"/>
          <p:nvPr/>
        </p:nvSpPr>
        <p:spPr>
          <a:xfrm>
            <a:off x="1811060" y="5667028"/>
            <a:ext cx="915635" cy="400110"/>
          </a:xfrm>
          <a:prstGeom prst="rect">
            <a:avLst/>
          </a:prstGeom>
          <a:noFill/>
        </p:spPr>
        <p:txBody>
          <a:bodyPr wrap="none" rtlCol="0">
            <a:spAutoFit/>
          </a:bodyPr>
          <a:lstStyle/>
          <a:p>
            <a:r>
              <a:rPr lang="it-IT" sz="2000" dirty="0">
                <a:solidFill>
                  <a:srgbClr val="1F4E79"/>
                </a:solidFill>
                <a:latin typeface="Calibri" panose="020F0502020204030204" pitchFamily="34" charset="0"/>
              </a:rPr>
              <a:t>SH 150</a:t>
            </a:r>
            <a:endParaRPr lang="en-US" sz="2000" dirty="0">
              <a:solidFill>
                <a:srgbClr val="1F4E79"/>
              </a:solidFill>
              <a:latin typeface="Calibri" panose="020F0502020204030204" pitchFamily="34" charset="0"/>
            </a:endParaRPr>
          </a:p>
        </p:txBody>
      </p:sp>
      <p:sp>
        <p:nvSpPr>
          <p:cNvPr id="57" name="CasellaDiTesto 56"/>
          <p:cNvSpPr txBox="1"/>
          <p:nvPr/>
        </p:nvSpPr>
        <p:spPr>
          <a:xfrm>
            <a:off x="3165141" y="5667028"/>
            <a:ext cx="574196" cy="400110"/>
          </a:xfrm>
          <a:prstGeom prst="rect">
            <a:avLst/>
          </a:prstGeom>
          <a:noFill/>
        </p:spPr>
        <p:txBody>
          <a:bodyPr wrap="none" rtlCol="0">
            <a:spAutoFit/>
          </a:bodyPr>
          <a:lstStyle/>
          <a:p>
            <a:r>
              <a:rPr lang="it-IT" sz="2000" b="0" dirty="0">
                <a:solidFill>
                  <a:srgbClr val="1F4E79"/>
                </a:solidFill>
                <a:latin typeface="Calibri" panose="020F0502020204030204" pitchFamily="34" charset="0"/>
              </a:rPr>
              <a:t>876</a:t>
            </a:r>
            <a:endParaRPr lang="en-US" sz="2000" b="0" dirty="0">
              <a:solidFill>
                <a:srgbClr val="1F4E79"/>
              </a:solidFill>
              <a:latin typeface="Calibri" panose="020F0502020204030204" pitchFamily="34" charset="0"/>
            </a:endParaRPr>
          </a:p>
        </p:txBody>
      </p:sp>
      <p:pic>
        <p:nvPicPr>
          <p:cNvPr id="11" name="Picture 6" descr="http://logodatabases.com/wp-content/uploads/2012/06/kymco-motorcycle-log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934" t="5276" r="24002" b="38928"/>
          <a:stretch/>
        </p:blipFill>
        <p:spPr bwMode="auto">
          <a:xfrm>
            <a:off x="1080392" y="6191268"/>
            <a:ext cx="626914" cy="364969"/>
          </a:xfrm>
          <a:prstGeom prst="rect">
            <a:avLst/>
          </a:prstGeom>
          <a:noFill/>
          <a:extLst>
            <a:ext uri="{909E8E84-426E-40DD-AFC4-6F175D3DCCD1}">
              <a14:hiddenFill xmlns:a14="http://schemas.microsoft.com/office/drawing/2010/main">
                <a:solidFill>
                  <a:srgbClr val="FFFFFF"/>
                </a:solidFill>
              </a14:hiddenFill>
            </a:ext>
          </a:extLst>
        </p:spPr>
      </p:pic>
      <p:sp>
        <p:nvSpPr>
          <p:cNvPr id="61" name="CasellaDiTesto 60"/>
          <p:cNvSpPr txBox="1"/>
          <p:nvPr/>
        </p:nvSpPr>
        <p:spPr>
          <a:xfrm>
            <a:off x="1811060" y="6152052"/>
            <a:ext cx="1306768" cy="400110"/>
          </a:xfrm>
          <a:prstGeom prst="rect">
            <a:avLst/>
          </a:prstGeom>
          <a:noFill/>
        </p:spPr>
        <p:txBody>
          <a:bodyPr wrap="none" rtlCol="0">
            <a:spAutoFit/>
          </a:bodyPr>
          <a:lstStyle/>
          <a:p>
            <a:r>
              <a:rPr lang="it-IT" sz="2000" dirty="0" err="1">
                <a:solidFill>
                  <a:srgbClr val="1F4E79"/>
                </a:solidFill>
                <a:latin typeface="Calibri" panose="020F0502020204030204" pitchFamily="34" charset="0"/>
              </a:rPr>
              <a:t>Agility</a:t>
            </a:r>
            <a:r>
              <a:rPr lang="it-IT" sz="2000" dirty="0">
                <a:solidFill>
                  <a:srgbClr val="1F4E79"/>
                </a:solidFill>
                <a:latin typeface="Calibri" panose="020F0502020204030204" pitchFamily="34" charset="0"/>
              </a:rPr>
              <a:t> 125</a:t>
            </a:r>
            <a:endParaRPr lang="en-US" sz="2000" dirty="0">
              <a:solidFill>
                <a:srgbClr val="1F4E79"/>
              </a:solidFill>
              <a:latin typeface="Calibri" panose="020F0502020204030204" pitchFamily="34" charset="0"/>
            </a:endParaRPr>
          </a:p>
        </p:txBody>
      </p:sp>
      <p:sp>
        <p:nvSpPr>
          <p:cNvPr id="62" name="CasellaDiTesto 61"/>
          <p:cNvSpPr txBox="1"/>
          <p:nvPr/>
        </p:nvSpPr>
        <p:spPr>
          <a:xfrm>
            <a:off x="3165141" y="6152052"/>
            <a:ext cx="574196" cy="400110"/>
          </a:xfrm>
          <a:prstGeom prst="rect">
            <a:avLst/>
          </a:prstGeom>
          <a:noFill/>
        </p:spPr>
        <p:txBody>
          <a:bodyPr wrap="none" rtlCol="0">
            <a:spAutoFit/>
          </a:bodyPr>
          <a:lstStyle/>
          <a:p>
            <a:r>
              <a:rPr lang="it-IT" sz="2000" b="0" dirty="0">
                <a:solidFill>
                  <a:srgbClr val="1F4E79"/>
                </a:solidFill>
                <a:latin typeface="Calibri" panose="020F0502020204030204" pitchFamily="34" charset="0"/>
              </a:rPr>
              <a:t>599</a:t>
            </a:r>
            <a:endParaRPr lang="en-US" sz="2000" b="0" dirty="0">
              <a:solidFill>
                <a:srgbClr val="1F4E79"/>
              </a:solidFill>
              <a:latin typeface="Calibri" panose="020F0502020204030204" pitchFamily="34" charset="0"/>
            </a:endParaRPr>
          </a:p>
        </p:txBody>
      </p:sp>
      <p:pic>
        <p:nvPicPr>
          <p:cNvPr id="49" name="Picture 2" descr="Moto Hon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257" y="4567876"/>
            <a:ext cx="801228" cy="518977"/>
          </a:xfrm>
          <a:prstGeom prst="rect">
            <a:avLst/>
          </a:prstGeom>
          <a:noFill/>
          <a:extLst>
            <a:ext uri="{909E8E84-426E-40DD-AFC4-6F175D3DCCD1}">
              <a14:hiddenFill xmlns:a14="http://schemas.microsoft.com/office/drawing/2010/main">
                <a:solidFill>
                  <a:srgbClr val="FFFFFF"/>
                </a:solidFill>
              </a14:hiddenFill>
            </a:ext>
          </a:extLst>
        </p:spPr>
      </p:pic>
      <p:sp>
        <p:nvSpPr>
          <p:cNvPr id="50" name="CasellaDiTesto 49"/>
          <p:cNvSpPr txBox="1"/>
          <p:nvPr/>
        </p:nvSpPr>
        <p:spPr>
          <a:xfrm>
            <a:off x="1811060" y="4677916"/>
            <a:ext cx="915635" cy="400110"/>
          </a:xfrm>
          <a:prstGeom prst="rect">
            <a:avLst/>
          </a:prstGeom>
          <a:noFill/>
        </p:spPr>
        <p:txBody>
          <a:bodyPr wrap="none" rtlCol="0">
            <a:spAutoFit/>
          </a:bodyPr>
          <a:lstStyle/>
          <a:p>
            <a:r>
              <a:rPr lang="it-IT" sz="2000" dirty="0">
                <a:solidFill>
                  <a:srgbClr val="1F4E79"/>
                </a:solidFill>
                <a:latin typeface="Calibri" panose="020F0502020204030204" pitchFamily="34" charset="0"/>
              </a:rPr>
              <a:t>SH 125</a:t>
            </a:r>
            <a:endParaRPr lang="en-US" sz="2000" dirty="0">
              <a:solidFill>
                <a:srgbClr val="1F4E79"/>
              </a:solidFill>
              <a:latin typeface="Calibri" panose="020F0502020204030204" pitchFamily="34" charset="0"/>
            </a:endParaRPr>
          </a:p>
        </p:txBody>
      </p:sp>
      <p:sp>
        <p:nvSpPr>
          <p:cNvPr id="51" name="CasellaDiTesto 50"/>
          <p:cNvSpPr txBox="1"/>
          <p:nvPr/>
        </p:nvSpPr>
        <p:spPr>
          <a:xfrm>
            <a:off x="3165141" y="4677916"/>
            <a:ext cx="574196" cy="400110"/>
          </a:xfrm>
          <a:prstGeom prst="rect">
            <a:avLst/>
          </a:prstGeom>
          <a:noFill/>
        </p:spPr>
        <p:txBody>
          <a:bodyPr wrap="none" rtlCol="0">
            <a:spAutoFit/>
          </a:bodyPr>
          <a:lstStyle/>
          <a:p>
            <a:r>
              <a:rPr lang="it-IT" sz="2000" b="0" dirty="0">
                <a:solidFill>
                  <a:srgbClr val="1F4E79"/>
                </a:solidFill>
                <a:latin typeface="Calibri" panose="020F0502020204030204" pitchFamily="34" charset="0"/>
              </a:rPr>
              <a:t>954</a:t>
            </a:r>
            <a:endParaRPr lang="en-US" sz="2000" b="0" dirty="0">
              <a:solidFill>
                <a:srgbClr val="1F4E79"/>
              </a:solidFill>
              <a:latin typeface="Calibri" panose="020F0502020204030204" pitchFamily="34" charset="0"/>
            </a:endParaRPr>
          </a:p>
        </p:txBody>
      </p:sp>
      <p:pic>
        <p:nvPicPr>
          <p:cNvPr id="5" name="Picture 2" descr="Moto Hon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4307" y="4050222"/>
            <a:ext cx="801228" cy="51897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txBox="1">
            <a:spLocks noChangeArrowheads="1"/>
          </p:cNvSpPr>
          <p:nvPr/>
        </p:nvSpPr>
        <p:spPr bwMode="auto">
          <a:xfrm>
            <a:off x="395288" y="188913"/>
            <a:ext cx="86725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immatricolazioni | </a:t>
            </a:r>
            <a:r>
              <a:rPr lang="it-IT" altLang="it-IT" kern="0" dirty="0">
                <a:solidFill>
                  <a:schemeClr val="tx1"/>
                </a:solidFill>
                <a:latin typeface="Calibri" panose="020F0502020204030204" pitchFamily="34" charset="0"/>
                <a:cs typeface="Arial" panose="020B0604020202020204" pitchFamily="34" charset="0"/>
              </a:rPr>
              <a:t>analisi per </a:t>
            </a:r>
            <a:r>
              <a:rPr lang="it-IT" altLang="it-IT" i="1" kern="0" dirty="0">
                <a:solidFill>
                  <a:schemeClr val="tx1"/>
                </a:solidFill>
                <a:latin typeface="Calibri" panose="020F0502020204030204" pitchFamily="34" charset="0"/>
                <a:cs typeface="Arial" panose="020B0604020202020204" pitchFamily="34" charset="0"/>
              </a:rPr>
              <a:t>brand</a:t>
            </a:r>
            <a:r>
              <a:rPr lang="it-IT" altLang="it-IT" kern="0" dirty="0">
                <a:solidFill>
                  <a:schemeClr val="tx1"/>
                </a:solidFill>
                <a:latin typeface="Calibri" panose="020F0502020204030204" pitchFamily="34" charset="0"/>
                <a:cs typeface="Arial" panose="020B0604020202020204" pitchFamily="34" charset="0"/>
              </a:rPr>
              <a:t>…</a:t>
            </a:r>
            <a:endParaRPr lang="it-IT" altLang="it-IT" i="1" kern="0" dirty="0">
              <a:solidFill>
                <a:schemeClr val="tx1"/>
              </a:solidFill>
              <a:latin typeface="Calibri" panose="020F0502020204030204" pitchFamily="34" charset="0"/>
              <a:cs typeface="Arial" panose="020B0604020202020204" pitchFamily="34" charset="0"/>
            </a:endParaRPr>
          </a:p>
        </p:txBody>
      </p:sp>
      <p:sp>
        <p:nvSpPr>
          <p:cNvPr id="2" name="Rettangolo 1"/>
          <p:cNvSpPr/>
          <p:nvPr/>
        </p:nvSpPr>
        <p:spPr bwMode="auto">
          <a:xfrm>
            <a:off x="0" y="0"/>
            <a:ext cx="9144000" cy="188913"/>
          </a:xfrm>
          <a:prstGeom prst="rect">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b="0" dirty="0">
                <a:solidFill>
                  <a:schemeClr val="bg1"/>
                </a:solidFill>
                <a:latin typeface="Calibri" panose="020F0502020204030204" pitchFamily="34" charset="0"/>
              </a:rPr>
              <a:t>CONGIUNTURA ECONOMICA</a:t>
            </a:r>
            <a:endParaRPr kumimoji="0" lang="it-IT" sz="1050" b="0" i="0" u="none" strike="noStrike" cap="none" normalizeH="0" baseline="0" dirty="0">
              <a:ln>
                <a:noFill/>
              </a:ln>
              <a:solidFill>
                <a:schemeClr val="bg1"/>
              </a:solidFill>
              <a:effectLst/>
              <a:latin typeface="Calibri" panose="020F0502020204030204" pitchFamily="34" charset="0"/>
            </a:endParaRPr>
          </a:p>
        </p:txBody>
      </p:sp>
      <p:pic>
        <p:nvPicPr>
          <p:cNvPr id="3" name="Immagine 2"/>
          <p:cNvPicPr>
            <a:picLocks noChangeAspect="1"/>
          </p:cNvPicPr>
          <p:nvPr/>
        </p:nvPicPr>
        <p:blipFill>
          <a:blip r:embed="rId4"/>
          <a:stretch>
            <a:fillRect/>
          </a:stretch>
        </p:blipFill>
        <p:spPr>
          <a:xfrm>
            <a:off x="467544" y="908720"/>
            <a:ext cx="3670994" cy="2448155"/>
          </a:xfrm>
          <a:prstGeom prst="rect">
            <a:avLst/>
          </a:prstGeom>
        </p:spPr>
      </p:pic>
      <p:sp>
        <p:nvSpPr>
          <p:cNvPr id="4" name="Ovale 3"/>
          <p:cNvSpPr/>
          <p:nvPr/>
        </p:nvSpPr>
        <p:spPr bwMode="auto">
          <a:xfrm>
            <a:off x="3347864" y="2420888"/>
            <a:ext cx="792088" cy="36004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0000"/>
              </a:solidFill>
              <a:effectLst/>
              <a:latin typeface="Arial" charset="0"/>
            </a:endParaRPr>
          </a:p>
        </p:txBody>
      </p:sp>
      <p:cxnSp>
        <p:nvCxnSpPr>
          <p:cNvPr id="6" name="Connettore 2 5"/>
          <p:cNvCxnSpPr>
            <a:stCxn id="4" idx="3"/>
          </p:cNvCxnSpPr>
          <p:nvPr/>
        </p:nvCxnSpPr>
        <p:spPr bwMode="auto">
          <a:xfrm>
            <a:off x="3463863" y="2728201"/>
            <a:ext cx="0" cy="988831"/>
          </a:xfrm>
          <a:prstGeom prst="straightConnector1">
            <a:avLst/>
          </a:prstGeom>
          <a:noFill/>
          <a:ln w="28575" cap="flat" cmpd="sng" algn="ctr">
            <a:solidFill>
              <a:srgbClr val="FF0000"/>
            </a:solidFill>
            <a:prstDash val="solid"/>
            <a:round/>
            <a:headEnd type="none" w="med" len="med"/>
            <a:tailEnd type="triangle"/>
          </a:ln>
          <a:effectLst/>
        </p:spPr>
      </p:cxnSp>
      <p:sp>
        <p:nvSpPr>
          <p:cNvPr id="9" name="Ovale 8"/>
          <p:cNvSpPr/>
          <p:nvPr/>
        </p:nvSpPr>
        <p:spPr bwMode="auto">
          <a:xfrm>
            <a:off x="3277361" y="1381712"/>
            <a:ext cx="792088" cy="360040"/>
          </a:xfrm>
          <a:prstGeom prst="ellipse">
            <a:avLst/>
          </a:prstGeom>
          <a:noFill/>
          <a:ln w="28575"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0000"/>
              </a:solidFill>
              <a:effectLst/>
              <a:latin typeface="Arial" charset="0"/>
            </a:endParaRPr>
          </a:p>
        </p:txBody>
      </p:sp>
      <p:cxnSp>
        <p:nvCxnSpPr>
          <p:cNvPr id="10" name="Connettore 2 9"/>
          <p:cNvCxnSpPr/>
          <p:nvPr/>
        </p:nvCxnSpPr>
        <p:spPr bwMode="auto">
          <a:xfrm>
            <a:off x="3851920" y="1722943"/>
            <a:ext cx="841733" cy="0"/>
          </a:xfrm>
          <a:prstGeom prst="straightConnector1">
            <a:avLst/>
          </a:prstGeom>
          <a:noFill/>
          <a:ln w="28575" cap="flat" cmpd="sng" algn="ctr">
            <a:solidFill>
              <a:srgbClr val="1F4E79"/>
            </a:solidFill>
            <a:prstDash val="solid"/>
            <a:round/>
            <a:headEnd type="none" w="med" len="med"/>
            <a:tailEnd type="triangle"/>
          </a:ln>
          <a:effectLst/>
        </p:spPr>
      </p:cxnSp>
      <p:cxnSp>
        <p:nvCxnSpPr>
          <p:cNvPr id="12" name="Connettore diritto 11"/>
          <p:cNvCxnSpPr/>
          <p:nvPr/>
        </p:nvCxnSpPr>
        <p:spPr bwMode="auto">
          <a:xfrm>
            <a:off x="4860032" y="908720"/>
            <a:ext cx="0" cy="5725031"/>
          </a:xfrm>
          <a:prstGeom prst="line">
            <a:avLst/>
          </a:prstGeom>
          <a:noFill/>
          <a:ln w="57150" cap="flat" cmpd="sng" algn="ctr">
            <a:solidFill>
              <a:srgbClr val="1F4E79"/>
            </a:solidFill>
            <a:prstDash val="solid"/>
            <a:round/>
            <a:headEnd type="none" w="med" len="med"/>
            <a:tailEnd type="none" w="med" len="med"/>
          </a:ln>
          <a:effectLst/>
        </p:spPr>
      </p:cxnSp>
      <p:grpSp>
        <p:nvGrpSpPr>
          <p:cNvPr id="14" name="Gruppo 13"/>
          <p:cNvGrpSpPr/>
          <p:nvPr/>
        </p:nvGrpSpPr>
        <p:grpSpPr>
          <a:xfrm>
            <a:off x="5317060" y="1045950"/>
            <a:ext cx="1518252" cy="449485"/>
            <a:chOff x="5208890" y="1097543"/>
            <a:chExt cx="1518252" cy="449485"/>
          </a:xfrm>
        </p:grpSpPr>
        <p:pic>
          <p:nvPicPr>
            <p:cNvPr id="1026" name="Picture 2" descr="Fiat.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8890" y="1097543"/>
              <a:ext cx="449485" cy="449485"/>
            </a:xfrm>
            <a:prstGeom prst="rect">
              <a:avLst/>
            </a:prstGeom>
            <a:noFill/>
            <a:extLst>
              <a:ext uri="{909E8E84-426E-40DD-AFC4-6F175D3DCCD1}">
                <a14:hiddenFill xmlns:a14="http://schemas.microsoft.com/office/drawing/2010/main">
                  <a:solidFill>
                    <a:srgbClr val="FFFFFF"/>
                  </a:solidFill>
                </a14:hiddenFill>
              </a:ext>
            </a:extLst>
          </p:spPr>
        </p:pic>
        <p:sp>
          <p:nvSpPr>
            <p:cNvPr id="15" name="CasellaDiTesto 14"/>
            <p:cNvSpPr txBox="1"/>
            <p:nvPr/>
          </p:nvSpPr>
          <p:spPr>
            <a:xfrm>
              <a:off x="5829139" y="1122230"/>
              <a:ext cx="898003" cy="400110"/>
            </a:xfrm>
            <a:prstGeom prst="rect">
              <a:avLst/>
            </a:prstGeom>
            <a:noFill/>
          </p:spPr>
          <p:txBody>
            <a:bodyPr wrap="none" rtlCol="0">
              <a:spAutoFit/>
            </a:bodyPr>
            <a:lstStyle/>
            <a:p>
              <a:r>
                <a:rPr lang="it-IT" sz="2000" b="0" dirty="0">
                  <a:solidFill>
                    <a:srgbClr val="1F4E79"/>
                  </a:solidFill>
                  <a:latin typeface="Calibri" panose="020F0502020204030204" pitchFamily="34" charset="0"/>
                </a:rPr>
                <a:t>41.077</a:t>
              </a:r>
              <a:endParaRPr lang="en-US" sz="2000" b="0" dirty="0">
                <a:solidFill>
                  <a:srgbClr val="1F4E79"/>
                </a:solidFill>
                <a:latin typeface="Calibri" panose="020F0502020204030204" pitchFamily="34" charset="0"/>
              </a:endParaRPr>
            </a:p>
          </p:txBody>
        </p:sp>
      </p:grpSp>
      <p:grpSp>
        <p:nvGrpSpPr>
          <p:cNvPr id="16" name="Gruppo 15"/>
          <p:cNvGrpSpPr/>
          <p:nvPr/>
        </p:nvGrpSpPr>
        <p:grpSpPr>
          <a:xfrm>
            <a:off x="5357045" y="1613605"/>
            <a:ext cx="1478267" cy="439905"/>
            <a:chOff x="5248875" y="1720502"/>
            <a:chExt cx="1478267" cy="439905"/>
          </a:xfrm>
        </p:grpSpPr>
        <p:pic>
          <p:nvPicPr>
            <p:cNvPr id="1028" name="Picture 4" descr="Renault"/>
            <p:cNvPicPr>
              <a:picLocks noChangeAspect="1" noChangeArrowheads="1"/>
            </p:cNvPicPr>
            <p:nvPr/>
          </p:nvPicPr>
          <p:blipFill rotWithShape="1">
            <a:blip r:embed="rId6">
              <a:extLst>
                <a:ext uri="{28A0092B-C50C-407E-A947-70E740481C1C}">
                  <a14:useLocalDpi xmlns:a14="http://schemas.microsoft.com/office/drawing/2010/main" val="0"/>
                </a:ext>
              </a:extLst>
            </a:blip>
            <a:srcRect r="73381"/>
            <a:stretch/>
          </p:blipFill>
          <p:spPr bwMode="auto">
            <a:xfrm>
              <a:off x="5248875" y="1720502"/>
              <a:ext cx="369515" cy="439905"/>
            </a:xfrm>
            <a:prstGeom prst="rect">
              <a:avLst/>
            </a:prstGeom>
            <a:noFill/>
            <a:extLst>
              <a:ext uri="{909E8E84-426E-40DD-AFC4-6F175D3DCCD1}">
                <a14:hiddenFill xmlns:a14="http://schemas.microsoft.com/office/drawing/2010/main">
                  <a:solidFill>
                    <a:srgbClr val="FFFFFF"/>
                  </a:solidFill>
                </a14:hiddenFill>
              </a:ext>
            </a:extLst>
          </p:spPr>
        </p:pic>
        <p:sp>
          <p:nvSpPr>
            <p:cNvPr id="17" name="CasellaDiTesto 16"/>
            <p:cNvSpPr txBox="1"/>
            <p:nvPr/>
          </p:nvSpPr>
          <p:spPr>
            <a:xfrm>
              <a:off x="5829139" y="1740399"/>
              <a:ext cx="898003" cy="400110"/>
            </a:xfrm>
            <a:prstGeom prst="rect">
              <a:avLst/>
            </a:prstGeom>
            <a:noFill/>
          </p:spPr>
          <p:txBody>
            <a:bodyPr wrap="none" rtlCol="0">
              <a:spAutoFit/>
            </a:bodyPr>
            <a:lstStyle/>
            <a:p>
              <a:r>
                <a:rPr lang="it-IT" sz="2000" b="0" dirty="0">
                  <a:solidFill>
                    <a:srgbClr val="1F4E79"/>
                  </a:solidFill>
                  <a:latin typeface="Calibri" panose="020F0502020204030204" pitchFamily="34" charset="0"/>
                </a:rPr>
                <a:t>14.827</a:t>
              </a:r>
              <a:endParaRPr lang="en-US" sz="2000" b="0" dirty="0">
                <a:solidFill>
                  <a:srgbClr val="1F4E79"/>
                </a:solidFill>
                <a:latin typeface="Calibri" panose="020F0502020204030204" pitchFamily="34" charset="0"/>
              </a:endParaRPr>
            </a:p>
          </p:txBody>
        </p:sp>
      </p:grpSp>
      <p:grpSp>
        <p:nvGrpSpPr>
          <p:cNvPr id="18" name="Gruppo 17"/>
          <p:cNvGrpSpPr/>
          <p:nvPr/>
        </p:nvGrpSpPr>
        <p:grpSpPr>
          <a:xfrm>
            <a:off x="5318418" y="2176470"/>
            <a:ext cx="1516894" cy="446768"/>
            <a:chOff x="5210248" y="2333618"/>
            <a:chExt cx="1516894" cy="446768"/>
          </a:xfrm>
        </p:grpSpPr>
        <p:pic>
          <p:nvPicPr>
            <p:cNvPr id="1030" name="Picture 6" descr="https://upload.wikimedia.org/wikipedia/commons/thumb/4/40/Volkswagen_logo_2012.svg/2000px-Volkswagen_logo_2012.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10248" y="2333618"/>
              <a:ext cx="446768" cy="446768"/>
            </a:xfrm>
            <a:prstGeom prst="rect">
              <a:avLst/>
            </a:prstGeom>
            <a:noFill/>
            <a:extLst>
              <a:ext uri="{909E8E84-426E-40DD-AFC4-6F175D3DCCD1}">
                <a14:hiddenFill xmlns:a14="http://schemas.microsoft.com/office/drawing/2010/main">
                  <a:solidFill>
                    <a:srgbClr val="FFFFFF"/>
                  </a:solidFill>
                </a14:hiddenFill>
              </a:ext>
            </a:extLst>
          </p:spPr>
        </p:pic>
        <p:sp>
          <p:nvSpPr>
            <p:cNvPr id="19" name="CasellaDiTesto 18"/>
            <p:cNvSpPr txBox="1"/>
            <p:nvPr/>
          </p:nvSpPr>
          <p:spPr>
            <a:xfrm>
              <a:off x="5829139" y="2356947"/>
              <a:ext cx="898003" cy="400110"/>
            </a:xfrm>
            <a:prstGeom prst="rect">
              <a:avLst/>
            </a:prstGeom>
            <a:noFill/>
          </p:spPr>
          <p:txBody>
            <a:bodyPr wrap="none" rtlCol="0">
              <a:spAutoFit/>
            </a:bodyPr>
            <a:lstStyle/>
            <a:p>
              <a:r>
                <a:rPr lang="it-IT" sz="2000" b="0" dirty="0">
                  <a:solidFill>
                    <a:srgbClr val="1F4E79"/>
                  </a:solidFill>
                  <a:latin typeface="Calibri" panose="020F0502020204030204" pitchFamily="34" charset="0"/>
                </a:rPr>
                <a:t>13.762</a:t>
              </a:r>
              <a:endParaRPr lang="en-US" sz="2000" b="0" dirty="0">
                <a:solidFill>
                  <a:srgbClr val="1F4E79"/>
                </a:solidFill>
                <a:latin typeface="Calibri" panose="020F0502020204030204" pitchFamily="34" charset="0"/>
              </a:endParaRPr>
            </a:p>
          </p:txBody>
        </p:sp>
      </p:grpSp>
      <p:grpSp>
        <p:nvGrpSpPr>
          <p:cNvPr id="20" name="Gruppo 19"/>
          <p:cNvGrpSpPr/>
          <p:nvPr/>
        </p:nvGrpSpPr>
        <p:grpSpPr>
          <a:xfrm>
            <a:off x="5146064" y="2745146"/>
            <a:ext cx="1689248" cy="400110"/>
            <a:chOff x="5037894" y="2880896"/>
            <a:chExt cx="1689248" cy="400110"/>
          </a:xfrm>
        </p:grpSpPr>
        <p:pic>
          <p:nvPicPr>
            <p:cNvPr id="1032" name="Picture 8" descr="https://pbs.twimg.com/profile_images/684449562837164032/fkzXsoN_.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1140" b="36518"/>
            <a:stretch/>
          </p:blipFill>
          <p:spPr bwMode="auto">
            <a:xfrm>
              <a:off x="5037894" y="2913387"/>
              <a:ext cx="791477" cy="335128"/>
            </a:xfrm>
            <a:prstGeom prst="rect">
              <a:avLst/>
            </a:prstGeom>
            <a:noFill/>
            <a:extLst>
              <a:ext uri="{909E8E84-426E-40DD-AFC4-6F175D3DCCD1}">
                <a14:hiddenFill xmlns:a14="http://schemas.microsoft.com/office/drawing/2010/main">
                  <a:solidFill>
                    <a:srgbClr val="FFFFFF"/>
                  </a:solidFill>
                </a14:hiddenFill>
              </a:ext>
            </a:extLst>
          </p:spPr>
        </p:pic>
        <p:sp>
          <p:nvSpPr>
            <p:cNvPr id="21" name="CasellaDiTesto 20"/>
            <p:cNvSpPr txBox="1"/>
            <p:nvPr/>
          </p:nvSpPr>
          <p:spPr>
            <a:xfrm>
              <a:off x="5829139" y="2880896"/>
              <a:ext cx="898003" cy="400110"/>
            </a:xfrm>
            <a:prstGeom prst="rect">
              <a:avLst/>
            </a:prstGeom>
            <a:noFill/>
          </p:spPr>
          <p:txBody>
            <a:bodyPr wrap="none" rtlCol="0">
              <a:spAutoFit/>
            </a:bodyPr>
            <a:lstStyle/>
            <a:p>
              <a:r>
                <a:rPr lang="it-IT" sz="2000" b="0" dirty="0">
                  <a:solidFill>
                    <a:srgbClr val="1F4E79"/>
                  </a:solidFill>
                  <a:latin typeface="Calibri" panose="020F0502020204030204" pitchFamily="34" charset="0"/>
                </a:rPr>
                <a:t>12.587</a:t>
              </a:r>
              <a:endParaRPr lang="en-US" sz="2000" b="0" dirty="0">
                <a:solidFill>
                  <a:srgbClr val="1F4E79"/>
                </a:solidFill>
                <a:latin typeface="Calibri" panose="020F0502020204030204" pitchFamily="34" charset="0"/>
              </a:endParaRPr>
            </a:p>
          </p:txBody>
        </p:sp>
      </p:grpSp>
      <p:grpSp>
        <p:nvGrpSpPr>
          <p:cNvPr id="22" name="Gruppo 21"/>
          <p:cNvGrpSpPr/>
          <p:nvPr/>
        </p:nvGrpSpPr>
        <p:grpSpPr>
          <a:xfrm>
            <a:off x="5274432" y="3285735"/>
            <a:ext cx="1431036" cy="459414"/>
            <a:chOff x="5166262" y="3466053"/>
            <a:chExt cx="1431036" cy="459414"/>
          </a:xfrm>
        </p:grpSpPr>
        <p:pic>
          <p:nvPicPr>
            <p:cNvPr id="1034" name="Picture 10" descr="https://upload.wikimedia.org/wikipedia/commons/thumb/f/fe/Opel-Logo-2011-Slogan-Vector.svg/2000px-Opel-Logo-2011-Slogan-Vector.svg.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15016"/>
            <a:stretch/>
          </p:blipFill>
          <p:spPr bwMode="auto">
            <a:xfrm>
              <a:off x="5166262" y="3466053"/>
              <a:ext cx="534740" cy="459414"/>
            </a:xfrm>
            <a:prstGeom prst="rect">
              <a:avLst/>
            </a:prstGeom>
            <a:noFill/>
            <a:extLst>
              <a:ext uri="{909E8E84-426E-40DD-AFC4-6F175D3DCCD1}">
                <a14:hiddenFill xmlns:a14="http://schemas.microsoft.com/office/drawing/2010/main">
                  <a:solidFill>
                    <a:srgbClr val="FFFFFF"/>
                  </a:solidFill>
                </a14:hiddenFill>
              </a:ext>
            </a:extLst>
          </p:spPr>
        </p:pic>
        <p:sp>
          <p:nvSpPr>
            <p:cNvPr id="23" name="CasellaDiTesto 22"/>
            <p:cNvSpPr txBox="1"/>
            <p:nvPr/>
          </p:nvSpPr>
          <p:spPr>
            <a:xfrm>
              <a:off x="5829139" y="3495705"/>
              <a:ext cx="768159" cy="400110"/>
            </a:xfrm>
            <a:prstGeom prst="rect">
              <a:avLst/>
            </a:prstGeom>
            <a:noFill/>
          </p:spPr>
          <p:txBody>
            <a:bodyPr wrap="none" rtlCol="0">
              <a:spAutoFit/>
            </a:bodyPr>
            <a:lstStyle/>
            <a:p>
              <a:r>
                <a:rPr lang="it-IT" sz="2000" b="0" dirty="0">
                  <a:solidFill>
                    <a:srgbClr val="1F4E79"/>
                  </a:solidFill>
                  <a:latin typeface="Calibri" panose="020F0502020204030204" pitchFamily="34" charset="0"/>
                </a:rPr>
                <a:t>9.426</a:t>
              </a:r>
              <a:endParaRPr lang="en-US" sz="2000" b="0" dirty="0">
                <a:solidFill>
                  <a:srgbClr val="1F4E79"/>
                </a:solidFill>
                <a:latin typeface="Calibri" panose="020F0502020204030204" pitchFamily="34" charset="0"/>
              </a:endParaRPr>
            </a:p>
          </p:txBody>
        </p:sp>
      </p:grpSp>
      <p:grpSp>
        <p:nvGrpSpPr>
          <p:cNvPr id="24" name="Gruppo 23"/>
          <p:cNvGrpSpPr/>
          <p:nvPr/>
        </p:nvGrpSpPr>
        <p:grpSpPr>
          <a:xfrm>
            <a:off x="5329500" y="3858355"/>
            <a:ext cx="1491384" cy="428916"/>
            <a:chOff x="5221330" y="4055751"/>
            <a:chExt cx="1491384" cy="428916"/>
          </a:xfrm>
        </p:grpSpPr>
        <p:pic>
          <p:nvPicPr>
            <p:cNvPr id="1036" name="Picture 12" descr="https://upload.wikimedia.org/wikipedia/en/thumb/2/28/Peugeot_logo.svg/1280px-Peugeot_logo.svg.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9974" r="24709" b="20658"/>
            <a:stretch/>
          </p:blipFill>
          <p:spPr bwMode="auto">
            <a:xfrm>
              <a:off x="5221330" y="4055751"/>
              <a:ext cx="424604" cy="428916"/>
            </a:xfrm>
            <a:prstGeom prst="rect">
              <a:avLst/>
            </a:prstGeom>
            <a:noFill/>
            <a:extLst>
              <a:ext uri="{909E8E84-426E-40DD-AFC4-6F175D3DCCD1}">
                <a14:hiddenFill xmlns:a14="http://schemas.microsoft.com/office/drawing/2010/main">
                  <a:solidFill>
                    <a:srgbClr val="FFFFFF"/>
                  </a:solidFill>
                </a14:hiddenFill>
              </a:ext>
            </a:extLst>
          </p:spPr>
        </p:pic>
        <p:sp>
          <p:nvSpPr>
            <p:cNvPr id="25" name="CasellaDiTesto 24"/>
            <p:cNvSpPr txBox="1"/>
            <p:nvPr/>
          </p:nvSpPr>
          <p:spPr>
            <a:xfrm>
              <a:off x="5829139" y="4070154"/>
              <a:ext cx="883575" cy="400110"/>
            </a:xfrm>
            <a:prstGeom prst="rect">
              <a:avLst/>
            </a:prstGeom>
            <a:noFill/>
          </p:spPr>
          <p:txBody>
            <a:bodyPr wrap="square" rtlCol="0">
              <a:spAutoFit/>
            </a:bodyPr>
            <a:lstStyle/>
            <a:p>
              <a:r>
                <a:rPr lang="it-IT" sz="2000" b="0" dirty="0">
                  <a:solidFill>
                    <a:srgbClr val="1F4E79"/>
                  </a:solidFill>
                  <a:latin typeface="Calibri" panose="020F0502020204030204" pitchFamily="34" charset="0"/>
                </a:rPr>
                <a:t>9.245</a:t>
              </a:r>
              <a:endParaRPr lang="en-US" sz="2000" b="0" dirty="0">
                <a:solidFill>
                  <a:srgbClr val="1F4E79"/>
                </a:solidFill>
                <a:latin typeface="Calibri" panose="020F0502020204030204" pitchFamily="34" charset="0"/>
              </a:endParaRPr>
            </a:p>
          </p:txBody>
        </p:sp>
      </p:grpSp>
      <p:grpSp>
        <p:nvGrpSpPr>
          <p:cNvPr id="26" name="Gruppo 25"/>
          <p:cNvGrpSpPr/>
          <p:nvPr/>
        </p:nvGrpSpPr>
        <p:grpSpPr>
          <a:xfrm>
            <a:off x="5329452" y="4415727"/>
            <a:ext cx="1376016" cy="424005"/>
            <a:chOff x="5221282" y="4658590"/>
            <a:chExt cx="1376016" cy="424005"/>
          </a:xfrm>
        </p:grpSpPr>
        <p:pic>
          <p:nvPicPr>
            <p:cNvPr id="1038" name="Picture 14" descr="http://media.autoblog.it/f/fia/fiat_lancia.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47831"/>
            <a:stretch/>
          </p:blipFill>
          <p:spPr bwMode="auto">
            <a:xfrm>
              <a:off x="5221282" y="4658590"/>
              <a:ext cx="424701" cy="424005"/>
            </a:xfrm>
            <a:prstGeom prst="rect">
              <a:avLst/>
            </a:prstGeom>
            <a:noFill/>
            <a:extLst>
              <a:ext uri="{909E8E84-426E-40DD-AFC4-6F175D3DCCD1}">
                <a14:hiddenFill xmlns:a14="http://schemas.microsoft.com/office/drawing/2010/main">
                  <a:solidFill>
                    <a:srgbClr val="FFFFFF"/>
                  </a:solidFill>
                </a14:hiddenFill>
              </a:ext>
            </a:extLst>
          </p:spPr>
        </p:pic>
        <p:sp>
          <p:nvSpPr>
            <p:cNvPr id="28" name="CasellaDiTesto 27"/>
            <p:cNvSpPr txBox="1"/>
            <p:nvPr/>
          </p:nvSpPr>
          <p:spPr>
            <a:xfrm>
              <a:off x="5829139" y="4670537"/>
              <a:ext cx="768159" cy="400110"/>
            </a:xfrm>
            <a:prstGeom prst="rect">
              <a:avLst/>
            </a:prstGeom>
            <a:noFill/>
          </p:spPr>
          <p:txBody>
            <a:bodyPr wrap="none" rtlCol="0">
              <a:spAutoFit/>
            </a:bodyPr>
            <a:lstStyle/>
            <a:p>
              <a:r>
                <a:rPr lang="it-IT" sz="2000" b="0" dirty="0">
                  <a:solidFill>
                    <a:srgbClr val="1F4E79"/>
                  </a:solidFill>
                  <a:latin typeface="Calibri" panose="020F0502020204030204" pitchFamily="34" charset="0"/>
                </a:rPr>
                <a:t>7.206</a:t>
              </a:r>
              <a:endParaRPr lang="en-US" sz="2000" b="0" dirty="0">
                <a:solidFill>
                  <a:srgbClr val="1F4E79"/>
                </a:solidFill>
                <a:latin typeface="Calibri" panose="020F0502020204030204" pitchFamily="34" charset="0"/>
              </a:endParaRPr>
            </a:p>
          </p:txBody>
        </p:sp>
      </p:grpSp>
      <p:grpSp>
        <p:nvGrpSpPr>
          <p:cNvPr id="30" name="Gruppo 29"/>
          <p:cNvGrpSpPr/>
          <p:nvPr/>
        </p:nvGrpSpPr>
        <p:grpSpPr>
          <a:xfrm>
            <a:off x="5270646" y="4986886"/>
            <a:ext cx="1434822" cy="400110"/>
            <a:chOff x="5162476" y="5156789"/>
            <a:chExt cx="1434822" cy="400110"/>
          </a:xfrm>
        </p:grpSpPr>
        <p:pic>
          <p:nvPicPr>
            <p:cNvPr id="1040" name="Picture 16" descr="http://dealers.gloveboxcms.com/themes/dealers/dag/_assets/images/logo_toyota.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0751" r="21439" b="34471"/>
            <a:stretch/>
          </p:blipFill>
          <p:spPr bwMode="auto">
            <a:xfrm>
              <a:off x="5162476" y="5179662"/>
              <a:ext cx="542313" cy="354364"/>
            </a:xfrm>
            <a:prstGeom prst="rect">
              <a:avLst/>
            </a:prstGeom>
            <a:noFill/>
            <a:extLst>
              <a:ext uri="{909E8E84-426E-40DD-AFC4-6F175D3DCCD1}">
                <a14:hiddenFill xmlns:a14="http://schemas.microsoft.com/office/drawing/2010/main">
                  <a:solidFill>
                    <a:srgbClr val="FFFFFF"/>
                  </a:solidFill>
                </a14:hiddenFill>
              </a:ext>
            </a:extLst>
          </p:spPr>
        </p:pic>
        <p:sp>
          <p:nvSpPr>
            <p:cNvPr id="29" name="CasellaDiTesto 28"/>
            <p:cNvSpPr txBox="1"/>
            <p:nvPr/>
          </p:nvSpPr>
          <p:spPr>
            <a:xfrm>
              <a:off x="5829139" y="5156789"/>
              <a:ext cx="768159" cy="400110"/>
            </a:xfrm>
            <a:prstGeom prst="rect">
              <a:avLst/>
            </a:prstGeom>
            <a:noFill/>
          </p:spPr>
          <p:txBody>
            <a:bodyPr wrap="none" rtlCol="0">
              <a:spAutoFit/>
            </a:bodyPr>
            <a:lstStyle/>
            <a:p>
              <a:r>
                <a:rPr lang="it-IT" sz="2000" b="0" dirty="0">
                  <a:solidFill>
                    <a:srgbClr val="1F4E79"/>
                  </a:solidFill>
                  <a:latin typeface="Calibri" panose="020F0502020204030204" pitchFamily="34" charset="0"/>
                </a:rPr>
                <a:t>7.045</a:t>
              </a:r>
              <a:endParaRPr lang="en-US" sz="2000" b="0" dirty="0">
                <a:solidFill>
                  <a:srgbClr val="1F4E79"/>
                </a:solidFill>
                <a:latin typeface="Calibri" panose="020F0502020204030204" pitchFamily="34" charset="0"/>
              </a:endParaRPr>
            </a:p>
          </p:txBody>
        </p:sp>
      </p:grpSp>
      <p:grpSp>
        <p:nvGrpSpPr>
          <p:cNvPr id="32" name="Gruppo 31"/>
          <p:cNvGrpSpPr/>
          <p:nvPr/>
        </p:nvGrpSpPr>
        <p:grpSpPr>
          <a:xfrm>
            <a:off x="5241041" y="5547321"/>
            <a:ext cx="1464427" cy="400110"/>
            <a:chOff x="5132871" y="5581145"/>
            <a:chExt cx="1464427" cy="400110"/>
          </a:xfrm>
        </p:grpSpPr>
        <p:pic>
          <p:nvPicPr>
            <p:cNvPr id="1042" name="Picture 18" descr="http://www.zeroto60times.com/blog/wp-content/uploads/2013/02/audi-cars-logo-emblem.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5646" t="14226" r="5720" b="43182"/>
            <a:stretch/>
          </p:blipFill>
          <p:spPr bwMode="auto">
            <a:xfrm>
              <a:off x="5132871" y="5666075"/>
              <a:ext cx="601522" cy="230250"/>
            </a:xfrm>
            <a:prstGeom prst="rect">
              <a:avLst/>
            </a:prstGeom>
            <a:noFill/>
            <a:extLst>
              <a:ext uri="{909E8E84-426E-40DD-AFC4-6F175D3DCCD1}">
                <a14:hiddenFill xmlns:a14="http://schemas.microsoft.com/office/drawing/2010/main">
                  <a:solidFill>
                    <a:srgbClr val="FFFFFF"/>
                  </a:solidFill>
                </a14:hiddenFill>
              </a:ext>
            </a:extLst>
          </p:spPr>
        </p:pic>
        <p:sp>
          <p:nvSpPr>
            <p:cNvPr id="31" name="CasellaDiTesto 30"/>
            <p:cNvSpPr txBox="1"/>
            <p:nvPr/>
          </p:nvSpPr>
          <p:spPr>
            <a:xfrm>
              <a:off x="5829139" y="5581145"/>
              <a:ext cx="768159" cy="400110"/>
            </a:xfrm>
            <a:prstGeom prst="rect">
              <a:avLst/>
            </a:prstGeom>
            <a:noFill/>
          </p:spPr>
          <p:txBody>
            <a:bodyPr wrap="none" rtlCol="0">
              <a:spAutoFit/>
            </a:bodyPr>
            <a:lstStyle/>
            <a:p>
              <a:r>
                <a:rPr lang="it-IT" sz="2000" b="0" dirty="0">
                  <a:solidFill>
                    <a:srgbClr val="1F4E79"/>
                  </a:solidFill>
                  <a:latin typeface="Calibri" panose="020F0502020204030204" pitchFamily="34" charset="0"/>
                </a:rPr>
                <a:t>6.561</a:t>
              </a:r>
              <a:endParaRPr lang="en-US" sz="2000" b="0" dirty="0">
                <a:solidFill>
                  <a:srgbClr val="1F4E79"/>
                </a:solidFill>
                <a:latin typeface="Calibri" panose="020F0502020204030204" pitchFamily="34" charset="0"/>
              </a:endParaRPr>
            </a:p>
          </p:txBody>
        </p:sp>
      </p:grpSp>
      <p:grpSp>
        <p:nvGrpSpPr>
          <p:cNvPr id="34" name="Gruppo 33"/>
          <p:cNvGrpSpPr/>
          <p:nvPr/>
        </p:nvGrpSpPr>
        <p:grpSpPr>
          <a:xfrm>
            <a:off x="5295649" y="6107752"/>
            <a:ext cx="1409819" cy="400110"/>
            <a:chOff x="5187479" y="6074885"/>
            <a:chExt cx="1409819" cy="400110"/>
          </a:xfrm>
        </p:grpSpPr>
        <p:pic>
          <p:nvPicPr>
            <p:cNvPr id="1044" name="Picture 20" descr="http://pngimg.com/upload/car_logo_PNG1655.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187479" y="6090325"/>
              <a:ext cx="492306" cy="369230"/>
            </a:xfrm>
            <a:prstGeom prst="rect">
              <a:avLst/>
            </a:prstGeom>
            <a:noFill/>
            <a:extLst>
              <a:ext uri="{909E8E84-426E-40DD-AFC4-6F175D3DCCD1}">
                <a14:hiddenFill xmlns:a14="http://schemas.microsoft.com/office/drawing/2010/main">
                  <a:solidFill>
                    <a:srgbClr val="FFFFFF"/>
                  </a:solidFill>
                </a14:hiddenFill>
              </a:ext>
            </a:extLst>
          </p:spPr>
        </p:pic>
        <p:sp>
          <p:nvSpPr>
            <p:cNvPr id="33" name="CasellaDiTesto 32"/>
            <p:cNvSpPr txBox="1"/>
            <p:nvPr/>
          </p:nvSpPr>
          <p:spPr>
            <a:xfrm>
              <a:off x="5829139" y="6074885"/>
              <a:ext cx="768159" cy="400110"/>
            </a:xfrm>
            <a:prstGeom prst="rect">
              <a:avLst/>
            </a:prstGeom>
            <a:noFill/>
          </p:spPr>
          <p:txBody>
            <a:bodyPr wrap="none" rtlCol="0">
              <a:spAutoFit/>
            </a:bodyPr>
            <a:lstStyle/>
            <a:p>
              <a:r>
                <a:rPr lang="it-IT" sz="2000" b="0" dirty="0">
                  <a:solidFill>
                    <a:srgbClr val="1F4E79"/>
                  </a:solidFill>
                  <a:latin typeface="Calibri" panose="020F0502020204030204" pitchFamily="34" charset="0"/>
                </a:rPr>
                <a:t>6.220</a:t>
              </a:r>
              <a:endParaRPr lang="en-US" sz="2000" b="0" dirty="0">
                <a:solidFill>
                  <a:srgbClr val="1F4E79"/>
                </a:solidFill>
                <a:latin typeface="Calibri" panose="020F0502020204030204" pitchFamily="34" charset="0"/>
              </a:endParaRPr>
            </a:p>
          </p:txBody>
        </p:sp>
      </p:grpSp>
      <p:sp>
        <p:nvSpPr>
          <p:cNvPr id="58" name="Rettangolo 57"/>
          <p:cNvSpPr/>
          <p:nvPr/>
        </p:nvSpPr>
        <p:spPr>
          <a:xfrm>
            <a:off x="7164288" y="1017508"/>
            <a:ext cx="1903512" cy="5470728"/>
          </a:xfrm>
          <a:prstGeom prst="rect">
            <a:avLst/>
          </a:prstGeom>
        </p:spPr>
        <p:txBody>
          <a:bodyPr wrap="square">
            <a:spAutoFit/>
          </a:bodyPr>
          <a:lstStyle/>
          <a:p>
            <a:pPr>
              <a:spcBef>
                <a:spcPts val="300"/>
              </a:spcBef>
            </a:pPr>
            <a:r>
              <a:rPr lang="it-IT" sz="1800" u="sng" dirty="0">
                <a:latin typeface="Calibri" panose="020F0502020204030204" pitchFamily="34" charset="0"/>
              </a:rPr>
              <a:t>Top 10 brand</a:t>
            </a:r>
          </a:p>
          <a:p>
            <a:pPr>
              <a:spcBef>
                <a:spcPts val="300"/>
              </a:spcBef>
            </a:pPr>
            <a:r>
              <a:rPr lang="it-IT" sz="1800" b="0" dirty="0">
                <a:latin typeface="Calibri" panose="020F0502020204030204" pitchFamily="34" charset="0"/>
              </a:rPr>
              <a:t>A maggio, sono state immatricolate 187.631 nuove autovetture. </a:t>
            </a:r>
          </a:p>
          <a:p>
            <a:pPr>
              <a:spcBef>
                <a:spcPts val="300"/>
              </a:spcBef>
            </a:pPr>
            <a:r>
              <a:rPr lang="it-IT" sz="1800" b="0" dirty="0">
                <a:latin typeface="Calibri" panose="020F0502020204030204" pitchFamily="34" charset="0"/>
              </a:rPr>
              <a:t>I primi 10 </a:t>
            </a:r>
            <a:r>
              <a:rPr lang="it-IT" sz="1800" b="0" i="1" dirty="0">
                <a:latin typeface="Calibri" panose="020F0502020204030204" pitchFamily="34" charset="0"/>
              </a:rPr>
              <a:t>brand</a:t>
            </a:r>
            <a:r>
              <a:rPr lang="it-IT" sz="1800" b="0" dirty="0">
                <a:latin typeface="Calibri" panose="020F0502020204030204" pitchFamily="34" charset="0"/>
              </a:rPr>
              <a:t> rappresentano poco più del 68% del totale, pari a 127.956 nuove autovetture.</a:t>
            </a:r>
          </a:p>
          <a:p>
            <a:pPr>
              <a:spcBef>
                <a:spcPts val="300"/>
              </a:spcBef>
            </a:pPr>
            <a:r>
              <a:rPr lang="it-IT" sz="1800" b="0" dirty="0">
                <a:latin typeface="Calibri" panose="020F0502020204030204" pitchFamily="34" charset="0"/>
              </a:rPr>
              <a:t>Guida la Fiat, con oltre 41mila immatricolazioni, più del doppio rispetto alla diretta inseguitrice.</a:t>
            </a:r>
            <a:endParaRPr lang="en-US" sz="1800" b="0" dirty="0">
              <a:latin typeface="Calibri" panose="020F0502020204030204" pitchFamily="34" charset="0"/>
            </a:endParaRPr>
          </a:p>
        </p:txBody>
      </p:sp>
      <p:pic>
        <p:nvPicPr>
          <p:cNvPr id="59" name="Picture 4" descr="http://www.motoguzzi.com/mediaObject/images/Colors/Griso%201200%20se/Griso_1200_SE_black_devil/resolutions/res-o1600x1100-p-1514362764/Griso_1200_SE_black_devil.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19274" y="3501008"/>
            <a:ext cx="951440" cy="65411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http://www.audi.com.tt/content/dam/ngw/company/investor_relations/02_lamborghini-lp560-4-1_72dpi.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835312" y="476324"/>
            <a:ext cx="1053458" cy="487966"/>
          </a:xfrm>
          <a:prstGeom prst="rect">
            <a:avLst/>
          </a:prstGeom>
          <a:noFill/>
          <a:extLst>
            <a:ext uri="{909E8E84-426E-40DD-AFC4-6F175D3DCCD1}">
              <a14:hiddenFill xmlns:a14="http://schemas.microsoft.com/office/drawing/2010/main">
                <a:solidFill>
                  <a:srgbClr val="FFFFFF"/>
                </a:solidFill>
              </a14:hiddenFill>
            </a:ext>
          </a:extLst>
        </p:spPr>
      </p:pic>
      <p:sp>
        <p:nvSpPr>
          <p:cNvPr id="46" name="CasellaDiTesto 45"/>
          <p:cNvSpPr txBox="1"/>
          <p:nvPr/>
        </p:nvSpPr>
        <p:spPr>
          <a:xfrm>
            <a:off x="1811060" y="4160262"/>
            <a:ext cx="910827" cy="400110"/>
          </a:xfrm>
          <a:prstGeom prst="rect">
            <a:avLst/>
          </a:prstGeom>
          <a:noFill/>
        </p:spPr>
        <p:txBody>
          <a:bodyPr wrap="none" rtlCol="0">
            <a:spAutoFit/>
          </a:bodyPr>
          <a:lstStyle/>
          <a:p>
            <a:r>
              <a:rPr lang="it-IT" sz="2000" dirty="0">
                <a:solidFill>
                  <a:srgbClr val="1F4E79"/>
                </a:solidFill>
                <a:latin typeface="Calibri" panose="020F0502020204030204" pitchFamily="34" charset="0"/>
              </a:rPr>
              <a:t>SH 300</a:t>
            </a:r>
            <a:endParaRPr lang="en-US" sz="2000" dirty="0">
              <a:solidFill>
                <a:srgbClr val="1F4E79"/>
              </a:solidFill>
              <a:latin typeface="Calibri" panose="020F0502020204030204" pitchFamily="34" charset="0"/>
            </a:endParaRPr>
          </a:p>
        </p:txBody>
      </p:sp>
      <p:sp>
        <p:nvSpPr>
          <p:cNvPr id="47" name="CasellaDiTesto 46"/>
          <p:cNvSpPr txBox="1"/>
          <p:nvPr/>
        </p:nvSpPr>
        <p:spPr>
          <a:xfrm>
            <a:off x="3165141" y="4160262"/>
            <a:ext cx="768159" cy="400110"/>
          </a:xfrm>
          <a:prstGeom prst="rect">
            <a:avLst/>
          </a:prstGeom>
          <a:noFill/>
        </p:spPr>
        <p:txBody>
          <a:bodyPr wrap="none" rtlCol="0">
            <a:spAutoFit/>
          </a:bodyPr>
          <a:lstStyle/>
          <a:p>
            <a:r>
              <a:rPr lang="it-IT" sz="2000" b="0" dirty="0">
                <a:solidFill>
                  <a:srgbClr val="1F4E79"/>
                </a:solidFill>
                <a:latin typeface="Calibri" panose="020F0502020204030204" pitchFamily="34" charset="0"/>
              </a:rPr>
              <a:t>1.180</a:t>
            </a:r>
            <a:endParaRPr lang="en-US" sz="2000" b="0" dirty="0">
              <a:solidFill>
                <a:srgbClr val="1F4E79"/>
              </a:solidFill>
              <a:latin typeface="Calibri" panose="020F0502020204030204" pitchFamily="34" charset="0"/>
            </a:endParaRPr>
          </a:p>
        </p:txBody>
      </p:sp>
      <p:sp>
        <p:nvSpPr>
          <p:cNvPr id="48" name="Rettangolo 47"/>
          <p:cNvSpPr/>
          <p:nvPr/>
        </p:nvSpPr>
        <p:spPr>
          <a:xfrm>
            <a:off x="1761458" y="3749712"/>
            <a:ext cx="2400490" cy="369332"/>
          </a:xfrm>
          <a:prstGeom prst="rect">
            <a:avLst/>
          </a:prstGeom>
        </p:spPr>
        <p:txBody>
          <a:bodyPr wrap="square">
            <a:spAutoFit/>
          </a:bodyPr>
          <a:lstStyle/>
          <a:p>
            <a:pPr>
              <a:spcBef>
                <a:spcPts val="300"/>
              </a:spcBef>
            </a:pPr>
            <a:r>
              <a:rPr lang="it-IT" sz="1800" u="sng" dirty="0">
                <a:latin typeface="Calibri" panose="020F0502020204030204" pitchFamily="34" charset="0"/>
              </a:rPr>
              <a:t>Top 5 brand/modelli</a:t>
            </a:r>
          </a:p>
        </p:txBody>
      </p:sp>
      <p:pic>
        <p:nvPicPr>
          <p:cNvPr id="8" name="Picture 4" descr="http://logodatabases.com/wp-content/uploads/2012/03/piaggio-logo-2012.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38296" y="5161472"/>
            <a:ext cx="429362" cy="446768"/>
          </a:xfrm>
          <a:prstGeom prst="rect">
            <a:avLst/>
          </a:prstGeom>
          <a:noFill/>
          <a:extLst>
            <a:ext uri="{909E8E84-426E-40DD-AFC4-6F175D3DCCD1}">
              <a14:hiddenFill xmlns:a14="http://schemas.microsoft.com/office/drawing/2010/main">
                <a:solidFill>
                  <a:srgbClr val="FFFFFF"/>
                </a:solidFill>
              </a14:hiddenFill>
            </a:ext>
          </a:extLst>
        </p:spPr>
      </p:pic>
      <p:sp>
        <p:nvSpPr>
          <p:cNvPr id="53" name="CasellaDiTesto 52"/>
          <p:cNvSpPr txBox="1"/>
          <p:nvPr/>
        </p:nvSpPr>
        <p:spPr>
          <a:xfrm>
            <a:off x="1811060" y="5160066"/>
            <a:ext cx="982513" cy="400110"/>
          </a:xfrm>
          <a:prstGeom prst="rect">
            <a:avLst/>
          </a:prstGeom>
          <a:noFill/>
        </p:spPr>
        <p:txBody>
          <a:bodyPr wrap="none" rtlCol="0">
            <a:spAutoFit/>
          </a:bodyPr>
          <a:lstStyle/>
          <a:p>
            <a:r>
              <a:rPr lang="it-IT" sz="2000" dirty="0">
                <a:solidFill>
                  <a:srgbClr val="1F4E79"/>
                </a:solidFill>
                <a:latin typeface="Calibri" panose="020F0502020204030204" pitchFamily="34" charset="0"/>
              </a:rPr>
              <a:t>Beverly</a:t>
            </a:r>
            <a:endParaRPr lang="en-US" sz="2000" dirty="0">
              <a:solidFill>
                <a:srgbClr val="1F4E79"/>
              </a:solidFill>
              <a:latin typeface="Calibri" panose="020F0502020204030204" pitchFamily="34" charset="0"/>
            </a:endParaRPr>
          </a:p>
        </p:txBody>
      </p:sp>
      <p:sp>
        <p:nvSpPr>
          <p:cNvPr id="54" name="CasellaDiTesto 53"/>
          <p:cNvSpPr txBox="1"/>
          <p:nvPr/>
        </p:nvSpPr>
        <p:spPr>
          <a:xfrm>
            <a:off x="3165141" y="5160066"/>
            <a:ext cx="574196" cy="400110"/>
          </a:xfrm>
          <a:prstGeom prst="rect">
            <a:avLst/>
          </a:prstGeom>
          <a:noFill/>
        </p:spPr>
        <p:txBody>
          <a:bodyPr wrap="none" rtlCol="0">
            <a:spAutoFit/>
          </a:bodyPr>
          <a:lstStyle/>
          <a:p>
            <a:r>
              <a:rPr lang="it-IT" sz="2000" b="0" dirty="0">
                <a:solidFill>
                  <a:srgbClr val="1F4E79"/>
                </a:solidFill>
                <a:latin typeface="Calibri" panose="020F0502020204030204" pitchFamily="34" charset="0"/>
              </a:rPr>
              <a:t>920</a:t>
            </a:r>
            <a:endParaRPr lang="en-US" sz="2000" b="0" dirty="0">
              <a:solidFill>
                <a:srgbClr val="1F4E79"/>
              </a:solidFill>
              <a:latin typeface="Calibri" panose="020F0502020204030204" pitchFamily="34" charset="0"/>
            </a:endParaRPr>
          </a:p>
        </p:txBody>
      </p:sp>
    </p:spTree>
    <p:extLst>
      <p:ext uri="{BB962C8B-B14F-4D97-AF65-F5344CB8AC3E}">
        <p14:creationId xmlns:p14="http://schemas.microsoft.com/office/powerpoint/2010/main" val="2692780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asellaDiTesto 9"/>
          <p:cNvSpPr txBox="1">
            <a:spLocks noChangeArrowheads="1"/>
          </p:cNvSpPr>
          <p:nvPr/>
        </p:nvSpPr>
        <p:spPr bwMode="auto">
          <a:xfrm>
            <a:off x="342022" y="908720"/>
            <a:ext cx="859503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1600" b="0" dirty="0">
                <a:latin typeface="Calibri" panose="020F0502020204030204" pitchFamily="34" charset="0"/>
              </a:rPr>
              <a:t>Secondo i dati recentemente diffusi dal Ministero dei Trasporti, nei mesi a cavallo tra la fine del 2015 e l’inizio del 2016, in Italia è stato registrato un forte incremento delle immatricolazioni dei veicoli a motore, con una decisa inversione di tendenza rispetto ai lunghi anni della crisi. Quanto questo fenomeno ha inciso in modo significativo anche sulla </a:t>
            </a:r>
            <a:r>
              <a:rPr lang="it-IT" sz="1600" u="sng" dirty="0">
                <a:latin typeface="Calibri" panose="020F0502020204030204" pitchFamily="34" charset="0"/>
              </a:rPr>
              <a:t>capacità di fare reddito della Sua impresa</a:t>
            </a:r>
            <a:r>
              <a:rPr lang="it-IT" sz="1600" b="0" dirty="0">
                <a:latin typeface="Calibri" panose="020F0502020204030204" pitchFamily="34" charset="0"/>
              </a:rPr>
              <a:t>? </a:t>
            </a:r>
          </a:p>
        </p:txBody>
      </p:sp>
      <p:pic>
        <p:nvPicPr>
          <p:cNvPr id="5" name="Picture 4" descr="http://helpdesk.unich.it/mlf/img/faccine.png"/>
          <p:cNvPicPr>
            <a:picLocks noChangeAspect="1" noChangeArrowheads="1"/>
          </p:cNvPicPr>
          <p:nvPr/>
        </p:nvPicPr>
        <p:blipFill rotWithShape="1">
          <a:blip r:embed="rId2">
            <a:extLst>
              <a:ext uri="{28A0092B-C50C-407E-A947-70E740481C1C}">
                <a14:useLocalDpi xmlns:a14="http://schemas.microsoft.com/office/drawing/2010/main" val="0"/>
              </a:ext>
            </a:extLst>
          </a:blip>
          <a:srcRect l="74307" b="24388"/>
          <a:stretch/>
        </p:blipFill>
        <p:spPr bwMode="auto">
          <a:xfrm>
            <a:off x="735628" y="2185344"/>
            <a:ext cx="1145332" cy="1267556"/>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a:spLocks noChangeArrowheads="1"/>
          </p:cNvSpPr>
          <p:nvPr/>
        </p:nvSpPr>
        <p:spPr bwMode="auto">
          <a:xfrm>
            <a:off x="670139" y="3305168"/>
            <a:ext cx="12763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4800" b="0" dirty="0">
                <a:solidFill>
                  <a:srgbClr val="1F4E79"/>
                </a:solidFill>
                <a:latin typeface="Calibri" panose="020F0502020204030204" pitchFamily="34" charset="0"/>
              </a:rPr>
              <a:t>50,3</a:t>
            </a:r>
          </a:p>
        </p:txBody>
      </p:sp>
      <p:sp>
        <p:nvSpPr>
          <p:cNvPr id="11" name="Rettangolo 10"/>
          <p:cNvSpPr/>
          <p:nvPr/>
        </p:nvSpPr>
        <p:spPr>
          <a:xfrm>
            <a:off x="670139" y="4026366"/>
            <a:ext cx="2471640" cy="1015663"/>
          </a:xfrm>
          <a:prstGeom prst="rect">
            <a:avLst/>
          </a:prstGeom>
        </p:spPr>
        <p:txBody>
          <a:bodyPr wrap="square">
            <a:spAutoFit/>
          </a:bodyPr>
          <a:lstStyle/>
          <a:p>
            <a:pPr fontAlgn="ctr"/>
            <a:r>
              <a:rPr lang="it-IT" sz="1500" b="0" dirty="0">
                <a:latin typeface="Calibri" panose="020F0502020204030204" pitchFamily="34" charset="0"/>
              </a:rPr>
              <a:t>L’aumento delle immatricolazioni ha inciso «</a:t>
            </a:r>
            <a:r>
              <a:rPr lang="it-IT" sz="1500" dirty="0">
                <a:latin typeface="Calibri" panose="020F0502020204030204" pitchFamily="34" charset="0"/>
              </a:rPr>
              <a:t>poco</a:t>
            </a:r>
            <a:r>
              <a:rPr lang="it-IT" sz="1500" b="0" dirty="0">
                <a:latin typeface="Calibri" panose="020F0502020204030204" pitchFamily="34" charset="0"/>
              </a:rPr>
              <a:t>» sulla redditività dell’impresa</a:t>
            </a:r>
            <a:endParaRPr lang="it-IT" sz="1500" b="0" dirty="0">
              <a:solidFill>
                <a:srgbClr val="000000"/>
              </a:solidFill>
              <a:latin typeface="Calibri" panose="020F0502020204030204" pitchFamily="34" charset="0"/>
            </a:endParaRPr>
          </a:p>
        </p:txBody>
      </p:sp>
      <p:pic>
        <p:nvPicPr>
          <p:cNvPr id="6" name="Picture 4" descr="http://helpdesk.unich.it/mlf/img/faccine.png"/>
          <p:cNvPicPr>
            <a:picLocks noChangeAspect="1" noChangeArrowheads="1"/>
          </p:cNvPicPr>
          <p:nvPr/>
        </p:nvPicPr>
        <p:blipFill rotWithShape="1">
          <a:blip r:embed="rId2">
            <a:extLst>
              <a:ext uri="{28A0092B-C50C-407E-A947-70E740481C1C}">
                <a14:useLocalDpi xmlns:a14="http://schemas.microsoft.com/office/drawing/2010/main" val="0"/>
              </a:ext>
            </a:extLst>
          </a:blip>
          <a:srcRect l="37154" r="33770" b="30700"/>
          <a:stretch/>
        </p:blipFill>
        <p:spPr bwMode="auto">
          <a:xfrm>
            <a:off x="3469676" y="2238247"/>
            <a:ext cx="1296144" cy="1161750"/>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p:cNvSpPr txBox="1">
            <a:spLocks noChangeArrowheads="1"/>
          </p:cNvSpPr>
          <p:nvPr/>
        </p:nvSpPr>
        <p:spPr bwMode="auto">
          <a:xfrm>
            <a:off x="3479593" y="3305168"/>
            <a:ext cx="12763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4800" b="0" dirty="0">
                <a:solidFill>
                  <a:srgbClr val="1F4E79"/>
                </a:solidFill>
                <a:latin typeface="Calibri" panose="020F0502020204030204" pitchFamily="34" charset="0"/>
              </a:rPr>
              <a:t>27,0</a:t>
            </a:r>
          </a:p>
        </p:txBody>
      </p:sp>
      <p:sp>
        <p:nvSpPr>
          <p:cNvPr id="12" name="Rettangolo 11"/>
          <p:cNvSpPr/>
          <p:nvPr/>
        </p:nvSpPr>
        <p:spPr>
          <a:xfrm>
            <a:off x="3479593" y="4026366"/>
            <a:ext cx="2551280" cy="1015663"/>
          </a:xfrm>
          <a:prstGeom prst="rect">
            <a:avLst/>
          </a:prstGeom>
        </p:spPr>
        <p:txBody>
          <a:bodyPr wrap="square">
            <a:spAutoFit/>
          </a:bodyPr>
          <a:lstStyle/>
          <a:p>
            <a:pPr fontAlgn="ctr"/>
            <a:r>
              <a:rPr lang="it-IT" sz="1500" b="0" dirty="0">
                <a:latin typeface="Calibri" panose="020F0502020204030204" pitchFamily="34" charset="0"/>
              </a:rPr>
              <a:t>L’aumento delle immatricolazioni ha inciso «</a:t>
            </a:r>
            <a:r>
              <a:rPr lang="it-IT" sz="1500" dirty="0">
                <a:latin typeface="Calibri" panose="020F0502020204030204" pitchFamily="34" charset="0"/>
              </a:rPr>
              <a:t>abbastanza</a:t>
            </a:r>
            <a:r>
              <a:rPr lang="it-IT" sz="1500" b="0" dirty="0">
                <a:latin typeface="Calibri" panose="020F0502020204030204" pitchFamily="34" charset="0"/>
              </a:rPr>
              <a:t>» sulla redditività dell’impresa</a:t>
            </a:r>
            <a:endParaRPr lang="it-IT" sz="1500" b="0" dirty="0">
              <a:solidFill>
                <a:srgbClr val="000000"/>
              </a:solidFill>
              <a:latin typeface="Calibri" panose="020F0502020204030204" pitchFamily="34" charset="0"/>
            </a:endParaRPr>
          </a:p>
        </p:txBody>
      </p:sp>
      <p:pic>
        <p:nvPicPr>
          <p:cNvPr id="7" name="Picture 4" descr="http://helpdesk.unich.it/mlf/img/faccine.png"/>
          <p:cNvPicPr>
            <a:picLocks noChangeAspect="1" noChangeArrowheads="1"/>
          </p:cNvPicPr>
          <p:nvPr/>
        </p:nvPicPr>
        <p:blipFill rotWithShape="1">
          <a:blip r:embed="rId2">
            <a:extLst>
              <a:ext uri="{28A0092B-C50C-407E-A947-70E740481C1C}">
                <a14:useLocalDpi xmlns:a14="http://schemas.microsoft.com/office/drawing/2010/main" val="0"/>
              </a:ext>
            </a:extLst>
          </a:blip>
          <a:srcRect t="-162" r="72539" b="22684"/>
          <a:stretch/>
        </p:blipFill>
        <p:spPr bwMode="auto">
          <a:xfrm>
            <a:off x="6384858" y="2154064"/>
            <a:ext cx="1224136" cy="1298836"/>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p:cNvSpPr txBox="1">
            <a:spLocks noChangeArrowheads="1"/>
          </p:cNvSpPr>
          <p:nvPr/>
        </p:nvSpPr>
        <p:spPr bwMode="auto">
          <a:xfrm>
            <a:off x="6358771" y="3305168"/>
            <a:ext cx="12763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4800" b="0" dirty="0">
                <a:solidFill>
                  <a:srgbClr val="1F4E79"/>
                </a:solidFill>
                <a:latin typeface="Calibri" panose="020F0502020204030204" pitchFamily="34" charset="0"/>
              </a:rPr>
              <a:t>22,7</a:t>
            </a:r>
          </a:p>
        </p:txBody>
      </p:sp>
      <p:sp>
        <p:nvSpPr>
          <p:cNvPr id="13" name="Rettangolo 12"/>
          <p:cNvSpPr/>
          <p:nvPr/>
        </p:nvSpPr>
        <p:spPr>
          <a:xfrm>
            <a:off x="6358771" y="4026366"/>
            <a:ext cx="2471640" cy="1015663"/>
          </a:xfrm>
          <a:prstGeom prst="rect">
            <a:avLst/>
          </a:prstGeom>
        </p:spPr>
        <p:txBody>
          <a:bodyPr wrap="square">
            <a:spAutoFit/>
          </a:bodyPr>
          <a:lstStyle/>
          <a:p>
            <a:pPr fontAlgn="ctr"/>
            <a:r>
              <a:rPr lang="it-IT" sz="1500" b="0" dirty="0">
                <a:latin typeface="Calibri" panose="020F0502020204030204" pitchFamily="34" charset="0"/>
              </a:rPr>
              <a:t>L’aumento delle immatricolazioni ha inciso «</a:t>
            </a:r>
            <a:r>
              <a:rPr lang="it-IT" sz="1500" dirty="0">
                <a:latin typeface="Calibri" panose="020F0502020204030204" pitchFamily="34" charset="0"/>
              </a:rPr>
              <a:t>molto</a:t>
            </a:r>
            <a:r>
              <a:rPr lang="it-IT" sz="1500" b="0" dirty="0">
                <a:latin typeface="Calibri" panose="020F0502020204030204" pitchFamily="34" charset="0"/>
              </a:rPr>
              <a:t>» sulla redditività dell’impresa</a:t>
            </a:r>
            <a:endParaRPr lang="it-IT" sz="1500" b="0" dirty="0">
              <a:solidFill>
                <a:srgbClr val="000000"/>
              </a:solidFill>
              <a:latin typeface="Calibri" panose="020F0502020204030204" pitchFamily="34" charset="0"/>
            </a:endParaRPr>
          </a:p>
        </p:txBody>
      </p:sp>
      <p:sp>
        <p:nvSpPr>
          <p:cNvPr id="17" name="Text Box 49"/>
          <p:cNvSpPr txBox="1">
            <a:spLocks noChangeArrowheads="1"/>
          </p:cNvSpPr>
          <p:nvPr/>
        </p:nvSpPr>
        <p:spPr bwMode="auto">
          <a:xfrm>
            <a:off x="228600" y="6365922"/>
            <a:ext cx="8839200"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828 casi. Esclusivamente i rivenditori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sp>
        <p:nvSpPr>
          <p:cNvPr id="14" name="Rectangle 4"/>
          <p:cNvSpPr txBox="1">
            <a:spLocks noChangeArrowheads="1"/>
          </p:cNvSpPr>
          <p:nvPr/>
        </p:nvSpPr>
        <p:spPr bwMode="auto">
          <a:xfrm>
            <a:off x="395288" y="188913"/>
            <a:ext cx="854177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immatricolazioni e redditività |</a:t>
            </a:r>
            <a:r>
              <a:rPr lang="it-IT" altLang="it-IT" kern="0" dirty="0">
                <a:solidFill>
                  <a:schemeClr val="tx1"/>
                </a:solidFill>
                <a:latin typeface="Calibri" panose="020F0502020204030204" pitchFamily="34" charset="0"/>
                <a:cs typeface="Arial" panose="020B0604020202020204" pitchFamily="34" charset="0"/>
              </a:rPr>
              <a:t> </a:t>
            </a:r>
            <a:r>
              <a:rPr lang="it-IT" altLang="it-IT" dirty="0">
                <a:solidFill>
                  <a:schemeClr val="tx1"/>
                </a:solidFill>
                <a:latin typeface="Calibri" panose="020F0502020204030204" pitchFamily="34" charset="0"/>
                <a:cs typeface="Arial" panose="020B0604020202020204" pitchFamily="34" charset="0"/>
              </a:rPr>
              <a:t>l’incremento delle immatricolazioni, tuttavia, non si è tradotto in un aumento effettivo della redditività delle imprese…</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15" name="Rettangolo 14"/>
          <p:cNvSpPr/>
          <p:nvPr/>
        </p:nvSpPr>
        <p:spPr bwMode="auto">
          <a:xfrm>
            <a:off x="0" y="0"/>
            <a:ext cx="9144000" cy="188913"/>
          </a:xfrm>
          <a:prstGeom prst="rect">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b="0" dirty="0">
                <a:solidFill>
                  <a:schemeClr val="bg1"/>
                </a:solidFill>
                <a:latin typeface="Calibri" panose="020F0502020204030204" pitchFamily="34" charset="0"/>
              </a:rPr>
              <a:t>CONGIUNTURA ECONOMICA</a:t>
            </a:r>
            <a:endParaRPr kumimoji="0" lang="it-IT" sz="1050" b="0" i="0" u="none" strike="noStrike" cap="none" normalizeH="0" baseline="0" dirty="0">
              <a:ln>
                <a:noFill/>
              </a:ln>
              <a:solidFill>
                <a:schemeClr val="bg1"/>
              </a:solidFill>
              <a:effectLst/>
              <a:latin typeface="Calibri" panose="020F0502020204030204" pitchFamily="34" charset="0"/>
            </a:endParaRPr>
          </a:p>
        </p:txBody>
      </p:sp>
      <p:grpSp>
        <p:nvGrpSpPr>
          <p:cNvPr id="19" name="Gruppo 18"/>
          <p:cNvGrpSpPr/>
          <p:nvPr/>
        </p:nvGrpSpPr>
        <p:grpSpPr>
          <a:xfrm>
            <a:off x="437726" y="2196356"/>
            <a:ext cx="8499331" cy="4026992"/>
            <a:chOff x="542128" y="2636912"/>
            <a:chExt cx="8246092" cy="3456384"/>
          </a:xfrm>
        </p:grpSpPr>
        <p:cxnSp>
          <p:nvCxnSpPr>
            <p:cNvPr id="3" name="Connettore diritto 2"/>
            <p:cNvCxnSpPr/>
            <p:nvPr/>
          </p:nvCxnSpPr>
          <p:spPr bwMode="auto">
            <a:xfrm>
              <a:off x="543588" y="2636912"/>
              <a:ext cx="0" cy="3456384"/>
            </a:xfrm>
            <a:prstGeom prst="line">
              <a:avLst/>
            </a:prstGeom>
            <a:noFill/>
            <a:ln w="19050" cap="flat" cmpd="sng" algn="ctr">
              <a:solidFill>
                <a:srgbClr val="1F4E79"/>
              </a:solidFill>
              <a:prstDash val="solid"/>
              <a:round/>
              <a:headEnd type="none" w="med" len="med"/>
              <a:tailEnd type="none" w="med" len="med"/>
            </a:ln>
            <a:effectLst/>
          </p:spPr>
        </p:cxnSp>
        <p:cxnSp>
          <p:nvCxnSpPr>
            <p:cNvPr id="18" name="Connettore diritto 17"/>
            <p:cNvCxnSpPr/>
            <p:nvPr/>
          </p:nvCxnSpPr>
          <p:spPr bwMode="auto">
            <a:xfrm flipV="1">
              <a:off x="542128" y="2636912"/>
              <a:ext cx="8246092" cy="0"/>
            </a:xfrm>
            <a:prstGeom prst="line">
              <a:avLst/>
            </a:prstGeom>
            <a:noFill/>
            <a:ln w="19050" cap="flat" cmpd="sng" algn="ctr">
              <a:solidFill>
                <a:srgbClr val="1F4E79"/>
              </a:solidFill>
              <a:prstDash val="solid"/>
              <a:round/>
              <a:headEnd type="none" w="med" len="med"/>
              <a:tailEnd type="none" w="med" len="med"/>
            </a:ln>
            <a:effectLst/>
          </p:spPr>
        </p:cxnSp>
      </p:grpSp>
      <p:grpSp>
        <p:nvGrpSpPr>
          <p:cNvPr id="16" name="Gruppo 15"/>
          <p:cNvGrpSpPr/>
          <p:nvPr/>
        </p:nvGrpSpPr>
        <p:grpSpPr>
          <a:xfrm>
            <a:off x="657267" y="5051941"/>
            <a:ext cx="2465440" cy="1141752"/>
            <a:chOff x="657267" y="5051941"/>
            <a:chExt cx="2465440" cy="1141752"/>
          </a:xfrm>
        </p:grpSpPr>
        <p:sp>
          <p:nvSpPr>
            <p:cNvPr id="27" name="Rettangolo arrotondato 26"/>
            <p:cNvSpPr/>
            <p:nvPr/>
          </p:nvSpPr>
          <p:spPr bwMode="auto">
            <a:xfrm>
              <a:off x="713135" y="5288101"/>
              <a:ext cx="541006" cy="308777"/>
            </a:xfrm>
            <a:prstGeom prst="round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8" name="CasellaDiTesto 27"/>
            <p:cNvSpPr txBox="1"/>
            <p:nvPr/>
          </p:nvSpPr>
          <p:spPr>
            <a:xfrm>
              <a:off x="731004" y="5288601"/>
              <a:ext cx="505268"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58,0</a:t>
              </a:r>
            </a:p>
          </p:txBody>
        </p:sp>
        <p:sp>
          <p:nvSpPr>
            <p:cNvPr id="29" name="CasellaDiTesto 28"/>
            <p:cNvSpPr txBox="1"/>
            <p:nvPr/>
          </p:nvSpPr>
          <p:spPr>
            <a:xfrm>
              <a:off x="806346" y="5051941"/>
              <a:ext cx="354584" cy="246221"/>
            </a:xfrm>
            <a:prstGeom prst="rect">
              <a:avLst/>
            </a:prstGeom>
            <a:noFill/>
          </p:spPr>
          <p:txBody>
            <a:bodyPr wrap="none" rtlCol="0">
              <a:spAutoFit/>
            </a:bodyPr>
            <a:lstStyle/>
            <a:p>
              <a:pPr algn="ctr"/>
              <a:r>
                <a:rPr lang="it-IT" sz="1000" dirty="0">
                  <a:solidFill>
                    <a:srgbClr val="1F4E79"/>
                  </a:solidFill>
                  <a:latin typeface="Calibri" panose="020F0502020204030204" pitchFamily="34" charset="0"/>
                </a:rPr>
                <a:t>1-9</a:t>
              </a:r>
            </a:p>
          </p:txBody>
        </p:sp>
        <p:sp>
          <p:nvSpPr>
            <p:cNvPr id="30" name="Rettangolo arrotondato 29"/>
            <p:cNvSpPr/>
            <p:nvPr/>
          </p:nvSpPr>
          <p:spPr bwMode="auto">
            <a:xfrm>
              <a:off x="1302135" y="5288101"/>
              <a:ext cx="541006" cy="308777"/>
            </a:xfrm>
            <a:prstGeom prst="round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31" name="CasellaDiTesto 30"/>
            <p:cNvSpPr txBox="1"/>
            <p:nvPr/>
          </p:nvSpPr>
          <p:spPr>
            <a:xfrm>
              <a:off x="1320004" y="5288601"/>
              <a:ext cx="505268"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48,7</a:t>
              </a:r>
            </a:p>
          </p:txBody>
        </p:sp>
        <p:sp>
          <p:nvSpPr>
            <p:cNvPr id="32" name="CasellaDiTesto 31"/>
            <p:cNvSpPr txBox="1"/>
            <p:nvPr/>
          </p:nvSpPr>
          <p:spPr>
            <a:xfrm>
              <a:off x="1329623" y="5051941"/>
              <a:ext cx="486030" cy="246221"/>
            </a:xfrm>
            <a:prstGeom prst="rect">
              <a:avLst/>
            </a:prstGeom>
            <a:noFill/>
          </p:spPr>
          <p:txBody>
            <a:bodyPr wrap="none" rtlCol="0">
              <a:spAutoFit/>
            </a:bodyPr>
            <a:lstStyle/>
            <a:p>
              <a:pPr algn="ctr"/>
              <a:r>
                <a:rPr lang="it-IT" sz="1000" dirty="0">
                  <a:solidFill>
                    <a:srgbClr val="1F4E79"/>
                  </a:solidFill>
                  <a:latin typeface="Calibri" panose="020F0502020204030204" pitchFamily="34" charset="0"/>
                </a:rPr>
                <a:t>10-49</a:t>
              </a:r>
            </a:p>
          </p:txBody>
        </p:sp>
        <p:sp>
          <p:nvSpPr>
            <p:cNvPr id="33" name="Rettangolo arrotondato 32"/>
            <p:cNvSpPr/>
            <p:nvPr/>
          </p:nvSpPr>
          <p:spPr bwMode="auto">
            <a:xfrm>
              <a:off x="1887263" y="5288101"/>
              <a:ext cx="541006" cy="308777"/>
            </a:xfrm>
            <a:prstGeom prst="round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34" name="CasellaDiTesto 33"/>
            <p:cNvSpPr txBox="1"/>
            <p:nvPr/>
          </p:nvSpPr>
          <p:spPr>
            <a:xfrm>
              <a:off x="1905132" y="5288601"/>
              <a:ext cx="505267"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33,2</a:t>
              </a:r>
            </a:p>
          </p:txBody>
        </p:sp>
        <p:sp>
          <p:nvSpPr>
            <p:cNvPr id="35" name="CasellaDiTesto 34"/>
            <p:cNvSpPr txBox="1"/>
            <p:nvPr/>
          </p:nvSpPr>
          <p:spPr>
            <a:xfrm>
              <a:off x="1967650" y="5051941"/>
              <a:ext cx="380232" cy="246221"/>
            </a:xfrm>
            <a:prstGeom prst="rect">
              <a:avLst/>
            </a:prstGeom>
            <a:noFill/>
          </p:spPr>
          <p:txBody>
            <a:bodyPr wrap="none" rtlCol="0">
              <a:spAutoFit/>
            </a:bodyPr>
            <a:lstStyle/>
            <a:p>
              <a:pPr algn="ctr"/>
              <a:r>
                <a:rPr lang="it-IT" sz="1000" dirty="0">
                  <a:solidFill>
                    <a:srgbClr val="1F4E79"/>
                  </a:solidFill>
                  <a:latin typeface="Calibri" panose="020F0502020204030204" pitchFamily="34" charset="0"/>
                </a:rPr>
                <a:t>&gt;49</a:t>
              </a:r>
            </a:p>
          </p:txBody>
        </p:sp>
        <p:sp>
          <p:nvSpPr>
            <p:cNvPr id="36" name="Rettangolo arrotondato 35"/>
            <p:cNvSpPr/>
            <p:nvPr/>
          </p:nvSpPr>
          <p:spPr bwMode="auto">
            <a:xfrm>
              <a:off x="713135" y="5884916"/>
              <a:ext cx="541006" cy="308777"/>
            </a:xfrm>
            <a:prstGeom prst="round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37" name="CasellaDiTesto 36"/>
            <p:cNvSpPr txBox="1"/>
            <p:nvPr/>
          </p:nvSpPr>
          <p:spPr>
            <a:xfrm>
              <a:off x="731004" y="5885416"/>
              <a:ext cx="505268"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48,5</a:t>
              </a:r>
            </a:p>
          </p:txBody>
        </p:sp>
        <p:sp>
          <p:nvSpPr>
            <p:cNvPr id="38" name="CasellaDiTesto 37"/>
            <p:cNvSpPr txBox="1"/>
            <p:nvPr/>
          </p:nvSpPr>
          <p:spPr>
            <a:xfrm>
              <a:off x="657267" y="5648756"/>
              <a:ext cx="652743" cy="246221"/>
            </a:xfrm>
            <a:prstGeom prst="rect">
              <a:avLst/>
            </a:prstGeom>
            <a:noFill/>
          </p:spPr>
          <p:txBody>
            <a:bodyPr wrap="none" rtlCol="0">
              <a:spAutoFit/>
            </a:bodyPr>
            <a:lstStyle/>
            <a:p>
              <a:pPr algn="ctr"/>
              <a:r>
                <a:rPr lang="it-IT" sz="1000" dirty="0">
                  <a:latin typeface="Calibri" panose="020F0502020204030204" pitchFamily="34" charset="0"/>
                </a:rPr>
                <a:t>N.OVEST</a:t>
              </a:r>
            </a:p>
          </p:txBody>
        </p:sp>
        <p:sp>
          <p:nvSpPr>
            <p:cNvPr id="39" name="Rettangolo arrotondato 38"/>
            <p:cNvSpPr/>
            <p:nvPr/>
          </p:nvSpPr>
          <p:spPr bwMode="auto">
            <a:xfrm>
              <a:off x="1302135" y="5884916"/>
              <a:ext cx="541006" cy="308777"/>
            </a:xfrm>
            <a:prstGeom prst="round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0" name="CasellaDiTesto 39"/>
            <p:cNvSpPr txBox="1"/>
            <p:nvPr/>
          </p:nvSpPr>
          <p:spPr>
            <a:xfrm>
              <a:off x="1320004" y="5885416"/>
              <a:ext cx="505268"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47,6</a:t>
              </a:r>
            </a:p>
          </p:txBody>
        </p:sp>
        <p:sp>
          <p:nvSpPr>
            <p:cNvPr id="41" name="CasellaDiTesto 40"/>
            <p:cNvSpPr txBox="1"/>
            <p:nvPr/>
          </p:nvSpPr>
          <p:spPr>
            <a:xfrm>
              <a:off x="1327219" y="5648756"/>
              <a:ext cx="490839" cy="246221"/>
            </a:xfrm>
            <a:prstGeom prst="rect">
              <a:avLst/>
            </a:prstGeom>
            <a:noFill/>
          </p:spPr>
          <p:txBody>
            <a:bodyPr wrap="none" rtlCol="0">
              <a:spAutoFit/>
            </a:bodyPr>
            <a:lstStyle/>
            <a:p>
              <a:pPr algn="ctr"/>
              <a:r>
                <a:rPr lang="it-IT" sz="1000" dirty="0">
                  <a:latin typeface="Calibri" panose="020F0502020204030204" pitchFamily="34" charset="0"/>
                </a:rPr>
                <a:t>N.EST</a:t>
              </a:r>
            </a:p>
          </p:txBody>
        </p:sp>
        <p:sp>
          <p:nvSpPr>
            <p:cNvPr id="42" name="Rettangolo arrotondato 41"/>
            <p:cNvSpPr/>
            <p:nvPr/>
          </p:nvSpPr>
          <p:spPr bwMode="auto">
            <a:xfrm>
              <a:off x="1887263" y="5884916"/>
              <a:ext cx="541006" cy="308777"/>
            </a:xfrm>
            <a:prstGeom prst="round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3" name="CasellaDiTesto 42"/>
            <p:cNvSpPr txBox="1"/>
            <p:nvPr/>
          </p:nvSpPr>
          <p:spPr>
            <a:xfrm>
              <a:off x="1905132" y="5885416"/>
              <a:ext cx="505268"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54,4</a:t>
              </a:r>
            </a:p>
          </p:txBody>
        </p:sp>
        <p:sp>
          <p:nvSpPr>
            <p:cNvPr id="44" name="CasellaDiTesto 43"/>
            <p:cNvSpPr txBox="1"/>
            <p:nvPr/>
          </p:nvSpPr>
          <p:spPr>
            <a:xfrm>
              <a:off x="1836204" y="5648756"/>
              <a:ext cx="643125" cy="253916"/>
            </a:xfrm>
            <a:prstGeom prst="rect">
              <a:avLst/>
            </a:prstGeom>
            <a:noFill/>
          </p:spPr>
          <p:txBody>
            <a:bodyPr wrap="none" rtlCol="0">
              <a:spAutoFit/>
            </a:bodyPr>
            <a:lstStyle/>
            <a:p>
              <a:pPr algn="ctr"/>
              <a:r>
                <a:rPr lang="it-IT" sz="1000" dirty="0">
                  <a:latin typeface="Calibri" panose="020F0502020204030204" pitchFamily="34" charset="0"/>
                </a:rPr>
                <a:t>CENTRO</a:t>
              </a:r>
            </a:p>
          </p:txBody>
        </p:sp>
        <p:sp>
          <p:nvSpPr>
            <p:cNvPr id="45" name="Rettangolo arrotondato 44"/>
            <p:cNvSpPr/>
            <p:nvPr/>
          </p:nvSpPr>
          <p:spPr bwMode="auto">
            <a:xfrm>
              <a:off x="2471330" y="5884916"/>
              <a:ext cx="541006" cy="308777"/>
            </a:xfrm>
            <a:prstGeom prst="round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6" name="CasellaDiTesto 45"/>
            <p:cNvSpPr txBox="1"/>
            <p:nvPr/>
          </p:nvSpPr>
          <p:spPr>
            <a:xfrm>
              <a:off x="2489199" y="5885416"/>
              <a:ext cx="505268" cy="307777"/>
            </a:xfrm>
            <a:prstGeom prst="rect">
              <a:avLst/>
            </a:prstGeom>
            <a:noFill/>
            <a:ln>
              <a:noFill/>
            </a:ln>
          </p:spPr>
          <p:txBody>
            <a:bodyPr wrap="none" rtlCol="0">
              <a:spAutoFit/>
            </a:bodyPr>
            <a:lstStyle/>
            <a:p>
              <a:pPr algn="ctr"/>
              <a:r>
                <a:rPr lang="it-IT" sz="1400" b="0" dirty="0">
                  <a:solidFill>
                    <a:srgbClr val="1F4E79"/>
                  </a:solidFill>
                  <a:latin typeface="Calibri" panose="020F0502020204030204" pitchFamily="34" charset="0"/>
                </a:rPr>
                <a:t>54,0</a:t>
              </a:r>
            </a:p>
          </p:txBody>
        </p:sp>
        <p:sp>
          <p:nvSpPr>
            <p:cNvPr id="47" name="CasellaDiTesto 46"/>
            <p:cNvSpPr txBox="1"/>
            <p:nvPr/>
          </p:nvSpPr>
          <p:spPr>
            <a:xfrm>
              <a:off x="2360960" y="5648756"/>
              <a:ext cx="761747" cy="246221"/>
            </a:xfrm>
            <a:prstGeom prst="rect">
              <a:avLst/>
            </a:prstGeom>
            <a:noFill/>
          </p:spPr>
          <p:txBody>
            <a:bodyPr wrap="none" rtlCol="0">
              <a:spAutoFit/>
            </a:bodyPr>
            <a:lstStyle/>
            <a:p>
              <a:pPr algn="ctr"/>
              <a:r>
                <a:rPr lang="it-IT" sz="1000" dirty="0">
                  <a:latin typeface="Calibri" panose="020F0502020204030204" pitchFamily="34" charset="0"/>
                </a:rPr>
                <a:t>SUD/ISOLE</a:t>
              </a:r>
            </a:p>
          </p:txBody>
        </p:sp>
      </p:grpSp>
      <p:grpSp>
        <p:nvGrpSpPr>
          <p:cNvPr id="93" name="Gruppo 92"/>
          <p:cNvGrpSpPr/>
          <p:nvPr/>
        </p:nvGrpSpPr>
        <p:grpSpPr>
          <a:xfrm>
            <a:off x="3529815" y="5051941"/>
            <a:ext cx="2465440" cy="1141752"/>
            <a:chOff x="3529815" y="5051941"/>
            <a:chExt cx="2465440" cy="1141752"/>
          </a:xfrm>
        </p:grpSpPr>
        <p:sp>
          <p:nvSpPr>
            <p:cNvPr id="49" name="Rettangolo arrotondato 48"/>
            <p:cNvSpPr/>
            <p:nvPr/>
          </p:nvSpPr>
          <p:spPr bwMode="auto">
            <a:xfrm>
              <a:off x="3585683" y="5288101"/>
              <a:ext cx="541006" cy="308777"/>
            </a:xfrm>
            <a:prstGeom prst="roundRect">
              <a:avLst/>
            </a:prstGeom>
            <a:noFill/>
            <a:ln w="127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0" name="CasellaDiTesto 49"/>
            <p:cNvSpPr txBox="1"/>
            <p:nvPr/>
          </p:nvSpPr>
          <p:spPr>
            <a:xfrm>
              <a:off x="3603552" y="5288601"/>
              <a:ext cx="505268"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29,0</a:t>
              </a:r>
            </a:p>
          </p:txBody>
        </p:sp>
        <p:sp>
          <p:nvSpPr>
            <p:cNvPr id="51" name="CasellaDiTesto 50"/>
            <p:cNvSpPr txBox="1"/>
            <p:nvPr/>
          </p:nvSpPr>
          <p:spPr>
            <a:xfrm>
              <a:off x="3678894" y="5051941"/>
              <a:ext cx="354584" cy="246221"/>
            </a:xfrm>
            <a:prstGeom prst="rect">
              <a:avLst/>
            </a:prstGeom>
            <a:noFill/>
          </p:spPr>
          <p:txBody>
            <a:bodyPr wrap="none" rtlCol="0">
              <a:spAutoFit/>
            </a:bodyPr>
            <a:lstStyle/>
            <a:p>
              <a:pPr algn="ctr"/>
              <a:r>
                <a:rPr lang="it-IT" sz="1000" dirty="0">
                  <a:solidFill>
                    <a:srgbClr val="1F4E79"/>
                  </a:solidFill>
                  <a:latin typeface="Calibri" panose="020F0502020204030204" pitchFamily="34" charset="0"/>
                </a:rPr>
                <a:t>1-9</a:t>
              </a:r>
            </a:p>
          </p:txBody>
        </p:sp>
        <p:sp>
          <p:nvSpPr>
            <p:cNvPr id="52" name="Rettangolo arrotondato 51"/>
            <p:cNvSpPr/>
            <p:nvPr/>
          </p:nvSpPr>
          <p:spPr bwMode="auto">
            <a:xfrm>
              <a:off x="4174683" y="5288101"/>
              <a:ext cx="541006" cy="308777"/>
            </a:xfrm>
            <a:prstGeom prst="roundRect">
              <a:avLst/>
            </a:prstGeom>
            <a:noFill/>
            <a:ln w="127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53" name="CasellaDiTesto 52"/>
            <p:cNvSpPr txBox="1"/>
            <p:nvPr/>
          </p:nvSpPr>
          <p:spPr>
            <a:xfrm>
              <a:off x="4192552" y="5288601"/>
              <a:ext cx="505268"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20,3</a:t>
              </a:r>
            </a:p>
          </p:txBody>
        </p:sp>
        <p:sp>
          <p:nvSpPr>
            <p:cNvPr id="55" name="CasellaDiTesto 54"/>
            <p:cNvSpPr txBox="1"/>
            <p:nvPr/>
          </p:nvSpPr>
          <p:spPr>
            <a:xfrm>
              <a:off x="4202171" y="5051941"/>
              <a:ext cx="486030" cy="246221"/>
            </a:xfrm>
            <a:prstGeom prst="rect">
              <a:avLst/>
            </a:prstGeom>
            <a:noFill/>
          </p:spPr>
          <p:txBody>
            <a:bodyPr wrap="none" rtlCol="0">
              <a:spAutoFit/>
            </a:bodyPr>
            <a:lstStyle/>
            <a:p>
              <a:pPr algn="ctr"/>
              <a:r>
                <a:rPr lang="it-IT" sz="1000" dirty="0">
                  <a:solidFill>
                    <a:srgbClr val="1F4E79"/>
                  </a:solidFill>
                  <a:latin typeface="Calibri" panose="020F0502020204030204" pitchFamily="34" charset="0"/>
                </a:rPr>
                <a:t>10-49</a:t>
              </a:r>
            </a:p>
          </p:txBody>
        </p:sp>
        <p:sp>
          <p:nvSpPr>
            <p:cNvPr id="56" name="Rettangolo arrotondato 55"/>
            <p:cNvSpPr/>
            <p:nvPr/>
          </p:nvSpPr>
          <p:spPr bwMode="auto">
            <a:xfrm>
              <a:off x="4759811" y="5288101"/>
              <a:ext cx="541006" cy="308777"/>
            </a:xfrm>
            <a:prstGeom prst="roundRect">
              <a:avLst/>
            </a:prstGeom>
            <a:noFill/>
            <a:ln w="127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57" name="CasellaDiTesto 56"/>
            <p:cNvSpPr txBox="1"/>
            <p:nvPr/>
          </p:nvSpPr>
          <p:spPr>
            <a:xfrm>
              <a:off x="4777681" y="5288601"/>
              <a:ext cx="505267"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29,0</a:t>
              </a:r>
            </a:p>
          </p:txBody>
        </p:sp>
        <p:sp>
          <p:nvSpPr>
            <p:cNvPr id="58" name="CasellaDiTesto 57"/>
            <p:cNvSpPr txBox="1"/>
            <p:nvPr/>
          </p:nvSpPr>
          <p:spPr>
            <a:xfrm>
              <a:off x="4840198" y="5051941"/>
              <a:ext cx="380232" cy="246221"/>
            </a:xfrm>
            <a:prstGeom prst="rect">
              <a:avLst/>
            </a:prstGeom>
            <a:noFill/>
          </p:spPr>
          <p:txBody>
            <a:bodyPr wrap="none" rtlCol="0">
              <a:spAutoFit/>
            </a:bodyPr>
            <a:lstStyle/>
            <a:p>
              <a:pPr algn="ctr"/>
              <a:r>
                <a:rPr lang="it-IT" sz="1000" dirty="0">
                  <a:solidFill>
                    <a:srgbClr val="1F4E79"/>
                  </a:solidFill>
                  <a:latin typeface="Calibri" panose="020F0502020204030204" pitchFamily="34" charset="0"/>
                </a:rPr>
                <a:t>&gt;49</a:t>
              </a:r>
            </a:p>
          </p:txBody>
        </p:sp>
        <p:sp>
          <p:nvSpPr>
            <p:cNvPr id="59" name="Rettangolo arrotondato 58"/>
            <p:cNvSpPr/>
            <p:nvPr/>
          </p:nvSpPr>
          <p:spPr bwMode="auto">
            <a:xfrm>
              <a:off x="3585683" y="5884916"/>
              <a:ext cx="541006" cy="308777"/>
            </a:xfrm>
            <a:prstGeom prst="roundRect">
              <a:avLst/>
            </a:prstGeom>
            <a:noFill/>
            <a:ln w="127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60" name="CasellaDiTesto 59"/>
            <p:cNvSpPr txBox="1"/>
            <p:nvPr/>
          </p:nvSpPr>
          <p:spPr>
            <a:xfrm>
              <a:off x="3603552" y="5885416"/>
              <a:ext cx="505268"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26,0</a:t>
              </a:r>
            </a:p>
          </p:txBody>
        </p:sp>
        <p:sp>
          <p:nvSpPr>
            <p:cNvPr id="61" name="CasellaDiTesto 60"/>
            <p:cNvSpPr txBox="1"/>
            <p:nvPr/>
          </p:nvSpPr>
          <p:spPr>
            <a:xfrm>
              <a:off x="3529815" y="5648756"/>
              <a:ext cx="652743" cy="246221"/>
            </a:xfrm>
            <a:prstGeom prst="rect">
              <a:avLst/>
            </a:prstGeom>
            <a:noFill/>
          </p:spPr>
          <p:txBody>
            <a:bodyPr wrap="none" rtlCol="0">
              <a:spAutoFit/>
            </a:bodyPr>
            <a:lstStyle/>
            <a:p>
              <a:pPr algn="ctr"/>
              <a:r>
                <a:rPr lang="it-IT" sz="1000" dirty="0">
                  <a:latin typeface="Calibri" panose="020F0502020204030204" pitchFamily="34" charset="0"/>
                </a:rPr>
                <a:t>N.OVEST</a:t>
              </a:r>
            </a:p>
          </p:txBody>
        </p:sp>
        <p:sp>
          <p:nvSpPr>
            <p:cNvPr id="62" name="Rettangolo arrotondato 61"/>
            <p:cNvSpPr/>
            <p:nvPr/>
          </p:nvSpPr>
          <p:spPr bwMode="auto">
            <a:xfrm>
              <a:off x="4174683" y="5884916"/>
              <a:ext cx="541006" cy="308777"/>
            </a:xfrm>
            <a:prstGeom prst="roundRect">
              <a:avLst/>
            </a:prstGeom>
            <a:noFill/>
            <a:ln w="127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3" name="CasellaDiTesto 62"/>
            <p:cNvSpPr txBox="1"/>
            <p:nvPr/>
          </p:nvSpPr>
          <p:spPr>
            <a:xfrm>
              <a:off x="4192552" y="5885416"/>
              <a:ext cx="505268"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26,0</a:t>
              </a:r>
            </a:p>
          </p:txBody>
        </p:sp>
        <p:sp>
          <p:nvSpPr>
            <p:cNvPr id="64" name="CasellaDiTesto 63"/>
            <p:cNvSpPr txBox="1"/>
            <p:nvPr/>
          </p:nvSpPr>
          <p:spPr>
            <a:xfrm>
              <a:off x="4199767" y="5648756"/>
              <a:ext cx="490839" cy="246221"/>
            </a:xfrm>
            <a:prstGeom prst="rect">
              <a:avLst/>
            </a:prstGeom>
            <a:noFill/>
          </p:spPr>
          <p:txBody>
            <a:bodyPr wrap="none" rtlCol="0">
              <a:spAutoFit/>
            </a:bodyPr>
            <a:lstStyle/>
            <a:p>
              <a:pPr algn="ctr"/>
              <a:r>
                <a:rPr lang="it-IT" sz="1000" dirty="0">
                  <a:latin typeface="Calibri" panose="020F0502020204030204" pitchFamily="34" charset="0"/>
                </a:rPr>
                <a:t>N.EST</a:t>
              </a:r>
            </a:p>
          </p:txBody>
        </p:sp>
        <p:sp>
          <p:nvSpPr>
            <p:cNvPr id="65" name="Rettangolo arrotondato 64"/>
            <p:cNvSpPr/>
            <p:nvPr/>
          </p:nvSpPr>
          <p:spPr bwMode="auto">
            <a:xfrm>
              <a:off x="4759811" y="5884916"/>
              <a:ext cx="541006" cy="308777"/>
            </a:xfrm>
            <a:prstGeom prst="roundRect">
              <a:avLst/>
            </a:prstGeom>
            <a:noFill/>
            <a:ln w="127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6" name="CasellaDiTesto 65"/>
            <p:cNvSpPr txBox="1"/>
            <p:nvPr/>
          </p:nvSpPr>
          <p:spPr>
            <a:xfrm>
              <a:off x="4777680" y="5885416"/>
              <a:ext cx="505268"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26,1</a:t>
              </a:r>
            </a:p>
          </p:txBody>
        </p:sp>
        <p:sp>
          <p:nvSpPr>
            <p:cNvPr id="67" name="CasellaDiTesto 66"/>
            <p:cNvSpPr txBox="1"/>
            <p:nvPr/>
          </p:nvSpPr>
          <p:spPr>
            <a:xfrm>
              <a:off x="4708752" y="5648756"/>
              <a:ext cx="643125" cy="253916"/>
            </a:xfrm>
            <a:prstGeom prst="rect">
              <a:avLst/>
            </a:prstGeom>
            <a:noFill/>
          </p:spPr>
          <p:txBody>
            <a:bodyPr wrap="none" rtlCol="0">
              <a:spAutoFit/>
            </a:bodyPr>
            <a:lstStyle/>
            <a:p>
              <a:pPr algn="ctr"/>
              <a:r>
                <a:rPr lang="it-IT" sz="1000" dirty="0">
                  <a:latin typeface="Calibri" panose="020F0502020204030204" pitchFamily="34" charset="0"/>
                </a:rPr>
                <a:t>CENTRO</a:t>
              </a:r>
            </a:p>
          </p:txBody>
        </p:sp>
        <p:sp>
          <p:nvSpPr>
            <p:cNvPr id="68" name="Rettangolo arrotondato 67"/>
            <p:cNvSpPr/>
            <p:nvPr/>
          </p:nvSpPr>
          <p:spPr bwMode="auto">
            <a:xfrm>
              <a:off x="5343878" y="5884916"/>
              <a:ext cx="541006" cy="308777"/>
            </a:xfrm>
            <a:prstGeom prst="roundRect">
              <a:avLst/>
            </a:prstGeom>
            <a:noFill/>
            <a:ln w="127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9" name="CasellaDiTesto 68"/>
            <p:cNvSpPr txBox="1"/>
            <p:nvPr/>
          </p:nvSpPr>
          <p:spPr>
            <a:xfrm>
              <a:off x="5361747" y="5885416"/>
              <a:ext cx="505268"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29,0</a:t>
              </a:r>
            </a:p>
          </p:txBody>
        </p:sp>
        <p:sp>
          <p:nvSpPr>
            <p:cNvPr id="70" name="CasellaDiTesto 69"/>
            <p:cNvSpPr txBox="1"/>
            <p:nvPr/>
          </p:nvSpPr>
          <p:spPr>
            <a:xfrm>
              <a:off x="5233508" y="5648756"/>
              <a:ext cx="761747" cy="246221"/>
            </a:xfrm>
            <a:prstGeom prst="rect">
              <a:avLst/>
            </a:prstGeom>
            <a:noFill/>
          </p:spPr>
          <p:txBody>
            <a:bodyPr wrap="none" rtlCol="0">
              <a:spAutoFit/>
            </a:bodyPr>
            <a:lstStyle/>
            <a:p>
              <a:pPr algn="ctr"/>
              <a:r>
                <a:rPr lang="it-IT" sz="1000" dirty="0">
                  <a:latin typeface="Calibri" panose="020F0502020204030204" pitchFamily="34" charset="0"/>
                </a:rPr>
                <a:t>SUD/ISOLE</a:t>
              </a:r>
            </a:p>
          </p:txBody>
        </p:sp>
      </p:grpSp>
      <p:grpSp>
        <p:nvGrpSpPr>
          <p:cNvPr id="94" name="Gruppo 93"/>
          <p:cNvGrpSpPr/>
          <p:nvPr/>
        </p:nvGrpSpPr>
        <p:grpSpPr>
          <a:xfrm>
            <a:off x="6402362" y="5051941"/>
            <a:ext cx="2465440" cy="1141752"/>
            <a:chOff x="6402362" y="5051941"/>
            <a:chExt cx="2465440" cy="1141752"/>
          </a:xfrm>
        </p:grpSpPr>
        <p:sp>
          <p:nvSpPr>
            <p:cNvPr id="72" name="Rettangolo arrotondato 71"/>
            <p:cNvSpPr/>
            <p:nvPr/>
          </p:nvSpPr>
          <p:spPr bwMode="auto">
            <a:xfrm>
              <a:off x="6458230" y="5288101"/>
              <a:ext cx="541006" cy="308777"/>
            </a:xfrm>
            <a:prstGeom prst="roundRect">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3" name="CasellaDiTesto 72"/>
            <p:cNvSpPr txBox="1"/>
            <p:nvPr/>
          </p:nvSpPr>
          <p:spPr>
            <a:xfrm>
              <a:off x="6476099" y="5288601"/>
              <a:ext cx="505268"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13,0</a:t>
              </a:r>
            </a:p>
          </p:txBody>
        </p:sp>
        <p:sp>
          <p:nvSpPr>
            <p:cNvPr id="74" name="CasellaDiTesto 73"/>
            <p:cNvSpPr txBox="1"/>
            <p:nvPr/>
          </p:nvSpPr>
          <p:spPr>
            <a:xfrm>
              <a:off x="6551441" y="5051941"/>
              <a:ext cx="354584" cy="246221"/>
            </a:xfrm>
            <a:prstGeom prst="rect">
              <a:avLst/>
            </a:prstGeom>
            <a:noFill/>
          </p:spPr>
          <p:txBody>
            <a:bodyPr wrap="none" rtlCol="0">
              <a:spAutoFit/>
            </a:bodyPr>
            <a:lstStyle/>
            <a:p>
              <a:pPr algn="ctr"/>
              <a:r>
                <a:rPr lang="it-IT" sz="1000" dirty="0">
                  <a:solidFill>
                    <a:srgbClr val="1F4E79"/>
                  </a:solidFill>
                  <a:latin typeface="Calibri" panose="020F0502020204030204" pitchFamily="34" charset="0"/>
                </a:rPr>
                <a:t>1-9</a:t>
              </a:r>
            </a:p>
          </p:txBody>
        </p:sp>
        <p:sp>
          <p:nvSpPr>
            <p:cNvPr id="75" name="Rettangolo arrotondato 74"/>
            <p:cNvSpPr/>
            <p:nvPr/>
          </p:nvSpPr>
          <p:spPr bwMode="auto">
            <a:xfrm>
              <a:off x="7047230" y="5288101"/>
              <a:ext cx="541006" cy="308777"/>
            </a:xfrm>
            <a:prstGeom prst="roundRect">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76" name="CasellaDiTesto 75"/>
            <p:cNvSpPr txBox="1"/>
            <p:nvPr/>
          </p:nvSpPr>
          <p:spPr>
            <a:xfrm>
              <a:off x="7065099" y="5288601"/>
              <a:ext cx="505268"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31,0</a:t>
              </a:r>
            </a:p>
          </p:txBody>
        </p:sp>
        <p:sp>
          <p:nvSpPr>
            <p:cNvPr id="77" name="CasellaDiTesto 76"/>
            <p:cNvSpPr txBox="1"/>
            <p:nvPr/>
          </p:nvSpPr>
          <p:spPr>
            <a:xfrm>
              <a:off x="7074718" y="5051941"/>
              <a:ext cx="486030" cy="246221"/>
            </a:xfrm>
            <a:prstGeom prst="rect">
              <a:avLst/>
            </a:prstGeom>
            <a:noFill/>
          </p:spPr>
          <p:txBody>
            <a:bodyPr wrap="none" rtlCol="0">
              <a:spAutoFit/>
            </a:bodyPr>
            <a:lstStyle/>
            <a:p>
              <a:pPr algn="ctr"/>
              <a:r>
                <a:rPr lang="it-IT" sz="1000" dirty="0">
                  <a:solidFill>
                    <a:srgbClr val="1F4E79"/>
                  </a:solidFill>
                  <a:latin typeface="Calibri" panose="020F0502020204030204" pitchFamily="34" charset="0"/>
                </a:rPr>
                <a:t>10-49</a:t>
              </a:r>
            </a:p>
          </p:txBody>
        </p:sp>
        <p:sp>
          <p:nvSpPr>
            <p:cNvPr id="78" name="Rettangolo arrotondato 77"/>
            <p:cNvSpPr/>
            <p:nvPr/>
          </p:nvSpPr>
          <p:spPr bwMode="auto">
            <a:xfrm>
              <a:off x="7632358" y="5288101"/>
              <a:ext cx="541006" cy="308777"/>
            </a:xfrm>
            <a:prstGeom prst="roundRect">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79" name="CasellaDiTesto 78"/>
            <p:cNvSpPr txBox="1"/>
            <p:nvPr/>
          </p:nvSpPr>
          <p:spPr>
            <a:xfrm>
              <a:off x="7650227" y="5288601"/>
              <a:ext cx="505268"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37,8</a:t>
              </a:r>
            </a:p>
          </p:txBody>
        </p:sp>
        <p:sp>
          <p:nvSpPr>
            <p:cNvPr id="80" name="CasellaDiTesto 79"/>
            <p:cNvSpPr txBox="1"/>
            <p:nvPr/>
          </p:nvSpPr>
          <p:spPr>
            <a:xfrm>
              <a:off x="7712745" y="5051941"/>
              <a:ext cx="380232" cy="246221"/>
            </a:xfrm>
            <a:prstGeom prst="rect">
              <a:avLst/>
            </a:prstGeom>
            <a:noFill/>
          </p:spPr>
          <p:txBody>
            <a:bodyPr wrap="none" rtlCol="0">
              <a:spAutoFit/>
            </a:bodyPr>
            <a:lstStyle/>
            <a:p>
              <a:pPr algn="ctr"/>
              <a:r>
                <a:rPr lang="it-IT" sz="1000" dirty="0">
                  <a:solidFill>
                    <a:srgbClr val="1F4E79"/>
                  </a:solidFill>
                  <a:latin typeface="Calibri" panose="020F0502020204030204" pitchFamily="34" charset="0"/>
                </a:rPr>
                <a:t>&gt;49</a:t>
              </a:r>
            </a:p>
          </p:txBody>
        </p:sp>
        <p:sp>
          <p:nvSpPr>
            <p:cNvPr id="81" name="Rettangolo arrotondato 80"/>
            <p:cNvSpPr/>
            <p:nvPr/>
          </p:nvSpPr>
          <p:spPr bwMode="auto">
            <a:xfrm>
              <a:off x="6458230" y="5884916"/>
              <a:ext cx="541006" cy="308777"/>
            </a:xfrm>
            <a:prstGeom prst="roundRect">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82" name="CasellaDiTesto 81"/>
            <p:cNvSpPr txBox="1"/>
            <p:nvPr/>
          </p:nvSpPr>
          <p:spPr>
            <a:xfrm>
              <a:off x="6476099" y="5885416"/>
              <a:ext cx="505268"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25,5</a:t>
              </a:r>
            </a:p>
          </p:txBody>
        </p:sp>
        <p:sp>
          <p:nvSpPr>
            <p:cNvPr id="83" name="CasellaDiTesto 82"/>
            <p:cNvSpPr txBox="1"/>
            <p:nvPr/>
          </p:nvSpPr>
          <p:spPr>
            <a:xfrm>
              <a:off x="6402362" y="5648756"/>
              <a:ext cx="652743" cy="246221"/>
            </a:xfrm>
            <a:prstGeom prst="rect">
              <a:avLst/>
            </a:prstGeom>
            <a:noFill/>
          </p:spPr>
          <p:txBody>
            <a:bodyPr wrap="none" rtlCol="0">
              <a:spAutoFit/>
            </a:bodyPr>
            <a:lstStyle/>
            <a:p>
              <a:pPr algn="ctr"/>
              <a:r>
                <a:rPr lang="it-IT" sz="1000" dirty="0">
                  <a:latin typeface="Calibri" panose="020F0502020204030204" pitchFamily="34" charset="0"/>
                </a:rPr>
                <a:t>N.OVEST</a:t>
              </a:r>
            </a:p>
          </p:txBody>
        </p:sp>
        <p:sp>
          <p:nvSpPr>
            <p:cNvPr id="84" name="Rettangolo arrotondato 83"/>
            <p:cNvSpPr/>
            <p:nvPr/>
          </p:nvSpPr>
          <p:spPr bwMode="auto">
            <a:xfrm>
              <a:off x="7047230" y="5884916"/>
              <a:ext cx="541006" cy="308777"/>
            </a:xfrm>
            <a:prstGeom prst="roundRect">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5" name="CasellaDiTesto 84"/>
            <p:cNvSpPr txBox="1"/>
            <p:nvPr/>
          </p:nvSpPr>
          <p:spPr>
            <a:xfrm>
              <a:off x="7065099" y="5885416"/>
              <a:ext cx="505268"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26,4</a:t>
              </a:r>
            </a:p>
          </p:txBody>
        </p:sp>
        <p:sp>
          <p:nvSpPr>
            <p:cNvPr id="86" name="CasellaDiTesto 85"/>
            <p:cNvSpPr txBox="1"/>
            <p:nvPr/>
          </p:nvSpPr>
          <p:spPr>
            <a:xfrm>
              <a:off x="7072314" y="5648756"/>
              <a:ext cx="490839" cy="246221"/>
            </a:xfrm>
            <a:prstGeom prst="rect">
              <a:avLst/>
            </a:prstGeom>
            <a:noFill/>
          </p:spPr>
          <p:txBody>
            <a:bodyPr wrap="none" rtlCol="0">
              <a:spAutoFit/>
            </a:bodyPr>
            <a:lstStyle/>
            <a:p>
              <a:pPr algn="ctr"/>
              <a:r>
                <a:rPr lang="it-IT" sz="1000" dirty="0">
                  <a:latin typeface="Calibri" panose="020F0502020204030204" pitchFamily="34" charset="0"/>
                </a:rPr>
                <a:t>N.EST</a:t>
              </a:r>
            </a:p>
          </p:txBody>
        </p:sp>
        <p:sp>
          <p:nvSpPr>
            <p:cNvPr id="87" name="Rettangolo arrotondato 86"/>
            <p:cNvSpPr/>
            <p:nvPr/>
          </p:nvSpPr>
          <p:spPr bwMode="auto">
            <a:xfrm>
              <a:off x="7632358" y="5884916"/>
              <a:ext cx="541006" cy="308777"/>
            </a:xfrm>
            <a:prstGeom prst="roundRect">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8" name="CasellaDiTesto 87"/>
            <p:cNvSpPr txBox="1"/>
            <p:nvPr/>
          </p:nvSpPr>
          <p:spPr>
            <a:xfrm>
              <a:off x="7650227" y="5885416"/>
              <a:ext cx="505268"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19,5</a:t>
              </a:r>
            </a:p>
          </p:txBody>
        </p:sp>
        <p:sp>
          <p:nvSpPr>
            <p:cNvPr id="89" name="CasellaDiTesto 88"/>
            <p:cNvSpPr txBox="1"/>
            <p:nvPr/>
          </p:nvSpPr>
          <p:spPr>
            <a:xfrm>
              <a:off x="7581299" y="5648756"/>
              <a:ext cx="643125" cy="253916"/>
            </a:xfrm>
            <a:prstGeom prst="rect">
              <a:avLst/>
            </a:prstGeom>
            <a:noFill/>
          </p:spPr>
          <p:txBody>
            <a:bodyPr wrap="none" rtlCol="0">
              <a:spAutoFit/>
            </a:bodyPr>
            <a:lstStyle/>
            <a:p>
              <a:pPr algn="ctr"/>
              <a:r>
                <a:rPr lang="it-IT" sz="1000" dirty="0">
                  <a:latin typeface="Calibri" panose="020F0502020204030204" pitchFamily="34" charset="0"/>
                </a:rPr>
                <a:t>CENTRO</a:t>
              </a:r>
            </a:p>
          </p:txBody>
        </p:sp>
        <p:sp>
          <p:nvSpPr>
            <p:cNvPr id="90" name="Rettangolo arrotondato 89"/>
            <p:cNvSpPr/>
            <p:nvPr/>
          </p:nvSpPr>
          <p:spPr bwMode="auto">
            <a:xfrm>
              <a:off x="8216425" y="5884916"/>
              <a:ext cx="541006" cy="308777"/>
            </a:xfrm>
            <a:prstGeom prst="roundRect">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1" name="CasellaDiTesto 90"/>
            <p:cNvSpPr txBox="1"/>
            <p:nvPr/>
          </p:nvSpPr>
          <p:spPr>
            <a:xfrm>
              <a:off x="8234294" y="5885416"/>
              <a:ext cx="505268"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17,0</a:t>
              </a:r>
            </a:p>
          </p:txBody>
        </p:sp>
        <p:sp>
          <p:nvSpPr>
            <p:cNvPr id="92" name="CasellaDiTesto 91"/>
            <p:cNvSpPr txBox="1"/>
            <p:nvPr/>
          </p:nvSpPr>
          <p:spPr>
            <a:xfrm>
              <a:off x="8106055" y="5648756"/>
              <a:ext cx="761747" cy="246221"/>
            </a:xfrm>
            <a:prstGeom prst="rect">
              <a:avLst/>
            </a:prstGeom>
            <a:noFill/>
          </p:spPr>
          <p:txBody>
            <a:bodyPr wrap="none" rtlCol="0">
              <a:spAutoFit/>
            </a:bodyPr>
            <a:lstStyle/>
            <a:p>
              <a:pPr algn="ctr"/>
              <a:r>
                <a:rPr lang="it-IT" sz="1000" dirty="0">
                  <a:latin typeface="Calibri" panose="020F0502020204030204" pitchFamily="34" charset="0"/>
                </a:rPr>
                <a:t>SUD/ISOLE</a:t>
              </a:r>
            </a:p>
          </p:txBody>
        </p:sp>
      </p:grpSp>
    </p:spTree>
    <p:extLst>
      <p:ext uri="{BB962C8B-B14F-4D97-AF65-F5344CB8AC3E}">
        <p14:creationId xmlns:p14="http://schemas.microsoft.com/office/powerpoint/2010/main" val="5753548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683568" y="1068888"/>
            <a:ext cx="2985110" cy="931995"/>
          </a:xfrm>
          <a:prstGeom prst="rect">
            <a:avLst/>
          </a:prstGeom>
        </p:spPr>
      </p:pic>
      <p:sp>
        <p:nvSpPr>
          <p:cNvPr id="4" name="Freccia in giù 3"/>
          <p:cNvSpPr/>
          <p:nvPr/>
        </p:nvSpPr>
        <p:spPr bwMode="auto">
          <a:xfrm>
            <a:off x="330469" y="1066682"/>
            <a:ext cx="1426031" cy="1138994"/>
          </a:xfrm>
          <a:prstGeom prst="downArrow">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 name="Rettangolo 4"/>
          <p:cNvSpPr/>
          <p:nvPr/>
        </p:nvSpPr>
        <p:spPr bwMode="auto">
          <a:xfrm>
            <a:off x="313800" y="2232695"/>
            <a:ext cx="8578680" cy="393260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7" name="Rettangolo 6"/>
          <p:cNvSpPr/>
          <p:nvPr/>
        </p:nvSpPr>
        <p:spPr bwMode="auto">
          <a:xfrm>
            <a:off x="0" y="0"/>
            <a:ext cx="9144000" cy="188913"/>
          </a:xfrm>
          <a:prstGeom prst="rect">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b="0" dirty="0">
                <a:solidFill>
                  <a:schemeClr val="bg1"/>
                </a:solidFill>
                <a:latin typeface="Calibri" panose="020F0502020204030204" pitchFamily="34" charset="0"/>
              </a:rPr>
              <a:t>CONGIUNTURA ECONOMICA</a:t>
            </a:r>
            <a:endParaRPr kumimoji="0" lang="it-IT" sz="1050" b="0" i="0" u="none" strike="noStrike" cap="none" normalizeH="0" baseline="0" dirty="0">
              <a:ln>
                <a:noFill/>
              </a:ln>
              <a:solidFill>
                <a:schemeClr val="bg1"/>
              </a:solidFill>
              <a:effectLst/>
              <a:latin typeface="Calibri" panose="020F0502020204030204" pitchFamily="34" charset="0"/>
            </a:endParaRPr>
          </a:p>
        </p:txBody>
      </p:sp>
      <p:pic>
        <p:nvPicPr>
          <p:cNvPr id="2050" name="Picture 2" descr="http://vectorpage.com/uploads/2014/05/Business-Icons-11.jpg"/>
          <p:cNvPicPr>
            <a:picLocks noChangeAspect="1" noChangeArrowheads="1"/>
          </p:cNvPicPr>
          <p:nvPr/>
        </p:nvPicPr>
        <p:blipFill rotWithShape="1">
          <a:blip r:embed="rId3">
            <a:extLst>
              <a:ext uri="{28A0092B-C50C-407E-A947-70E740481C1C}">
                <a14:useLocalDpi xmlns:a14="http://schemas.microsoft.com/office/drawing/2010/main" val="0"/>
              </a:ext>
            </a:extLst>
          </a:blip>
          <a:srcRect l="25654" t="51940" r="49439" b="24249"/>
          <a:stretch/>
        </p:blipFill>
        <p:spPr bwMode="auto">
          <a:xfrm>
            <a:off x="558075" y="2348880"/>
            <a:ext cx="690994" cy="6503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vectorpage.com/uploads/2014/05/Business-Icons-11.jpg"/>
          <p:cNvPicPr>
            <a:picLocks noChangeAspect="1" noChangeArrowheads="1"/>
          </p:cNvPicPr>
          <p:nvPr/>
        </p:nvPicPr>
        <p:blipFill rotWithShape="1">
          <a:blip r:embed="rId3">
            <a:extLst>
              <a:ext uri="{28A0092B-C50C-407E-A947-70E740481C1C}">
                <a14:useLocalDpi xmlns:a14="http://schemas.microsoft.com/office/drawing/2010/main" val="0"/>
              </a:ext>
            </a:extLst>
          </a:blip>
          <a:srcRect t="53347" r="73840" b="25987"/>
          <a:stretch/>
        </p:blipFill>
        <p:spPr bwMode="auto">
          <a:xfrm>
            <a:off x="4998722" y="5514602"/>
            <a:ext cx="665128" cy="517321"/>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p:cNvSpPr txBox="1">
            <a:spLocks noChangeArrowheads="1"/>
          </p:cNvSpPr>
          <p:nvPr/>
        </p:nvSpPr>
        <p:spPr bwMode="auto">
          <a:xfrm>
            <a:off x="3555884" y="2443221"/>
            <a:ext cx="7280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2400" b="0" dirty="0">
                <a:solidFill>
                  <a:srgbClr val="1F4E79"/>
                </a:solidFill>
                <a:latin typeface="Calibri" panose="020F0502020204030204" pitchFamily="34" charset="0"/>
              </a:rPr>
              <a:t>36,7</a:t>
            </a:r>
          </a:p>
        </p:txBody>
      </p:sp>
      <p:sp>
        <p:nvSpPr>
          <p:cNvPr id="13" name="Text Box 22"/>
          <p:cNvSpPr txBox="1">
            <a:spLocks noChangeArrowheads="1"/>
          </p:cNvSpPr>
          <p:nvPr/>
        </p:nvSpPr>
        <p:spPr bwMode="auto">
          <a:xfrm>
            <a:off x="1215262" y="2458610"/>
            <a:ext cx="22772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it-IT" altLang="it-IT" sz="1100" b="0" dirty="0">
                <a:solidFill>
                  <a:srgbClr val="364E88"/>
                </a:solidFill>
                <a:latin typeface="Calibri" panose="020F0502020204030204" pitchFamily="34" charset="0"/>
              </a:rPr>
              <a:t>La scarsa sostenibilità del business per gli operatori del mercato</a:t>
            </a:r>
          </a:p>
        </p:txBody>
      </p:sp>
      <p:pic>
        <p:nvPicPr>
          <p:cNvPr id="2054" name="Picture 6" descr="http://i.istockimg.com/file_thumbview_approve/19650731/6/stock-illustration-19650731-coupons-deals-and-saving-icons.jpg"/>
          <p:cNvPicPr>
            <a:picLocks noChangeAspect="1" noChangeArrowheads="1"/>
          </p:cNvPicPr>
          <p:nvPr/>
        </p:nvPicPr>
        <p:blipFill rotWithShape="1">
          <a:blip r:embed="rId4">
            <a:extLst>
              <a:ext uri="{28A0092B-C50C-407E-A947-70E740481C1C}">
                <a14:useLocalDpi xmlns:a14="http://schemas.microsoft.com/office/drawing/2010/main" val="0"/>
              </a:ext>
            </a:extLst>
          </a:blip>
          <a:srcRect l="3171" t="67995" r="79153" b="12831"/>
          <a:stretch/>
        </p:blipFill>
        <p:spPr bwMode="auto">
          <a:xfrm>
            <a:off x="551918" y="3215895"/>
            <a:ext cx="703309" cy="546126"/>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22"/>
          <p:cNvSpPr txBox="1">
            <a:spLocks noChangeArrowheads="1"/>
          </p:cNvSpPr>
          <p:nvPr/>
        </p:nvSpPr>
        <p:spPr bwMode="auto">
          <a:xfrm>
            <a:off x="1215262" y="3188876"/>
            <a:ext cx="227727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it-IT" altLang="it-IT" sz="1100" b="0" dirty="0">
                <a:solidFill>
                  <a:srgbClr val="364E88"/>
                </a:solidFill>
                <a:latin typeface="Calibri" panose="020F0502020204030204" pitchFamily="34" charset="0"/>
              </a:rPr>
              <a:t>La scarsa incentivazione delle offerte promozionali da parte delle case costruttrici e concessionarie</a:t>
            </a:r>
          </a:p>
        </p:txBody>
      </p:sp>
      <p:sp>
        <p:nvSpPr>
          <p:cNvPr id="16" name="CasellaDiTesto 15"/>
          <p:cNvSpPr txBox="1">
            <a:spLocks noChangeArrowheads="1"/>
          </p:cNvSpPr>
          <p:nvPr/>
        </p:nvSpPr>
        <p:spPr bwMode="auto">
          <a:xfrm>
            <a:off x="3555884" y="3258126"/>
            <a:ext cx="7280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2400" b="0" dirty="0">
                <a:solidFill>
                  <a:srgbClr val="1F4E79"/>
                </a:solidFill>
                <a:latin typeface="Calibri" panose="020F0502020204030204" pitchFamily="34" charset="0"/>
              </a:rPr>
              <a:t>32,0</a:t>
            </a:r>
          </a:p>
        </p:txBody>
      </p:sp>
      <p:pic>
        <p:nvPicPr>
          <p:cNvPr id="2056" name="Picture 8" descr="http://image.shutterstock.com/z/stock-vector-tax-icon-silhouette-vector-set-37201345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5382" t="71713" r="3941" b="8903"/>
          <a:stretch/>
        </p:blipFill>
        <p:spPr bwMode="auto">
          <a:xfrm>
            <a:off x="634834" y="3959930"/>
            <a:ext cx="537476" cy="537476"/>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22"/>
          <p:cNvSpPr txBox="1">
            <a:spLocks noChangeArrowheads="1"/>
          </p:cNvSpPr>
          <p:nvPr/>
        </p:nvSpPr>
        <p:spPr bwMode="auto">
          <a:xfrm>
            <a:off x="1215262" y="4013225"/>
            <a:ext cx="22772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it-IT" altLang="it-IT" sz="1100" b="0" dirty="0">
                <a:solidFill>
                  <a:srgbClr val="364E88"/>
                </a:solidFill>
                <a:latin typeface="Calibri" panose="020F0502020204030204" pitchFamily="34" charset="0"/>
              </a:rPr>
              <a:t>L’assenza di un piano di incentivi basato sulle detrazioni fiscali</a:t>
            </a:r>
          </a:p>
        </p:txBody>
      </p:sp>
      <p:sp>
        <p:nvSpPr>
          <p:cNvPr id="19" name="CasellaDiTesto 18"/>
          <p:cNvSpPr txBox="1">
            <a:spLocks noChangeArrowheads="1"/>
          </p:cNvSpPr>
          <p:nvPr/>
        </p:nvSpPr>
        <p:spPr bwMode="auto">
          <a:xfrm>
            <a:off x="3555884" y="3997836"/>
            <a:ext cx="7280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2400" b="0" dirty="0">
                <a:solidFill>
                  <a:srgbClr val="1F4E79"/>
                </a:solidFill>
                <a:latin typeface="Calibri" panose="020F0502020204030204" pitchFamily="34" charset="0"/>
              </a:rPr>
              <a:t>31,4</a:t>
            </a:r>
          </a:p>
        </p:txBody>
      </p:sp>
      <p:pic>
        <p:nvPicPr>
          <p:cNvPr id="2058" name="Picture 10" descr="http://images.freeimages.com/images/premium/previews/4199/41997050-vector-illustration-of-car-dealership-icons.jpg"/>
          <p:cNvPicPr>
            <a:picLocks noChangeAspect="1" noChangeArrowheads="1"/>
          </p:cNvPicPr>
          <p:nvPr/>
        </p:nvPicPr>
        <p:blipFill rotWithShape="1">
          <a:blip r:embed="rId6">
            <a:extLst>
              <a:ext uri="{28A0092B-C50C-407E-A947-70E740481C1C}">
                <a14:useLocalDpi xmlns:a14="http://schemas.microsoft.com/office/drawing/2010/main" val="0"/>
              </a:ext>
            </a:extLst>
          </a:blip>
          <a:srcRect l="4613" t="2064" r="78205" b="75600"/>
          <a:stretch/>
        </p:blipFill>
        <p:spPr bwMode="auto">
          <a:xfrm>
            <a:off x="633069" y="4653136"/>
            <a:ext cx="541006" cy="70331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22"/>
          <p:cNvSpPr txBox="1">
            <a:spLocks noChangeArrowheads="1"/>
          </p:cNvSpPr>
          <p:nvPr/>
        </p:nvSpPr>
        <p:spPr bwMode="auto">
          <a:xfrm>
            <a:off x="1215262" y="4789348"/>
            <a:ext cx="22772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it-IT" altLang="it-IT" sz="1100" b="0" dirty="0">
                <a:solidFill>
                  <a:srgbClr val="364E88"/>
                </a:solidFill>
                <a:latin typeface="Calibri" panose="020F0502020204030204" pitchFamily="34" charset="0"/>
              </a:rPr>
              <a:t>Il mancato alleggerimento della fiscalità sulle auto aziendali</a:t>
            </a:r>
          </a:p>
        </p:txBody>
      </p:sp>
      <p:sp>
        <p:nvSpPr>
          <p:cNvPr id="22" name="CasellaDiTesto 21"/>
          <p:cNvSpPr txBox="1">
            <a:spLocks noChangeArrowheads="1"/>
          </p:cNvSpPr>
          <p:nvPr/>
        </p:nvSpPr>
        <p:spPr bwMode="auto">
          <a:xfrm>
            <a:off x="3555884" y="4773959"/>
            <a:ext cx="7280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2400" b="0" dirty="0">
                <a:solidFill>
                  <a:srgbClr val="1F4E79"/>
                </a:solidFill>
                <a:latin typeface="Calibri" panose="020F0502020204030204" pitchFamily="34" charset="0"/>
              </a:rPr>
              <a:t>30,9</a:t>
            </a:r>
          </a:p>
        </p:txBody>
      </p:sp>
      <p:pic>
        <p:nvPicPr>
          <p:cNvPr id="2060" name="Picture 12" descr="http://icooon-mono.com/i/icon_12032/icon_120320_25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4288" y="5553978"/>
            <a:ext cx="438568" cy="43856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2"/>
          <p:cNvSpPr txBox="1">
            <a:spLocks noChangeArrowheads="1"/>
          </p:cNvSpPr>
          <p:nvPr/>
        </p:nvSpPr>
        <p:spPr bwMode="auto">
          <a:xfrm>
            <a:off x="1215262" y="5557819"/>
            <a:ext cx="233074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it-IT" altLang="it-IT" sz="1100" b="0" dirty="0">
                <a:solidFill>
                  <a:srgbClr val="364E88"/>
                </a:solidFill>
                <a:latin typeface="Calibri" panose="020F0502020204030204" pitchFamily="34" charset="0"/>
              </a:rPr>
              <a:t>L’assenza di revisione della fiscalità sull’auto (es. eliminazione superbollo)</a:t>
            </a:r>
          </a:p>
        </p:txBody>
      </p:sp>
      <p:sp>
        <p:nvSpPr>
          <p:cNvPr id="25" name="CasellaDiTesto 24"/>
          <p:cNvSpPr txBox="1">
            <a:spLocks noChangeArrowheads="1"/>
          </p:cNvSpPr>
          <p:nvPr/>
        </p:nvSpPr>
        <p:spPr bwMode="auto">
          <a:xfrm>
            <a:off x="3555884" y="5542430"/>
            <a:ext cx="7280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2400" b="0" dirty="0">
                <a:solidFill>
                  <a:srgbClr val="1F4E79"/>
                </a:solidFill>
                <a:latin typeface="Calibri" panose="020F0502020204030204" pitchFamily="34" charset="0"/>
              </a:rPr>
              <a:t>30,6</a:t>
            </a:r>
          </a:p>
        </p:txBody>
      </p:sp>
      <p:pic>
        <p:nvPicPr>
          <p:cNvPr id="26" name="Picture 2" descr="http://vectorpage.com/uploads/2014/05/Business-Icons-11.jpg"/>
          <p:cNvPicPr>
            <a:picLocks noChangeAspect="1" noChangeArrowheads="1"/>
          </p:cNvPicPr>
          <p:nvPr/>
        </p:nvPicPr>
        <p:blipFill rotWithShape="1">
          <a:blip r:embed="rId3">
            <a:extLst>
              <a:ext uri="{28A0092B-C50C-407E-A947-70E740481C1C}">
                <a14:useLocalDpi xmlns:a14="http://schemas.microsoft.com/office/drawing/2010/main" val="0"/>
              </a:ext>
            </a:extLst>
          </a:blip>
          <a:srcRect t="78378" r="76591" b="2491"/>
          <a:stretch/>
        </p:blipFill>
        <p:spPr bwMode="auto">
          <a:xfrm>
            <a:off x="5036093" y="2436541"/>
            <a:ext cx="590387" cy="475025"/>
          </a:xfrm>
          <a:prstGeom prst="rect">
            <a:avLst/>
          </a:prstGeom>
          <a:noFill/>
          <a:extLst>
            <a:ext uri="{909E8E84-426E-40DD-AFC4-6F175D3DCCD1}">
              <a14:hiddenFill xmlns:a14="http://schemas.microsoft.com/office/drawing/2010/main">
                <a:solidFill>
                  <a:srgbClr val="FFFFFF"/>
                </a:solidFill>
              </a14:hiddenFill>
            </a:ext>
          </a:extLst>
        </p:spPr>
      </p:pic>
      <p:sp>
        <p:nvSpPr>
          <p:cNvPr id="27" name="CasellaDiTesto 26"/>
          <p:cNvSpPr txBox="1">
            <a:spLocks noChangeArrowheads="1"/>
          </p:cNvSpPr>
          <p:nvPr/>
        </p:nvSpPr>
        <p:spPr bwMode="auto">
          <a:xfrm>
            <a:off x="7948372" y="2443221"/>
            <a:ext cx="7280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2400" b="0" dirty="0">
                <a:solidFill>
                  <a:srgbClr val="1F4E79"/>
                </a:solidFill>
                <a:latin typeface="Calibri" panose="020F0502020204030204" pitchFamily="34" charset="0"/>
              </a:rPr>
              <a:t>30,2</a:t>
            </a:r>
          </a:p>
        </p:txBody>
      </p:sp>
      <p:sp>
        <p:nvSpPr>
          <p:cNvPr id="28" name="Text Box 22"/>
          <p:cNvSpPr txBox="1">
            <a:spLocks noChangeArrowheads="1"/>
          </p:cNvSpPr>
          <p:nvPr/>
        </p:nvSpPr>
        <p:spPr bwMode="auto">
          <a:xfrm>
            <a:off x="5715269" y="2373971"/>
            <a:ext cx="227727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it-IT" altLang="it-IT" sz="1100" b="0" dirty="0">
                <a:solidFill>
                  <a:srgbClr val="364E88"/>
                </a:solidFill>
                <a:latin typeface="Calibri" panose="020F0502020204030204" pitchFamily="34" charset="0"/>
              </a:rPr>
              <a:t>La presenza sempre più estesa delle case costruttrici nell’ambito della distribuzione</a:t>
            </a:r>
          </a:p>
        </p:txBody>
      </p:sp>
      <p:pic>
        <p:nvPicPr>
          <p:cNvPr id="29" name="Picture 2" descr="http://vectorpage.com/uploads/2014/05/Business-Icons-11.jpg"/>
          <p:cNvPicPr>
            <a:picLocks noChangeAspect="1" noChangeArrowheads="1"/>
          </p:cNvPicPr>
          <p:nvPr/>
        </p:nvPicPr>
        <p:blipFill rotWithShape="1">
          <a:blip r:embed="rId3">
            <a:extLst>
              <a:ext uri="{28A0092B-C50C-407E-A947-70E740481C1C}">
                <a14:useLocalDpi xmlns:a14="http://schemas.microsoft.com/office/drawing/2010/main" val="0"/>
              </a:ext>
            </a:extLst>
          </a:blip>
          <a:srcRect l="77638" t="24842" r="385" b="49859"/>
          <a:stretch/>
        </p:blipFill>
        <p:spPr bwMode="auto">
          <a:xfrm>
            <a:off x="5079344" y="3203424"/>
            <a:ext cx="503884" cy="571069"/>
          </a:xfrm>
          <a:prstGeom prst="rect">
            <a:avLst/>
          </a:prstGeom>
          <a:noFill/>
          <a:extLst>
            <a:ext uri="{909E8E84-426E-40DD-AFC4-6F175D3DCCD1}">
              <a14:hiddenFill xmlns:a14="http://schemas.microsoft.com/office/drawing/2010/main">
                <a:solidFill>
                  <a:srgbClr val="FFFFFF"/>
                </a:solidFill>
              </a14:hiddenFill>
            </a:ext>
          </a:extLst>
        </p:spPr>
      </p:pic>
      <p:sp>
        <p:nvSpPr>
          <p:cNvPr id="30" name="CasellaDiTesto 29"/>
          <p:cNvSpPr txBox="1">
            <a:spLocks noChangeArrowheads="1"/>
          </p:cNvSpPr>
          <p:nvPr/>
        </p:nvSpPr>
        <p:spPr bwMode="auto">
          <a:xfrm>
            <a:off x="7948372" y="3258126"/>
            <a:ext cx="7280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2400" b="0" dirty="0">
                <a:solidFill>
                  <a:srgbClr val="1F4E79"/>
                </a:solidFill>
                <a:latin typeface="Calibri" panose="020F0502020204030204" pitchFamily="34" charset="0"/>
              </a:rPr>
              <a:t>29,7</a:t>
            </a:r>
          </a:p>
        </p:txBody>
      </p:sp>
      <p:sp>
        <p:nvSpPr>
          <p:cNvPr id="31" name="Text Box 22"/>
          <p:cNvSpPr txBox="1">
            <a:spLocks noChangeArrowheads="1"/>
          </p:cNvSpPr>
          <p:nvPr/>
        </p:nvSpPr>
        <p:spPr bwMode="auto">
          <a:xfrm>
            <a:off x="5715269" y="3188876"/>
            <a:ext cx="227727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it-IT" altLang="it-IT" sz="1100" b="0" dirty="0">
                <a:solidFill>
                  <a:srgbClr val="364E88"/>
                </a:solidFill>
                <a:latin typeface="Calibri" panose="020F0502020204030204" pitchFamily="34" charset="0"/>
              </a:rPr>
              <a:t>L’assenza di servizi di post-vendita (ad esempio rendendo più flessibili l’orario delle officine)</a:t>
            </a:r>
          </a:p>
        </p:txBody>
      </p:sp>
      <p:pic>
        <p:nvPicPr>
          <p:cNvPr id="32" name="Picture 2" descr="http://vectorpage.com/uploads/2014/05/Business-Icons-11.jpg"/>
          <p:cNvPicPr>
            <a:picLocks noChangeAspect="1" noChangeArrowheads="1"/>
          </p:cNvPicPr>
          <p:nvPr/>
        </p:nvPicPr>
        <p:blipFill rotWithShape="1">
          <a:blip r:embed="rId3">
            <a:extLst>
              <a:ext uri="{28A0092B-C50C-407E-A947-70E740481C1C}">
                <a14:useLocalDpi xmlns:a14="http://schemas.microsoft.com/office/drawing/2010/main" val="0"/>
              </a:ext>
            </a:extLst>
          </a:blip>
          <a:srcRect l="27726" t="26098" r="51763" b="50091"/>
          <a:stretch/>
        </p:blipFill>
        <p:spPr bwMode="auto">
          <a:xfrm>
            <a:off x="5072625" y="3933056"/>
            <a:ext cx="517322" cy="591224"/>
          </a:xfrm>
          <a:prstGeom prst="rect">
            <a:avLst/>
          </a:prstGeom>
          <a:noFill/>
          <a:extLst>
            <a:ext uri="{909E8E84-426E-40DD-AFC4-6F175D3DCCD1}">
              <a14:hiddenFill xmlns:a14="http://schemas.microsoft.com/office/drawing/2010/main">
                <a:solidFill>
                  <a:srgbClr val="FFFFFF"/>
                </a:solidFill>
              </a14:hiddenFill>
            </a:ext>
          </a:extLst>
        </p:spPr>
      </p:pic>
      <p:sp>
        <p:nvSpPr>
          <p:cNvPr id="33" name="CasellaDiTesto 32"/>
          <p:cNvSpPr txBox="1">
            <a:spLocks noChangeArrowheads="1"/>
          </p:cNvSpPr>
          <p:nvPr/>
        </p:nvSpPr>
        <p:spPr bwMode="auto">
          <a:xfrm>
            <a:off x="7948372" y="3997836"/>
            <a:ext cx="7280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2400" b="0" dirty="0">
                <a:solidFill>
                  <a:srgbClr val="1F4E79"/>
                </a:solidFill>
                <a:latin typeface="Calibri" panose="020F0502020204030204" pitchFamily="34" charset="0"/>
              </a:rPr>
              <a:t>28,3</a:t>
            </a:r>
          </a:p>
        </p:txBody>
      </p:sp>
      <p:sp>
        <p:nvSpPr>
          <p:cNvPr id="34" name="Text Box 22"/>
          <p:cNvSpPr txBox="1">
            <a:spLocks noChangeArrowheads="1"/>
          </p:cNvSpPr>
          <p:nvPr/>
        </p:nvSpPr>
        <p:spPr bwMode="auto">
          <a:xfrm>
            <a:off x="5715269" y="4013225"/>
            <a:ext cx="22772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it-IT" altLang="it-IT" sz="1100" b="0" dirty="0">
                <a:solidFill>
                  <a:srgbClr val="364E88"/>
                </a:solidFill>
                <a:latin typeface="Calibri" panose="020F0502020204030204" pitchFamily="34" charset="0"/>
              </a:rPr>
              <a:t>La scarsa diversificazione tra dealer e operatori indipendenti</a:t>
            </a:r>
          </a:p>
        </p:txBody>
      </p:sp>
      <p:sp>
        <p:nvSpPr>
          <p:cNvPr id="35" name="CasellaDiTesto 34"/>
          <p:cNvSpPr txBox="1">
            <a:spLocks noChangeArrowheads="1"/>
          </p:cNvSpPr>
          <p:nvPr/>
        </p:nvSpPr>
        <p:spPr bwMode="auto">
          <a:xfrm>
            <a:off x="7948372" y="4773959"/>
            <a:ext cx="7280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2400" b="0" dirty="0">
                <a:solidFill>
                  <a:srgbClr val="1F4E79"/>
                </a:solidFill>
                <a:latin typeface="Calibri" panose="020F0502020204030204" pitchFamily="34" charset="0"/>
              </a:rPr>
              <a:t>27,4</a:t>
            </a:r>
          </a:p>
        </p:txBody>
      </p:sp>
      <p:sp>
        <p:nvSpPr>
          <p:cNvPr id="36" name="Text Box 22"/>
          <p:cNvSpPr txBox="1">
            <a:spLocks noChangeArrowheads="1"/>
          </p:cNvSpPr>
          <p:nvPr/>
        </p:nvSpPr>
        <p:spPr bwMode="auto">
          <a:xfrm>
            <a:off x="5715269" y="4704709"/>
            <a:ext cx="227727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it-IT" altLang="it-IT" sz="1100" b="0" dirty="0">
                <a:solidFill>
                  <a:srgbClr val="364E88"/>
                </a:solidFill>
                <a:latin typeface="Calibri" panose="020F0502020204030204" pitchFamily="34" charset="0"/>
              </a:rPr>
              <a:t>Le case costruttrici di automobili che aprono propri saloni e/o acquistano la proprietà dei dealer esistenti</a:t>
            </a:r>
          </a:p>
        </p:txBody>
      </p:sp>
      <p:pic>
        <p:nvPicPr>
          <p:cNvPr id="38" name="Picture 2" descr="http://vectorpage.com/uploads/2014/05/Business-Icons-11.jpg"/>
          <p:cNvPicPr>
            <a:picLocks noChangeAspect="1" noChangeArrowheads="1"/>
          </p:cNvPicPr>
          <p:nvPr/>
        </p:nvPicPr>
        <p:blipFill rotWithShape="1">
          <a:blip r:embed="rId3">
            <a:extLst>
              <a:ext uri="{28A0092B-C50C-407E-A947-70E740481C1C}">
                <a14:useLocalDpi xmlns:a14="http://schemas.microsoft.com/office/drawing/2010/main" val="0"/>
              </a:ext>
            </a:extLst>
          </a:blip>
          <a:srcRect l="52093" t="79167" r="24466" b="-1490"/>
          <a:stretch/>
        </p:blipFill>
        <p:spPr bwMode="auto">
          <a:xfrm>
            <a:off x="5062548" y="4752849"/>
            <a:ext cx="537476" cy="503884"/>
          </a:xfrm>
          <a:prstGeom prst="rect">
            <a:avLst/>
          </a:prstGeom>
          <a:noFill/>
          <a:extLst>
            <a:ext uri="{909E8E84-426E-40DD-AFC4-6F175D3DCCD1}">
              <a14:hiddenFill xmlns:a14="http://schemas.microsoft.com/office/drawing/2010/main">
                <a:solidFill>
                  <a:srgbClr val="FFFFFF"/>
                </a:solidFill>
              </a14:hiddenFill>
            </a:ext>
          </a:extLst>
        </p:spPr>
      </p:pic>
      <p:sp>
        <p:nvSpPr>
          <p:cNvPr id="39" name="CasellaDiTesto 38"/>
          <p:cNvSpPr txBox="1">
            <a:spLocks noChangeArrowheads="1"/>
          </p:cNvSpPr>
          <p:nvPr/>
        </p:nvSpPr>
        <p:spPr bwMode="auto">
          <a:xfrm>
            <a:off x="7948372" y="5542430"/>
            <a:ext cx="7280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2400" b="0" dirty="0">
                <a:solidFill>
                  <a:srgbClr val="1F4E79"/>
                </a:solidFill>
                <a:latin typeface="Calibri" panose="020F0502020204030204" pitchFamily="34" charset="0"/>
              </a:rPr>
              <a:t>27,1</a:t>
            </a:r>
          </a:p>
        </p:txBody>
      </p:sp>
      <p:sp>
        <p:nvSpPr>
          <p:cNvPr id="40" name="Text Box 22"/>
          <p:cNvSpPr txBox="1">
            <a:spLocks noChangeArrowheads="1"/>
          </p:cNvSpPr>
          <p:nvPr/>
        </p:nvSpPr>
        <p:spPr bwMode="auto">
          <a:xfrm>
            <a:off x="5715269" y="5473180"/>
            <a:ext cx="227727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it-IT" altLang="it-IT" sz="1100" b="0" dirty="0">
                <a:solidFill>
                  <a:srgbClr val="364E88"/>
                </a:solidFill>
                <a:latin typeface="Calibri" panose="020F0502020204030204" pitchFamily="34" charset="0"/>
              </a:rPr>
              <a:t>La scarsa o inesistente innovazione tecnologica nelle imprese del comparto (es. siti più interattivi)</a:t>
            </a:r>
          </a:p>
        </p:txBody>
      </p:sp>
      <p:sp>
        <p:nvSpPr>
          <p:cNvPr id="42" name="Text Box 49"/>
          <p:cNvSpPr txBox="1">
            <a:spLocks noChangeArrowheads="1"/>
          </p:cNvSpPr>
          <p:nvPr/>
        </p:nvSpPr>
        <p:spPr bwMode="auto">
          <a:xfrm>
            <a:off x="228600" y="6217591"/>
            <a:ext cx="8839200"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565 casi. Esclusivamente i rivenditori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secondo cui l’</a:t>
            </a:r>
            <a:r>
              <a:rPr lang="it-IT" sz="900" b="0" dirty="0">
                <a:latin typeface="Calibri" panose="020F0502020204030204" pitchFamily="34" charset="0"/>
              </a:rPr>
              <a:t>aumento delle immatricolazioni ha inciso «poco» sulla redditività. La somma delle percentuali è diversa da 100 perché erano ammesse risposte multiple.</a:t>
            </a:r>
            <a:r>
              <a:rPr lang="it-IT" altLang="it-IT" sz="900" b="0" dirty="0">
                <a:latin typeface="Calibri" panose="020F0502020204030204" pitchFamily="34" charset="0"/>
              </a:rPr>
              <a:t>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sp>
        <p:nvSpPr>
          <p:cNvPr id="41" name="Rectangle 4"/>
          <p:cNvSpPr txBox="1">
            <a:spLocks noChangeArrowheads="1"/>
          </p:cNvSpPr>
          <p:nvPr/>
        </p:nvSpPr>
        <p:spPr bwMode="auto">
          <a:xfrm>
            <a:off x="395288" y="188913"/>
            <a:ext cx="854177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immatricolazioni e redditività |</a:t>
            </a:r>
            <a:r>
              <a:rPr lang="it-IT" altLang="it-IT" kern="0" dirty="0">
                <a:solidFill>
                  <a:schemeClr val="tx1"/>
                </a:solidFill>
                <a:latin typeface="Calibri" panose="020F0502020204030204" pitchFamily="34" charset="0"/>
                <a:cs typeface="Arial" panose="020B0604020202020204" pitchFamily="34" charset="0"/>
              </a:rPr>
              <a:t> </a:t>
            </a:r>
            <a:r>
              <a:rPr lang="it-IT" altLang="it-IT" dirty="0">
                <a:solidFill>
                  <a:schemeClr val="tx1"/>
                </a:solidFill>
                <a:latin typeface="Calibri" panose="020F0502020204030204" pitchFamily="34" charset="0"/>
                <a:cs typeface="Arial" panose="020B0604020202020204" pitchFamily="34" charset="0"/>
              </a:rPr>
              <a:t>…la scarsa sostenibilità del business per i </a:t>
            </a:r>
            <a:r>
              <a:rPr lang="it-IT" altLang="it-IT" i="1" dirty="0">
                <a:solidFill>
                  <a:schemeClr val="tx1"/>
                </a:solidFill>
                <a:latin typeface="Calibri" panose="020F0502020204030204" pitchFamily="34" charset="0"/>
                <a:cs typeface="Arial" panose="020B0604020202020204" pitchFamily="34" charset="0"/>
              </a:rPr>
              <a:t>dealer</a:t>
            </a:r>
            <a:r>
              <a:rPr lang="it-IT" altLang="it-IT" dirty="0">
                <a:solidFill>
                  <a:schemeClr val="tx1"/>
                </a:solidFill>
                <a:latin typeface="Calibri" panose="020F0502020204030204" pitchFamily="34" charset="0"/>
                <a:cs typeface="Arial" panose="020B0604020202020204" pitchFamily="34" charset="0"/>
              </a:rPr>
              <a:t> si è rivelata essere l’ostacolo primario all’incremento della redditività…</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43" name="CasellaDiTesto 9"/>
          <p:cNvSpPr txBox="1">
            <a:spLocks noChangeArrowheads="1"/>
          </p:cNvSpPr>
          <p:nvPr/>
        </p:nvSpPr>
        <p:spPr bwMode="auto">
          <a:xfrm>
            <a:off x="4021777" y="1016103"/>
            <a:ext cx="487070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sz="2000" b="0" dirty="0">
                <a:latin typeface="Calibri" panose="020F0502020204030204" pitchFamily="34" charset="0"/>
              </a:rPr>
              <a:t>Per quale ragione l’aumento delle immatricolazioni non ha inciso in modo evidente sulla redditività della Sua impresa?</a:t>
            </a:r>
          </a:p>
        </p:txBody>
      </p:sp>
    </p:spTree>
    <p:extLst>
      <p:ext uri="{BB962C8B-B14F-4D97-AF65-F5344CB8AC3E}">
        <p14:creationId xmlns:p14="http://schemas.microsoft.com/office/powerpoint/2010/main" val="17541129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magine 22"/>
          <p:cNvPicPr>
            <a:picLocks noChangeAspect="1"/>
          </p:cNvPicPr>
          <p:nvPr/>
        </p:nvPicPr>
        <p:blipFill>
          <a:blip r:embed="rId2"/>
          <a:stretch>
            <a:fillRect/>
          </a:stretch>
        </p:blipFill>
        <p:spPr>
          <a:xfrm>
            <a:off x="356400" y="1119600"/>
            <a:ext cx="8641730" cy="5040000"/>
          </a:xfrm>
          <a:prstGeom prst="rect">
            <a:avLst/>
          </a:prstGeom>
        </p:spPr>
      </p:pic>
      <p:sp>
        <p:nvSpPr>
          <p:cNvPr id="68" name="CasellaDiTesto 67"/>
          <p:cNvSpPr txBox="1"/>
          <p:nvPr/>
        </p:nvSpPr>
        <p:spPr>
          <a:xfrm>
            <a:off x="2987824" y="795272"/>
            <a:ext cx="692434" cy="292388"/>
          </a:xfrm>
          <a:prstGeom prst="rect">
            <a:avLst/>
          </a:prstGeom>
          <a:noFill/>
        </p:spPr>
        <p:txBody>
          <a:bodyPr wrap="none" rtlCol="0">
            <a:spAutoFit/>
          </a:bodyPr>
          <a:lstStyle/>
          <a:p>
            <a:pPr algn="ctr"/>
            <a:r>
              <a:rPr lang="it-IT" sz="1300" dirty="0">
                <a:solidFill>
                  <a:srgbClr val="1F4E79"/>
                </a:solidFill>
                <a:latin typeface="Calibri" panose="020F0502020204030204" pitchFamily="34" charset="0"/>
              </a:rPr>
              <a:t>TOTALE</a:t>
            </a:r>
          </a:p>
        </p:txBody>
      </p:sp>
      <p:sp>
        <p:nvSpPr>
          <p:cNvPr id="7" name="Rettangolo 6"/>
          <p:cNvSpPr/>
          <p:nvPr/>
        </p:nvSpPr>
        <p:spPr bwMode="auto">
          <a:xfrm>
            <a:off x="0" y="0"/>
            <a:ext cx="9144000" cy="188913"/>
          </a:xfrm>
          <a:prstGeom prst="rect">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b="0" dirty="0">
                <a:solidFill>
                  <a:schemeClr val="bg1"/>
                </a:solidFill>
                <a:latin typeface="Calibri" panose="020F0502020204030204" pitchFamily="34" charset="0"/>
              </a:rPr>
              <a:t>CONGIUNTURA ECONOMICA</a:t>
            </a:r>
            <a:endParaRPr kumimoji="0" lang="it-IT" sz="1050" b="0" i="0" u="none" strike="noStrike" cap="none" normalizeH="0" baseline="0" dirty="0">
              <a:ln>
                <a:noFill/>
              </a:ln>
              <a:solidFill>
                <a:schemeClr val="bg1"/>
              </a:solidFill>
              <a:effectLst/>
              <a:latin typeface="Calibri" panose="020F0502020204030204" pitchFamily="34" charset="0"/>
            </a:endParaRPr>
          </a:p>
        </p:txBody>
      </p:sp>
      <p:sp>
        <p:nvSpPr>
          <p:cNvPr id="42" name="Text Box 49"/>
          <p:cNvSpPr txBox="1">
            <a:spLocks noChangeArrowheads="1"/>
          </p:cNvSpPr>
          <p:nvPr/>
        </p:nvSpPr>
        <p:spPr bwMode="auto">
          <a:xfrm>
            <a:off x="228600" y="6217591"/>
            <a:ext cx="8839200"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565 casi. Esclusivamente i rivenditori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secondo cui l’</a:t>
            </a:r>
            <a:r>
              <a:rPr lang="it-IT" sz="900" b="0" dirty="0">
                <a:latin typeface="Calibri" panose="020F0502020204030204" pitchFamily="34" charset="0"/>
              </a:rPr>
              <a:t>aumento delle immatricolazioni ha inciso «poco» sulla redditività. La somma delle percentuali è diversa da 100 perché erano ammesse risposte multiple.</a:t>
            </a:r>
            <a:r>
              <a:rPr lang="it-IT" altLang="it-IT" sz="900" b="0" dirty="0">
                <a:latin typeface="Calibri" panose="020F0502020204030204" pitchFamily="34" charset="0"/>
              </a:rPr>
              <a:t>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sp>
        <p:nvSpPr>
          <p:cNvPr id="41" name="Rectangle 4"/>
          <p:cNvSpPr txBox="1">
            <a:spLocks noChangeArrowheads="1"/>
          </p:cNvSpPr>
          <p:nvPr/>
        </p:nvSpPr>
        <p:spPr bwMode="auto">
          <a:xfrm>
            <a:off x="395288" y="188913"/>
            <a:ext cx="854177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immatricolazioni e redditività |</a:t>
            </a:r>
            <a:r>
              <a:rPr lang="it-IT" altLang="it-IT" kern="0" dirty="0">
                <a:solidFill>
                  <a:schemeClr val="tx1"/>
                </a:solidFill>
                <a:latin typeface="Calibri" panose="020F0502020204030204" pitchFamily="34" charset="0"/>
                <a:cs typeface="Arial" panose="020B0604020202020204" pitchFamily="34" charset="0"/>
              </a:rPr>
              <a:t> </a:t>
            </a:r>
            <a:r>
              <a:rPr lang="it-IT" altLang="it-IT" dirty="0">
                <a:solidFill>
                  <a:schemeClr val="tx1"/>
                </a:solidFill>
                <a:latin typeface="Calibri" panose="020F0502020204030204" pitchFamily="34" charset="0"/>
                <a:cs typeface="Arial" panose="020B0604020202020204" pitchFamily="34" charset="0"/>
              </a:rPr>
              <a:t>…analisi per dimensione e per territorio…</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48" name="CasellaDiTesto 47"/>
          <p:cNvSpPr txBox="1"/>
          <p:nvPr/>
        </p:nvSpPr>
        <p:spPr>
          <a:xfrm>
            <a:off x="3871963" y="795272"/>
            <a:ext cx="405880" cy="292388"/>
          </a:xfrm>
          <a:prstGeom prst="rect">
            <a:avLst/>
          </a:prstGeom>
          <a:noFill/>
        </p:spPr>
        <p:txBody>
          <a:bodyPr wrap="none" rtlCol="0">
            <a:spAutoFit/>
          </a:bodyPr>
          <a:lstStyle/>
          <a:p>
            <a:pPr algn="ctr"/>
            <a:r>
              <a:rPr lang="it-IT" sz="1300" dirty="0">
                <a:solidFill>
                  <a:srgbClr val="1F4E79"/>
                </a:solidFill>
                <a:latin typeface="Calibri" panose="020F0502020204030204" pitchFamily="34" charset="0"/>
              </a:rPr>
              <a:t>1-9</a:t>
            </a:r>
          </a:p>
        </p:txBody>
      </p:sp>
      <p:sp>
        <p:nvSpPr>
          <p:cNvPr id="51" name="CasellaDiTesto 50"/>
          <p:cNvSpPr txBox="1"/>
          <p:nvPr/>
        </p:nvSpPr>
        <p:spPr>
          <a:xfrm>
            <a:off x="4561815" y="795272"/>
            <a:ext cx="575799" cy="292388"/>
          </a:xfrm>
          <a:prstGeom prst="rect">
            <a:avLst/>
          </a:prstGeom>
          <a:noFill/>
        </p:spPr>
        <p:txBody>
          <a:bodyPr wrap="none" rtlCol="0">
            <a:spAutoFit/>
          </a:bodyPr>
          <a:lstStyle/>
          <a:p>
            <a:pPr algn="ctr"/>
            <a:r>
              <a:rPr lang="it-IT" sz="1300" dirty="0">
                <a:solidFill>
                  <a:srgbClr val="1F4E79"/>
                </a:solidFill>
                <a:latin typeface="Calibri" panose="020F0502020204030204" pitchFamily="34" charset="0"/>
              </a:rPr>
              <a:t>10-49</a:t>
            </a:r>
          </a:p>
        </p:txBody>
      </p:sp>
      <p:sp>
        <p:nvSpPr>
          <p:cNvPr id="52" name="Rettangolo arrotondato 51"/>
          <p:cNvSpPr/>
          <p:nvPr/>
        </p:nvSpPr>
        <p:spPr bwMode="auto">
          <a:xfrm>
            <a:off x="2932820" y="787078"/>
            <a:ext cx="792088" cy="308777"/>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54" name="CasellaDiTesto 53"/>
          <p:cNvSpPr txBox="1"/>
          <p:nvPr/>
        </p:nvSpPr>
        <p:spPr>
          <a:xfrm>
            <a:off x="5371156" y="795272"/>
            <a:ext cx="437941" cy="292388"/>
          </a:xfrm>
          <a:prstGeom prst="rect">
            <a:avLst/>
          </a:prstGeom>
          <a:noFill/>
        </p:spPr>
        <p:txBody>
          <a:bodyPr wrap="none" rtlCol="0">
            <a:spAutoFit/>
          </a:bodyPr>
          <a:lstStyle/>
          <a:p>
            <a:pPr algn="ctr"/>
            <a:r>
              <a:rPr lang="it-IT" sz="1300" dirty="0">
                <a:solidFill>
                  <a:srgbClr val="1F4E79"/>
                </a:solidFill>
                <a:latin typeface="Calibri" panose="020F0502020204030204" pitchFamily="34" charset="0"/>
              </a:rPr>
              <a:t>&gt;49</a:t>
            </a:r>
          </a:p>
        </p:txBody>
      </p:sp>
      <p:sp>
        <p:nvSpPr>
          <p:cNvPr id="57" name="CasellaDiTesto 56"/>
          <p:cNvSpPr txBox="1"/>
          <p:nvPr/>
        </p:nvSpPr>
        <p:spPr>
          <a:xfrm>
            <a:off x="5963650" y="795272"/>
            <a:ext cx="784125" cy="292388"/>
          </a:xfrm>
          <a:prstGeom prst="rect">
            <a:avLst/>
          </a:prstGeom>
          <a:noFill/>
        </p:spPr>
        <p:txBody>
          <a:bodyPr wrap="none" rtlCol="0">
            <a:spAutoFit/>
          </a:bodyPr>
          <a:lstStyle/>
          <a:p>
            <a:pPr algn="ctr"/>
            <a:r>
              <a:rPr lang="it-IT" sz="1300" dirty="0">
                <a:latin typeface="Calibri" panose="020F0502020204030204" pitchFamily="34" charset="0"/>
              </a:rPr>
              <a:t>N.OVEST</a:t>
            </a:r>
          </a:p>
        </p:txBody>
      </p:sp>
      <p:sp>
        <p:nvSpPr>
          <p:cNvPr id="60" name="CasellaDiTesto 59"/>
          <p:cNvSpPr txBox="1"/>
          <p:nvPr/>
        </p:nvSpPr>
        <p:spPr>
          <a:xfrm>
            <a:off x="6823558" y="795272"/>
            <a:ext cx="579005" cy="292388"/>
          </a:xfrm>
          <a:prstGeom prst="rect">
            <a:avLst/>
          </a:prstGeom>
          <a:noFill/>
        </p:spPr>
        <p:txBody>
          <a:bodyPr wrap="none" rtlCol="0">
            <a:spAutoFit/>
          </a:bodyPr>
          <a:lstStyle/>
          <a:p>
            <a:pPr algn="ctr"/>
            <a:r>
              <a:rPr lang="it-IT" sz="1300" dirty="0">
                <a:latin typeface="Calibri" panose="020F0502020204030204" pitchFamily="34" charset="0"/>
              </a:rPr>
              <a:t>N.EST</a:t>
            </a:r>
          </a:p>
        </p:txBody>
      </p:sp>
      <p:sp>
        <p:nvSpPr>
          <p:cNvPr id="63" name="CasellaDiTesto 62"/>
          <p:cNvSpPr txBox="1"/>
          <p:nvPr/>
        </p:nvSpPr>
        <p:spPr>
          <a:xfrm>
            <a:off x="7462398" y="795272"/>
            <a:ext cx="752130" cy="292388"/>
          </a:xfrm>
          <a:prstGeom prst="rect">
            <a:avLst/>
          </a:prstGeom>
          <a:noFill/>
        </p:spPr>
        <p:txBody>
          <a:bodyPr wrap="none" rtlCol="0">
            <a:spAutoFit/>
          </a:bodyPr>
          <a:lstStyle/>
          <a:p>
            <a:pPr algn="ctr"/>
            <a:r>
              <a:rPr lang="it-IT" sz="1300" dirty="0">
                <a:latin typeface="Calibri" panose="020F0502020204030204" pitchFamily="34" charset="0"/>
              </a:rPr>
              <a:t>CENTRO</a:t>
            </a:r>
          </a:p>
        </p:txBody>
      </p:sp>
      <p:sp>
        <p:nvSpPr>
          <p:cNvPr id="66" name="CasellaDiTesto 65"/>
          <p:cNvSpPr txBox="1"/>
          <p:nvPr/>
        </p:nvSpPr>
        <p:spPr>
          <a:xfrm>
            <a:off x="8096602" y="795272"/>
            <a:ext cx="938078" cy="292388"/>
          </a:xfrm>
          <a:prstGeom prst="rect">
            <a:avLst/>
          </a:prstGeom>
          <a:noFill/>
        </p:spPr>
        <p:txBody>
          <a:bodyPr wrap="none" rtlCol="0">
            <a:spAutoFit/>
          </a:bodyPr>
          <a:lstStyle/>
          <a:p>
            <a:pPr algn="ctr"/>
            <a:r>
              <a:rPr lang="it-IT" sz="1300" dirty="0">
                <a:latin typeface="Calibri" panose="020F0502020204030204" pitchFamily="34" charset="0"/>
              </a:rPr>
              <a:t>SUD/ISOLE</a:t>
            </a:r>
          </a:p>
        </p:txBody>
      </p:sp>
      <p:sp>
        <p:nvSpPr>
          <p:cNvPr id="69" name="Rettangolo arrotondato 68"/>
          <p:cNvSpPr/>
          <p:nvPr/>
        </p:nvSpPr>
        <p:spPr bwMode="auto">
          <a:xfrm>
            <a:off x="3825416" y="787078"/>
            <a:ext cx="2054474" cy="308777"/>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70" name="Rettangolo arrotondato 69"/>
          <p:cNvSpPr/>
          <p:nvPr/>
        </p:nvSpPr>
        <p:spPr bwMode="auto">
          <a:xfrm>
            <a:off x="5969786" y="787078"/>
            <a:ext cx="3007954" cy="308777"/>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cxnSp>
        <p:nvCxnSpPr>
          <p:cNvPr id="20" name="Connettore diritto 19"/>
          <p:cNvCxnSpPr/>
          <p:nvPr/>
        </p:nvCxnSpPr>
        <p:spPr bwMode="auto">
          <a:xfrm>
            <a:off x="5926098" y="755516"/>
            <a:ext cx="0" cy="5364284"/>
          </a:xfrm>
          <a:prstGeom prst="line">
            <a:avLst/>
          </a:prstGeom>
          <a:noFill/>
          <a:ln w="12700" cap="flat" cmpd="sng" algn="ctr">
            <a:solidFill>
              <a:srgbClr val="1F4E79"/>
            </a:solidFill>
            <a:prstDash val="solid"/>
            <a:round/>
            <a:headEnd type="none" w="med" len="med"/>
            <a:tailEnd type="none" w="med" len="med"/>
          </a:ln>
          <a:effectLst/>
        </p:spPr>
      </p:cxnSp>
    </p:spTree>
    <p:extLst>
      <p:ext uri="{BB962C8B-B14F-4D97-AF65-F5344CB8AC3E}">
        <p14:creationId xmlns:p14="http://schemas.microsoft.com/office/powerpoint/2010/main" val="6908577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ttangolo 76"/>
          <p:cNvSpPr/>
          <p:nvPr/>
        </p:nvSpPr>
        <p:spPr bwMode="auto">
          <a:xfrm>
            <a:off x="7451537" y="1422012"/>
            <a:ext cx="1457233" cy="2084549"/>
          </a:xfrm>
          <a:prstGeom prst="rect">
            <a:avLst/>
          </a:prstGeom>
          <a:solidFill>
            <a:srgbClr val="1F4E79">
              <a:alpha val="1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Rectangle 4"/>
          <p:cNvSpPr txBox="1">
            <a:spLocks noChangeArrowheads="1"/>
          </p:cNvSpPr>
          <p:nvPr/>
        </p:nvSpPr>
        <p:spPr bwMode="auto">
          <a:xfrm>
            <a:off x="395287" y="188913"/>
            <a:ext cx="86725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andamento dei ricavi |</a:t>
            </a:r>
            <a:r>
              <a:rPr lang="it-IT" altLang="it-IT" kern="0" dirty="0">
                <a:solidFill>
                  <a:schemeClr val="tx1"/>
                </a:solidFill>
                <a:latin typeface="Calibri" panose="020F0502020204030204" pitchFamily="34" charset="0"/>
                <a:cs typeface="Arial" panose="020B0604020202020204" pitchFamily="34" charset="0"/>
              </a:rPr>
              <a:t> </a:t>
            </a:r>
            <a:r>
              <a:rPr lang="it-IT" dirty="0">
                <a:solidFill>
                  <a:schemeClr val="tx1"/>
                </a:solidFill>
                <a:latin typeface="Calibri" panose="020F0502020204030204" pitchFamily="34" charset="0"/>
              </a:rPr>
              <a:t>…il livello dei ricavi dei </a:t>
            </a:r>
            <a:r>
              <a:rPr lang="it-IT" u="sng" dirty="0">
                <a:solidFill>
                  <a:schemeClr val="tx1"/>
                </a:solidFill>
                <a:latin typeface="Calibri" panose="020F0502020204030204" pitchFamily="34" charset="0"/>
              </a:rPr>
              <a:t>rivenditori</a:t>
            </a:r>
            <a:r>
              <a:rPr lang="it-IT" dirty="0">
                <a:solidFill>
                  <a:schemeClr val="tx1"/>
                </a:solidFill>
                <a:latin typeface="Calibri" panose="020F0502020204030204" pitchFamily="34" charset="0"/>
              </a:rPr>
              <a:t> appare comunque in aumento (39,0), specialmente tra gli operatori più grandi e nel nord ovest…</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10" name="Rettangolo 9"/>
          <p:cNvSpPr/>
          <p:nvPr/>
        </p:nvSpPr>
        <p:spPr bwMode="auto">
          <a:xfrm>
            <a:off x="0" y="0"/>
            <a:ext cx="9144000" cy="188913"/>
          </a:xfrm>
          <a:prstGeom prst="rect">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b="0" dirty="0">
                <a:solidFill>
                  <a:schemeClr val="bg1"/>
                </a:solidFill>
                <a:latin typeface="Calibri" panose="020F0502020204030204" pitchFamily="34" charset="0"/>
              </a:rPr>
              <a:t>CONGIUNTURA ECONOMICA</a:t>
            </a:r>
            <a:endParaRPr kumimoji="0" lang="it-IT" sz="1050" b="0" i="0" u="none" strike="noStrike" cap="none" normalizeH="0" baseline="0" dirty="0">
              <a:ln>
                <a:noFill/>
              </a:ln>
              <a:solidFill>
                <a:schemeClr val="bg1"/>
              </a:solidFill>
              <a:effectLst/>
              <a:latin typeface="Calibri" panose="020F0502020204030204" pitchFamily="34" charset="0"/>
            </a:endParaRPr>
          </a:p>
        </p:txBody>
      </p:sp>
      <p:sp>
        <p:nvSpPr>
          <p:cNvPr id="22" name="Text Box 49"/>
          <p:cNvSpPr txBox="1">
            <a:spLocks noChangeArrowheads="1"/>
          </p:cNvSpPr>
          <p:nvPr/>
        </p:nvSpPr>
        <p:spPr bwMode="auto">
          <a:xfrm>
            <a:off x="228600" y="6365922"/>
            <a:ext cx="8839200"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828 casi. Esclusivamente i rivenditori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pic>
        <p:nvPicPr>
          <p:cNvPr id="101" name="Immagine 100"/>
          <p:cNvPicPr>
            <a:picLocks noChangeAspect="1"/>
          </p:cNvPicPr>
          <p:nvPr/>
        </p:nvPicPr>
        <p:blipFill>
          <a:blip r:embed="rId2"/>
          <a:stretch>
            <a:fillRect/>
          </a:stretch>
        </p:blipFill>
        <p:spPr>
          <a:xfrm>
            <a:off x="7376400" y="2271600"/>
            <a:ext cx="1599682" cy="1089452"/>
          </a:xfrm>
          <a:prstGeom prst="rect">
            <a:avLst/>
          </a:prstGeom>
        </p:spPr>
      </p:pic>
      <p:sp>
        <p:nvSpPr>
          <p:cNvPr id="75" name="Rettangolo 74"/>
          <p:cNvSpPr/>
          <p:nvPr/>
        </p:nvSpPr>
        <p:spPr bwMode="auto">
          <a:xfrm>
            <a:off x="4137932" y="1422012"/>
            <a:ext cx="2932127" cy="2084549"/>
          </a:xfrm>
          <a:prstGeom prst="rect">
            <a:avLst/>
          </a:prstGeom>
          <a:solidFill>
            <a:srgbClr val="1F4E79">
              <a:alpha val="1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8" name="Rettangolo 77"/>
          <p:cNvSpPr/>
          <p:nvPr/>
        </p:nvSpPr>
        <p:spPr bwMode="auto">
          <a:xfrm>
            <a:off x="1768433" y="1422012"/>
            <a:ext cx="2289028" cy="2084549"/>
          </a:xfrm>
          <a:prstGeom prst="rect">
            <a:avLst/>
          </a:prstGeom>
          <a:solidFill>
            <a:srgbClr val="1F4E79">
              <a:alpha val="1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9" name="Rettangolo 78"/>
          <p:cNvSpPr/>
          <p:nvPr/>
        </p:nvSpPr>
        <p:spPr>
          <a:xfrm>
            <a:off x="395288" y="908720"/>
            <a:ext cx="8353176" cy="492443"/>
          </a:xfrm>
          <a:prstGeom prst="rect">
            <a:avLst/>
          </a:prstGeom>
        </p:spPr>
        <p:txBody>
          <a:bodyPr wrap="square">
            <a:spAutoFit/>
          </a:bodyPr>
          <a:lstStyle/>
          <a:p>
            <a:pPr algn="just"/>
            <a:r>
              <a:rPr lang="it-IT" sz="1300" b="0" dirty="0">
                <a:latin typeface="Calibri" panose="020F0502020204030204" pitchFamily="34" charset="0"/>
              </a:rPr>
              <a:t>Il </a:t>
            </a:r>
            <a:r>
              <a:rPr lang="it-IT" sz="1300" u="sng" dirty="0">
                <a:latin typeface="Calibri" panose="020F0502020204030204" pitchFamily="34" charset="0"/>
              </a:rPr>
              <a:t>livello dei ricavi</a:t>
            </a:r>
            <a:r>
              <a:rPr lang="it-IT" sz="1300" b="0" dirty="0">
                <a:latin typeface="Calibri" panose="020F0502020204030204" pitchFamily="34" charset="0"/>
              </a:rPr>
              <a:t> della Sua impresa, </a:t>
            </a:r>
            <a:r>
              <a:rPr lang="it-IT" sz="1300" u="sng" dirty="0">
                <a:latin typeface="Calibri" panose="020F0502020204030204" pitchFamily="34" charset="0"/>
              </a:rPr>
              <a:t>negli ultimi sei mesi</a:t>
            </a:r>
            <a:r>
              <a:rPr lang="it-IT" sz="1300" b="0" dirty="0">
                <a:latin typeface="Calibri" panose="020F0502020204030204" pitchFamily="34" charset="0"/>
              </a:rPr>
              <a:t>, rispetto ai sei mesi precedenti, è aumentato, rimasto invariato, peggiorato…? </a:t>
            </a:r>
            <a:r>
              <a:rPr lang="it-IT" sz="1300" i="1" dirty="0">
                <a:latin typeface="Calibri" panose="020F0502020204030204" pitchFamily="34" charset="0"/>
              </a:rPr>
              <a:t>(RIVENDITORI)</a:t>
            </a:r>
          </a:p>
        </p:txBody>
      </p:sp>
      <p:pic>
        <p:nvPicPr>
          <p:cNvPr id="80" name="Picture 4" descr="http://helpdesk.unich.it/mlf/img/faccin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4307" b="24388"/>
          <a:stretch/>
        </p:blipFill>
        <p:spPr bwMode="auto">
          <a:xfrm>
            <a:off x="455001" y="2898193"/>
            <a:ext cx="485732" cy="537568"/>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descr="http://helpdesk.unich.it/mlf/img/faccin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7154" r="33770" b="30700"/>
          <a:stretch/>
        </p:blipFill>
        <p:spPr bwMode="auto">
          <a:xfrm>
            <a:off x="404549" y="2301371"/>
            <a:ext cx="549693" cy="492695"/>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descr="http://helpdesk.unich.it/mlf/img/faccine.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62" r="72539" b="22684"/>
          <a:stretch/>
        </p:blipFill>
        <p:spPr bwMode="auto">
          <a:xfrm>
            <a:off x="401346" y="1679037"/>
            <a:ext cx="519154" cy="550833"/>
          </a:xfrm>
          <a:prstGeom prst="rect">
            <a:avLst/>
          </a:prstGeom>
          <a:noFill/>
          <a:extLst>
            <a:ext uri="{909E8E84-426E-40DD-AFC4-6F175D3DCCD1}">
              <a14:hiddenFill xmlns:a14="http://schemas.microsoft.com/office/drawing/2010/main">
                <a:solidFill>
                  <a:srgbClr val="FFFFFF"/>
                </a:solidFill>
              </a14:hiddenFill>
            </a:ext>
          </a:extLst>
        </p:spPr>
      </p:pic>
      <p:sp>
        <p:nvSpPr>
          <p:cNvPr id="90" name="CasellaDiTesto 89"/>
          <p:cNvSpPr txBox="1"/>
          <p:nvPr/>
        </p:nvSpPr>
        <p:spPr>
          <a:xfrm>
            <a:off x="854873" y="1692843"/>
            <a:ext cx="728084" cy="461665"/>
          </a:xfrm>
          <a:prstGeom prst="rect">
            <a:avLst/>
          </a:prstGeom>
          <a:noFill/>
        </p:spPr>
        <p:txBody>
          <a:bodyPr wrap="none" rtlCol="0">
            <a:spAutoFit/>
          </a:bodyPr>
          <a:lstStyle/>
          <a:p>
            <a:pPr algn="ctr"/>
            <a:r>
              <a:rPr lang="it-IT" sz="2400" b="0" dirty="0">
                <a:solidFill>
                  <a:srgbClr val="1F4E79"/>
                </a:solidFill>
                <a:latin typeface="Calibri" panose="020F0502020204030204" pitchFamily="34" charset="0"/>
              </a:rPr>
              <a:t>12,5</a:t>
            </a:r>
          </a:p>
        </p:txBody>
      </p:sp>
      <p:sp>
        <p:nvSpPr>
          <p:cNvPr id="91" name="CasellaDiTesto 90"/>
          <p:cNvSpPr txBox="1"/>
          <p:nvPr/>
        </p:nvSpPr>
        <p:spPr>
          <a:xfrm>
            <a:off x="854874" y="2286108"/>
            <a:ext cx="728084" cy="461665"/>
          </a:xfrm>
          <a:prstGeom prst="rect">
            <a:avLst/>
          </a:prstGeom>
          <a:noFill/>
        </p:spPr>
        <p:txBody>
          <a:bodyPr wrap="none" rtlCol="0">
            <a:spAutoFit/>
          </a:bodyPr>
          <a:lstStyle/>
          <a:p>
            <a:pPr algn="ctr"/>
            <a:r>
              <a:rPr lang="it-IT" sz="2400" b="0" dirty="0">
                <a:solidFill>
                  <a:srgbClr val="1F4E79"/>
                </a:solidFill>
                <a:latin typeface="Calibri" panose="020F0502020204030204" pitchFamily="34" charset="0"/>
              </a:rPr>
              <a:t>53,0</a:t>
            </a:r>
          </a:p>
        </p:txBody>
      </p:sp>
      <p:sp>
        <p:nvSpPr>
          <p:cNvPr id="92" name="CasellaDiTesto 91"/>
          <p:cNvSpPr txBox="1"/>
          <p:nvPr/>
        </p:nvSpPr>
        <p:spPr>
          <a:xfrm>
            <a:off x="854875" y="2905367"/>
            <a:ext cx="728084" cy="461665"/>
          </a:xfrm>
          <a:prstGeom prst="rect">
            <a:avLst/>
          </a:prstGeom>
          <a:noFill/>
        </p:spPr>
        <p:txBody>
          <a:bodyPr wrap="none" rtlCol="0">
            <a:spAutoFit/>
          </a:bodyPr>
          <a:lstStyle/>
          <a:p>
            <a:pPr algn="ctr"/>
            <a:r>
              <a:rPr lang="it-IT" sz="2400" b="0" dirty="0">
                <a:solidFill>
                  <a:srgbClr val="1F4E79"/>
                </a:solidFill>
                <a:latin typeface="Calibri" panose="020F0502020204030204" pitchFamily="34" charset="0"/>
              </a:rPr>
              <a:t>34,5</a:t>
            </a:r>
          </a:p>
        </p:txBody>
      </p:sp>
      <p:sp>
        <p:nvSpPr>
          <p:cNvPr id="93" name="Rettangolo arrotondato 92"/>
          <p:cNvSpPr/>
          <p:nvPr/>
        </p:nvSpPr>
        <p:spPr bwMode="auto">
          <a:xfrm>
            <a:off x="1819361" y="1767643"/>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4" name="CasellaDiTesto 93"/>
          <p:cNvSpPr txBox="1"/>
          <p:nvPr/>
        </p:nvSpPr>
        <p:spPr>
          <a:xfrm>
            <a:off x="1849152" y="1769787"/>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10,9</a:t>
            </a:r>
          </a:p>
        </p:txBody>
      </p:sp>
      <p:sp>
        <p:nvSpPr>
          <p:cNvPr id="95" name="Rettangolo arrotondato 94"/>
          <p:cNvSpPr/>
          <p:nvPr/>
        </p:nvSpPr>
        <p:spPr bwMode="auto">
          <a:xfrm>
            <a:off x="1819361" y="2368230"/>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6" name="CasellaDiTesto 95"/>
          <p:cNvSpPr txBox="1"/>
          <p:nvPr/>
        </p:nvSpPr>
        <p:spPr>
          <a:xfrm>
            <a:off x="1849152" y="2370374"/>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52,0</a:t>
            </a:r>
          </a:p>
        </p:txBody>
      </p:sp>
      <p:sp>
        <p:nvSpPr>
          <p:cNvPr id="97" name="Rettangolo arrotondato 96"/>
          <p:cNvSpPr/>
          <p:nvPr/>
        </p:nvSpPr>
        <p:spPr bwMode="auto">
          <a:xfrm>
            <a:off x="1819361" y="2980167"/>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8" name="CasellaDiTesto 97"/>
          <p:cNvSpPr txBox="1"/>
          <p:nvPr/>
        </p:nvSpPr>
        <p:spPr>
          <a:xfrm>
            <a:off x="1849152" y="2982311"/>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37,1</a:t>
            </a:r>
          </a:p>
        </p:txBody>
      </p:sp>
      <p:sp>
        <p:nvSpPr>
          <p:cNvPr id="99" name="CasellaDiTesto 98"/>
          <p:cNvSpPr txBox="1"/>
          <p:nvPr/>
        </p:nvSpPr>
        <p:spPr>
          <a:xfrm>
            <a:off x="1952546" y="1427397"/>
            <a:ext cx="388248" cy="276999"/>
          </a:xfrm>
          <a:prstGeom prst="rect">
            <a:avLst/>
          </a:prstGeom>
          <a:noFill/>
        </p:spPr>
        <p:txBody>
          <a:bodyPr wrap="none" rtlCol="0">
            <a:spAutoFit/>
          </a:bodyPr>
          <a:lstStyle/>
          <a:p>
            <a:pPr algn="ctr"/>
            <a:r>
              <a:rPr lang="it-IT" sz="1200" dirty="0">
                <a:solidFill>
                  <a:srgbClr val="1F4E79"/>
                </a:solidFill>
                <a:latin typeface="Calibri" panose="020F0502020204030204" pitchFamily="34" charset="0"/>
              </a:rPr>
              <a:t>1-9</a:t>
            </a:r>
          </a:p>
        </p:txBody>
      </p:sp>
      <p:sp>
        <p:nvSpPr>
          <p:cNvPr id="100" name="Rettangolo arrotondato 99"/>
          <p:cNvSpPr/>
          <p:nvPr/>
        </p:nvSpPr>
        <p:spPr bwMode="auto">
          <a:xfrm>
            <a:off x="2555776" y="1767643"/>
            <a:ext cx="654618" cy="373621"/>
          </a:xfrm>
          <a:prstGeom prst="roundRect">
            <a:avLst/>
          </a:prstGeom>
          <a:solidFill>
            <a:srgbClr val="008000"/>
          </a:solid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102" name="CasellaDiTesto 101"/>
          <p:cNvSpPr txBox="1"/>
          <p:nvPr/>
        </p:nvSpPr>
        <p:spPr>
          <a:xfrm>
            <a:off x="2585567" y="1769787"/>
            <a:ext cx="595036" cy="369332"/>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dirty="0">
                <a:solidFill>
                  <a:schemeClr val="bg1"/>
                </a:solidFill>
              </a:rPr>
              <a:t>28,0</a:t>
            </a:r>
          </a:p>
        </p:txBody>
      </p:sp>
      <p:sp>
        <p:nvSpPr>
          <p:cNvPr id="104" name="Rettangolo arrotondato 103"/>
          <p:cNvSpPr/>
          <p:nvPr/>
        </p:nvSpPr>
        <p:spPr bwMode="auto">
          <a:xfrm>
            <a:off x="2555776" y="2368230"/>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5" name="CasellaDiTesto 104"/>
          <p:cNvSpPr txBox="1"/>
          <p:nvPr/>
        </p:nvSpPr>
        <p:spPr>
          <a:xfrm>
            <a:off x="2585567" y="2370374"/>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60,0</a:t>
            </a:r>
          </a:p>
        </p:txBody>
      </p:sp>
      <p:sp>
        <p:nvSpPr>
          <p:cNvPr id="106" name="Rettangolo arrotondato 105"/>
          <p:cNvSpPr/>
          <p:nvPr/>
        </p:nvSpPr>
        <p:spPr bwMode="auto">
          <a:xfrm>
            <a:off x="2555776" y="2980167"/>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7" name="CasellaDiTesto 106"/>
          <p:cNvSpPr txBox="1"/>
          <p:nvPr/>
        </p:nvSpPr>
        <p:spPr>
          <a:xfrm>
            <a:off x="2585567" y="2982311"/>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12,0</a:t>
            </a:r>
          </a:p>
        </p:txBody>
      </p:sp>
      <p:sp>
        <p:nvSpPr>
          <p:cNvPr id="108" name="CasellaDiTesto 107"/>
          <p:cNvSpPr txBox="1"/>
          <p:nvPr/>
        </p:nvSpPr>
        <p:spPr>
          <a:xfrm>
            <a:off x="2610416" y="1427397"/>
            <a:ext cx="545342" cy="276999"/>
          </a:xfrm>
          <a:prstGeom prst="rect">
            <a:avLst/>
          </a:prstGeom>
          <a:noFill/>
        </p:spPr>
        <p:txBody>
          <a:bodyPr wrap="none" rtlCol="0">
            <a:spAutoFit/>
          </a:bodyPr>
          <a:lstStyle/>
          <a:p>
            <a:pPr algn="ctr"/>
            <a:r>
              <a:rPr lang="it-IT" sz="1200" dirty="0">
                <a:solidFill>
                  <a:srgbClr val="1F4E79"/>
                </a:solidFill>
                <a:latin typeface="Calibri" panose="020F0502020204030204" pitchFamily="34" charset="0"/>
              </a:rPr>
              <a:t>10-49</a:t>
            </a:r>
          </a:p>
        </p:txBody>
      </p:sp>
      <p:sp>
        <p:nvSpPr>
          <p:cNvPr id="112" name="Rettangolo arrotondato 111"/>
          <p:cNvSpPr/>
          <p:nvPr/>
        </p:nvSpPr>
        <p:spPr bwMode="auto">
          <a:xfrm>
            <a:off x="3329418" y="1767643"/>
            <a:ext cx="654618" cy="373621"/>
          </a:xfrm>
          <a:prstGeom prst="roundRect">
            <a:avLst/>
          </a:prstGeom>
          <a:solidFill>
            <a:srgbClr val="008000"/>
          </a:solid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113" name="CasellaDiTesto 112"/>
          <p:cNvSpPr txBox="1"/>
          <p:nvPr/>
        </p:nvSpPr>
        <p:spPr>
          <a:xfrm>
            <a:off x="3359209" y="1769787"/>
            <a:ext cx="595036" cy="369332"/>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dirty="0">
                <a:solidFill>
                  <a:schemeClr val="bg1"/>
                </a:solidFill>
              </a:rPr>
              <a:t>51,0</a:t>
            </a:r>
          </a:p>
        </p:txBody>
      </p:sp>
      <p:sp>
        <p:nvSpPr>
          <p:cNvPr id="114" name="Rettangolo arrotondato 113"/>
          <p:cNvSpPr/>
          <p:nvPr/>
        </p:nvSpPr>
        <p:spPr bwMode="auto">
          <a:xfrm>
            <a:off x="3329418" y="2368230"/>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5" name="CasellaDiTesto 114"/>
          <p:cNvSpPr txBox="1"/>
          <p:nvPr/>
        </p:nvSpPr>
        <p:spPr>
          <a:xfrm>
            <a:off x="3359209" y="2370374"/>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45,5</a:t>
            </a:r>
          </a:p>
        </p:txBody>
      </p:sp>
      <p:sp>
        <p:nvSpPr>
          <p:cNvPr id="116" name="Rettangolo arrotondato 115"/>
          <p:cNvSpPr/>
          <p:nvPr/>
        </p:nvSpPr>
        <p:spPr bwMode="auto">
          <a:xfrm>
            <a:off x="3329418" y="2980167"/>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7" name="CasellaDiTesto 116"/>
          <p:cNvSpPr txBox="1"/>
          <p:nvPr/>
        </p:nvSpPr>
        <p:spPr>
          <a:xfrm>
            <a:off x="3417719" y="2982311"/>
            <a:ext cx="47801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3,5</a:t>
            </a:r>
          </a:p>
        </p:txBody>
      </p:sp>
      <p:sp>
        <p:nvSpPr>
          <p:cNvPr id="118" name="CasellaDiTesto 117"/>
          <p:cNvSpPr txBox="1"/>
          <p:nvPr/>
        </p:nvSpPr>
        <p:spPr>
          <a:xfrm>
            <a:off x="3447376" y="1427397"/>
            <a:ext cx="418705" cy="276999"/>
          </a:xfrm>
          <a:prstGeom prst="rect">
            <a:avLst/>
          </a:prstGeom>
          <a:noFill/>
        </p:spPr>
        <p:txBody>
          <a:bodyPr wrap="none" rtlCol="0">
            <a:spAutoFit/>
          </a:bodyPr>
          <a:lstStyle/>
          <a:p>
            <a:pPr algn="ctr"/>
            <a:r>
              <a:rPr lang="it-IT" sz="1200" dirty="0">
                <a:solidFill>
                  <a:srgbClr val="1F4E79"/>
                </a:solidFill>
                <a:latin typeface="Calibri" panose="020F0502020204030204" pitchFamily="34" charset="0"/>
              </a:rPr>
              <a:t>&gt;49</a:t>
            </a:r>
          </a:p>
        </p:txBody>
      </p:sp>
      <p:sp>
        <p:nvSpPr>
          <p:cNvPr id="119" name="Rettangolo arrotondato 118"/>
          <p:cNvSpPr/>
          <p:nvPr/>
        </p:nvSpPr>
        <p:spPr bwMode="auto">
          <a:xfrm>
            <a:off x="4193488" y="1767643"/>
            <a:ext cx="654618" cy="373621"/>
          </a:xfrm>
          <a:prstGeom prst="roundRect">
            <a:avLst/>
          </a:prstGeom>
          <a:solidFill>
            <a:srgbClr val="008000"/>
          </a:solid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120" name="CasellaDiTesto 119"/>
          <p:cNvSpPr txBox="1"/>
          <p:nvPr/>
        </p:nvSpPr>
        <p:spPr>
          <a:xfrm>
            <a:off x="4223279" y="1769787"/>
            <a:ext cx="595036" cy="369332"/>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dirty="0">
                <a:solidFill>
                  <a:schemeClr val="bg1"/>
                </a:solidFill>
              </a:rPr>
              <a:t>15,0</a:t>
            </a:r>
          </a:p>
        </p:txBody>
      </p:sp>
      <p:sp>
        <p:nvSpPr>
          <p:cNvPr id="121" name="Rettangolo arrotondato 120"/>
          <p:cNvSpPr/>
          <p:nvPr/>
        </p:nvSpPr>
        <p:spPr bwMode="auto">
          <a:xfrm>
            <a:off x="4193488" y="2368230"/>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2" name="CasellaDiTesto 121"/>
          <p:cNvSpPr txBox="1"/>
          <p:nvPr/>
        </p:nvSpPr>
        <p:spPr>
          <a:xfrm>
            <a:off x="4223279" y="2370374"/>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54,0</a:t>
            </a:r>
          </a:p>
        </p:txBody>
      </p:sp>
      <p:sp>
        <p:nvSpPr>
          <p:cNvPr id="123" name="Rettangolo arrotondato 122"/>
          <p:cNvSpPr/>
          <p:nvPr/>
        </p:nvSpPr>
        <p:spPr bwMode="auto">
          <a:xfrm>
            <a:off x="4193488" y="2980167"/>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4" name="CasellaDiTesto 123"/>
          <p:cNvSpPr txBox="1"/>
          <p:nvPr/>
        </p:nvSpPr>
        <p:spPr>
          <a:xfrm>
            <a:off x="4223279" y="2982311"/>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31,0</a:t>
            </a:r>
          </a:p>
        </p:txBody>
      </p:sp>
      <p:sp>
        <p:nvSpPr>
          <p:cNvPr id="126" name="Rettangolo arrotondato 125"/>
          <p:cNvSpPr/>
          <p:nvPr/>
        </p:nvSpPr>
        <p:spPr bwMode="auto">
          <a:xfrm>
            <a:off x="4906844" y="1767643"/>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7" name="CasellaDiTesto 126"/>
          <p:cNvSpPr txBox="1"/>
          <p:nvPr/>
        </p:nvSpPr>
        <p:spPr>
          <a:xfrm>
            <a:off x="4936635" y="1769787"/>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11,5</a:t>
            </a:r>
          </a:p>
        </p:txBody>
      </p:sp>
      <p:sp>
        <p:nvSpPr>
          <p:cNvPr id="128" name="Rettangolo arrotondato 127"/>
          <p:cNvSpPr/>
          <p:nvPr/>
        </p:nvSpPr>
        <p:spPr bwMode="auto">
          <a:xfrm>
            <a:off x="4906844" y="2368230"/>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9" name="CasellaDiTesto 128"/>
          <p:cNvSpPr txBox="1"/>
          <p:nvPr/>
        </p:nvSpPr>
        <p:spPr>
          <a:xfrm>
            <a:off x="4936635" y="2370374"/>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52,1</a:t>
            </a:r>
          </a:p>
        </p:txBody>
      </p:sp>
      <p:sp>
        <p:nvSpPr>
          <p:cNvPr id="130" name="Rettangolo arrotondato 129"/>
          <p:cNvSpPr/>
          <p:nvPr/>
        </p:nvSpPr>
        <p:spPr bwMode="auto">
          <a:xfrm>
            <a:off x="4906844" y="2980167"/>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1" name="CasellaDiTesto 130"/>
          <p:cNvSpPr txBox="1"/>
          <p:nvPr/>
        </p:nvSpPr>
        <p:spPr>
          <a:xfrm>
            <a:off x="4936635" y="2982311"/>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36,4</a:t>
            </a:r>
          </a:p>
        </p:txBody>
      </p:sp>
      <p:sp>
        <p:nvSpPr>
          <p:cNvPr id="133" name="Rettangolo arrotondato 132"/>
          <p:cNvSpPr/>
          <p:nvPr/>
        </p:nvSpPr>
        <p:spPr bwMode="auto">
          <a:xfrm>
            <a:off x="5620200" y="1767643"/>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4" name="CasellaDiTesto 133"/>
          <p:cNvSpPr txBox="1"/>
          <p:nvPr/>
        </p:nvSpPr>
        <p:spPr>
          <a:xfrm>
            <a:off x="5649991" y="1769787"/>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10,4</a:t>
            </a:r>
          </a:p>
        </p:txBody>
      </p:sp>
      <p:sp>
        <p:nvSpPr>
          <p:cNvPr id="135" name="Rettangolo arrotondato 134"/>
          <p:cNvSpPr/>
          <p:nvPr/>
        </p:nvSpPr>
        <p:spPr bwMode="auto">
          <a:xfrm>
            <a:off x="5620200" y="2368230"/>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6" name="CasellaDiTesto 135"/>
          <p:cNvSpPr txBox="1"/>
          <p:nvPr/>
        </p:nvSpPr>
        <p:spPr>
          <a:xfrm>
            <a:off x="5649991" y="2370374"/>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50,0</a:t>
            </a:r>
          </a:p>
        </p:txBody>
      </p:sp>
      <p:sp>
        <p:nvSpPr>
          <p:cNvPr id="137" name="Rettangolo arrotondato 136"/>
          <p:cNvSpPr/>
          <p:nvPr/>
        </p:nvSpPr>
        <p:spPr bwMode="auto">
          <a:xfrm>
            <a:off x="5620200" y="2980167"/>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8" name="CasellaDiTesto 137"/>
          <p:cNvSpPr txBox="1"/>
          <p:nvPr/>
        </p:nvSpPr>
        <p:spPr>
          <a:xfrm>
            <a:off x="5649991" y="2982311"/>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39,6</a:t>
            </a:r>
          </a:p>
        </p:txBody>
      </p:sp>
      <p:sp>
        <p:nvSpPr>
          <p:cNvPr id="140" name="Rettangolo arrotondato 139"/>
          <p:cNvSpPr/>
          <p:nvPr/>
        </p:nvSpPr>
        <p:spPr bwMode="auto">
          <a:xfrm>
            <a:off x="6333556" y="1767643"/>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1" name="CasellaDiTesto 140"/>
          <p:cNvSpPr txBox="1"/>
          <p:nvPr/>
        </p:nvSpPr>
        <p:spPr>
          <a:xfrm>
            <a:off x="6363347" y="1769787"/>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10,0</a:t>
            </a:r>
          </a:p>
        </p:txBody>
      </p:sp>
      <p:sp>
        <p:nvSpPr>
          <p:cNvPr id="142" name="Rettangolo arrotondato 141"/>
          <p:cNvSpPr/>
          <p:nvPr/>
        </p:nvSpPr>
        <p:spPr bwMode="auto">
          <a:xfrm>
            <a:off x="6333556" y="2368230"/>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3" name="CasellaDiTesto 142"/>
          <p:cNvSpPr txBox="1"/>
          <p:nvPr/>
        </p:nvSpPr>
        <p:spPr>
          <a:xfrm>
            <a:off x="6363347" y="2370374"/>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47,0</a:t>
            </a:r>
          </a:p>
        </p:txBody>
      </p:sp>
      <p:sp>
        <p:nvSpPr>
          <p:cNvPr id="144" name="Rettangolo arrotondato 143"/>
          <p:cNvSpPr/>
          <p:nvPr/>
        </p:nvSpPr>
        <p:spPr bwMode="auto">
          <a:xfrm>
            <a:off x="6333556" y="2980167"/>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5" name="CasellaDiTesto 144"/>
          <p:cNvSpPr txBox="1"/>
          <p:nvPr/>
        </p:nvSpPr>
        <p:spPr>
          <a:xfrm>
            <a:off x="6363347" y="2982311"/>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43,0</a:t>
            </a:r>
          </a:p>
        </p:txBody>
      </p:sp>
      <p:sp>
        <p:nvSpPr>
          <p:cNvPr id="147" name="Pentagono 146"/>
          <p:cNvSpPr/>
          <p:nvPr/>
        </p:nvSpPr>
        <p:spPr bwMode="auto">
          <a:xfrm>
            <a:off x="7155606" y="1466312"/>
            <a:ext cx="202107" cy="1996364"/>
          </a:xfrm>
          <a:prstGeom prst="homePlate">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8" name="CasellaDiTesto 147"/>
          <p:cNvSpPr txBox="1"/>
          <p:nvPr/>
        </p:nvSpPr>
        <p:spPr>
          <a:xfrm>
            <a:off x="7376890" y="1425061"/>
            <a:ext cx="1606530" cy="477054"/>
          </a:xfrm>
          <a:prstGeom prst="rect">
            <a:avLst/>
          </a:prstGeom>
          <a:noFill/>
        </p:spPr>
        <p:txBody>
          <a:bodyPr wrap="none" rtlCol="0">
            <a:spAutoFit/>
          </a:bodyPr>
          <a:lstStyle/>
          <a:p>
            <a:pPr algn="ctr"/>
            <a:r>
              <a:rPr lang="it-IT" sz="1400" dirty="0" err="1">
                <a:latin typeface="Calibri" panose="020F0502020204030204" pitchFamily="34" charset="0"/>
              </a:rPr>
              <a:t>Gen</a:t>
            </a:r>
            <a:r>
              <a:rPr lang="it-IT" sz="1400" dirty="0">
                <a:latin typeface="Calibri" panose="020F0502020204030204" pitchFamily="34" charset="0"/>
              </a:rPr>
              <a:t> – </a:t>
            </a:r>
            <a:r>
              <a:rPr lang="it-IT" sz="1400" dirty="0" err="1">
                <a:latin typeface="Calibri" panose="020F0502020204030204" pitchFamily="34" charset="0"/>
              </a:rPr>
              <a:t>Giu</a:t>
            </a:r>
            <a:r>
              <a:rPr lang="it-IT" sz="1400" dirty="0">
                <a:latin typeface="Calibri" panose="020F0502020204030204" pitchFamily="34" charset="0"/>
              </a:rPr>
              <a:t> 2016</a:t>
            </a:r>
          </a:p>
          <a:p>
            <a:pPr algn="ctr"/>
            <a:r>
              <a:rPr lang="it-IT" sz="1100" i="1" dirty="0">
                <a:latin typeface="Calibri" panose="020F0502020204030204" pitchFamily="34" charset="0"/>
              </a:rPr>
              <a:t>(Aumento + ½ Invariato)</a:t>
            </a:r>
          </a:p>
        </p:txBody>
      </p:sp>
      <p:sp>
        <p:nvSpPr>
          <p:cNvPr id="149" name="CasellaDiTesto 148"/>
          <p:cNvSpPr txBox="1"/>
          <p:nvPr/>
        </p:nvSpPr>
        <p:spPr>
          <a:xfrm>
            <a:off x="7478404" y="2126759"/>
            <a:ext cx="505268" cy="307777"/>
          </a:xfrm>
          <a:prstGeom prst="rect">
            <a:avLst/>
          </a:prstGeom>
          <a:noFill/>
        </p:spPr>
        <p:txBody>
          <a:bodyPr wrap="none" rtlCol="0">
            <a:spAutoFit/>
          </a:bodyPr>
          <a:lstStyle/>
          <a:p>
            <a:pPr algn="ctr"/>
            <a:r>
              <a:rPr lang="it-IT" sz="1400" dirty="0">
                <a:solidFill>
                  <a:srgbClr val="1F4E79"/>
                </a:solidFill>
                <a:latin typeface="Calibri" panose="020F0502020204030204" pitchFamily="34" charset="0"/>
              </a:rPr>
              <a:t>39,0</a:t>
            </a:r>
          </a:p>
        </p:txBody>
      </p:sp>
      <p:sp>
        <p:nvSpPr>
          <p:cNvPr id="69" name="CasellaDiTesto 68"/>
          <p:cNvSpPr txBox="1"/>
          <p:nvPr/>
        </p:nvSpPr>
        <p:spPr>
          <a:xfrm>
            <a:off x="4150857" y="1427397"/>
            <a:ext cx="739883" cy="276999"/>
          </a:xfrm>
          <a:prstGeom prst="rect">
            <a:avLst/>
          </a:prstGeom>
          <a:noFill/>
        </p:spPr>
        <p:txBody>
          <a:bodyPr wrap="none" rtlCol="0">
            <a:spAutoFit/>
          </a:bodyPr>
          <a:lstStyle/>
          <a:p>
            <a:pPr algn="ctr"/>
            <a:r>
              <a:rPr lang="it-IT" sz="1200" dirty="0">
                <a:latin typeface="Calibri" panose="020F0502020204030204" pitchFamily="34" charset="0"/>
              </a:rPr>
              <a:t>N.OVEST</a:t>
            </a:r>
          </a:p>
        </p:txBody>
      </p:sp>
      <p:sp>
        <p:nvSpPr>
          <p:cNvPr id="70" name="CasellaDiTesto 69"/>
          <p:cNvSpPr txBox="1"/>
          <p:nvPr/>
        </p:nvSpPr>
        <p:spPr>
          <a:xfrm>
            <a:off x="4959750" y="1427397"/>
            <a:ext cx="548805" cy="276999"/>
          </a:xfrm>
          <a:prstGeom prst="rect">
            <a:avLst/>
          </a:prstGeom>
          <a:noFill/>
        </p:spPr>
        <p:txBody>
          <a:bodyPr wrap="none" rtlCol="0">
            <a:spAutoFit/>
          </a:bodyPr>
          <a:lstStyle/>
          <a:p>
            <a:pPr algn="ctr"/>
            <a:r>
              <a:rPr lang="it-IT" sz="1200" dirty="0">
                <a:latin typeface="Calibri" panose="020F0502020204030204" pitchFamily="34" charset="0"/>
              </a:rPr>
              <a:t>N.EST</a:t>
            </a:r>
          </a:p>
        </p:txBody>
      </p:sp>
      <p:sp>
        <p:nvSpPr>
          <p:cNvPr id="71" name="CasellaDiTesto 70"/>
          <p:cNvSpPr txBox="1"/>
          <p:nvPr/>
        </p:nvSpPr>
        <p:spPr>
          <a:xfrm>
            <a:off x="5593022" y="1427397"/>
            <a:ext cx="708977" cy="276999"/>
          </a:xfrm>
          <a:prstGeom prst="rect">
            <a:avLst/>
          </a:prstGeom>
          <a:noFill/>
        </p:spPr>
        <p:txBody>
          <a:bodyPr wrap="none" rtlCol="0">
            <a:spAutoFit/>
          </a:bodyPr>
          <a:lstStyle/>
          <a:p>
            <a:pPr algn="ctr"/>
            <a:r>
              <a:rPr lang="it-IT" sz="1200" dirty="0">
                <a:latin typeface="Calibri" panose="020F0502020204030204" pitchFamily="34" charset="0"/>
              </a:rPr>
              <a:t>CENTRO</a:t>
            </a:r>
          </a:p>
        </p:txBody>
      </p:sp>
      <p:sp>
        <p:nvSpPr>
          <p:cNvPr id="72" name="CasellaDiTesto 71"/>
          <p:cNvSpPr txBox="1"/>
          <p:nvPr/>
        </p:nvSpPr>
        <p:spPr>
          <a:xfrm>
            <a:off x="6220682" y="1427397"/>
            <a:ext cx="880370" cy="276999"/>
          </a:xfrm>
          <a:prstGeom prst="rect">
            <a:avLst/>
          </a:prstGeom>
          <a:noFill/>
        </p:spPr>
        <p:txBody>
          <a:bodyPr wrap="none" rtlCol="0">
            <a:spAutoFit/>
          </a:bodyPr>
          <a:lstStyle/>
          <a:p>
            <a:pPr algn="ctr"/>
            <a:r>
              <a:rPr lang="it-IT" sz="1200" dirty="0">
                <a:latin typeface="Calibri" panose="020F0502020204030204" pitchFamily="34" charset="0"/>
              </a:rPr>
              <a:t>SUD/ISOLE</a:t>
            </a:r>
          </a:p>
        </p:txBody>
      </p:sp>
      <p:pic>
        <p:nvPicPr>
          <p:cNvPr id="4" name="Immagine 3"/>
          <p:cNvPicPr>
            <a:picLocks noChangeAspect="1"/>
          </p:cNvPicPr>
          <p:nvPr/>
        </p:nvPicPr>
        <p:blipFill>
          <a:blip r:embed="rId6"/>
          <a:stretch>
            <a:fillRect/>
          </a:stretch>
        </p:blipFill>
        <p:spPr>
          <a:xfrm>
            <a:off x="1546369" y="4086074"/>
            <a:ext cx="7384211" cy="2214738"/>
          </a:xfrm>
          <a:prstGeom prst="rect">
            <a:avLst/>
          </a:prstGeom>
        </p:spPr>
      </p:pic>
      <p:sp>
        <p:nvSpPr>
          <p:cNvPr id="5" name="Rettangolo 4"/>
          <p:cNvSpPr/>
          <p:nvPr/>
        </p:nvSpPr>
        <p:spPr bwMode="auto">
          <a:xfrm>
            <a:off x="404548" y="3647527"/>
            <a:ext cx="8504221" cy="2687766"/>
          </a:xfrm>
          <a:prstGeom prst="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84" name="CasellaDiTesto 9"/>
          <p:cNvSpPr txBox="1">
            <a:spLocks noChangeArrowheads="1"/>
          </p:cNvSpPr>
          <p:nvPr/>
        </p:nvSpPr>
        <p:spPr bwMode="auto">
          <a:xfrm>
            <a:off x="420687" y="3646012"/>
            <a:ext cx="728643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sz="1300" dirty="0">
                <a:latin typeface="Calibri" panose="020F0502020204030204" pitchFamily="34" charset="0"/>
              </a:rPr>
              <a:t>Nuove immatricolazioni </a:t>
            </a:r>
            <a:r>
              <a:rPr lang="it-IT" sz="1300" dirty="0">
                <a:solidFill>
                  <a:srgbClr val="1F4E79"/>
                </a:solidFill>
                <a:latin typeface="Calibri" panose="020F0502020204030204" pitchFamily="34" charset="0"/>
              </a:rPr>
              <a:t>AUTOVETTURE</a:t>
            </a:r>
            <a:r>
              <a:rPr lang="it-IT" sz="1300" dirty="0">
                <a:latin typeface="Calibri" panose="020F0502020204030204" pitchFamily="34" charset="0"/>
              </a:rPr>
              <a:t> e </a:t>
            </a:r>
            <a:r>
              <a:rPr lang="it-IT" sz="1300" dirty="0">
                <a:solidFill>
                  <a:srgbClr val="FF6600"/>
                </a:solidFill>
                <a:latin typeface="Calibri" panose="020F0502020204030204" pitchFamily="34" charset="0"/>
              </a:rPr>
              <a:t>MOTOCICLI </a:t>
            </a:r>
            <a:r>
              <a:rPr lang="it-IT" sz="1300" b="0" i="1" dirty="0">
                <a:latin typeface="Calibri" panose="020F0502020204030204" pitchFamily="34" charset="0"/>
              </a:rPr>
              <a:t>(valori assoluti dal gennaio 2015 al maggio 2016)</a:t>
            </a:r>
          </a:p>
        </p:txBody>
      </p:sp>
      <p:sp>
        <p:nvSpPr>
          <p:cNvPr id="88" name="CasellaDiTesto 87"/>
          <p:cNvSpPr txBox="1"/>
          <p:nvPr/>
        </p:nvSpPr>
        <p:spPr>
          <a:xfrm>
            <a:off x="4193353" y="3943890"/>
            <a:ext cx="498855" cy="276999"/>
          </a:xfrm>
          <a:prstGeom prst="rect">
            <a:avLst/>
          </a:prstGeom>
          <a:noFill/>
        </p:spPr>
        <p:txBody>
          <a:bodyPr wrap="none" rtlCol="0">
            <a:spAutoFit/>
          </a:bodyPr>
          <a:lstStyle/>
          <a:p>
            <a:pPr algn="ctr"/>
            <a:r>
              <a:rPr lang="it-IT" sz="1200" i="1" dirty="0">
                <a:latin typeface="Calibri" panose="020F0502020204030204" pitchFamily="34" charset="0"/>
              </a:rPr>
              <a:t>2015</a:t>
            </a:r>
            <a:endParaRPr lang="en-US" sz="1200" i="1" dirty="0">
              <a:latin typeface="Calibri" panose="020F0502020204030204" pitchFamily="34" charset="0"/>
            </a:endParaRPr>
          </a:p>
        </p:txBody>
      </p:sp>
      <p:cxnSp>
        <p:nvCxnSpPr>
          <p:cNvPr id="7" name="Connettore 2 6"/>
          <p:cNvCxnSpPr/>
          <p:nvPr/>
        </p:nvCxnSpPr>
        <p:spPr bwMode="auto">
          <a:xfrm>
            <a:off x="2174528" y="4219177"/>
            <a:ext cx="4536504" cy="0"/>
          </a:xfrm>
          <a:prstGeom prst="straightConnector1">
            <a:avLst/>
          </a:prstGeom>
          <a:noFill/>
          <a:ln w="12700" cap="flat" cmpd="sng" algn="ctr">
            <a:solidFill>
              <a:schemeClr val="tx1"/>
            </a:solidFill>
            <a:prstDash val="solid"/>
            <a:round/>
            <a:headEnd type="triangle"/>
            <a:tailEnd type="triangle"/>
          </a:ln>
          <a:effectLst/>
        </p:spPr>
      </p:cxnSp>
      <p:cxnSp>
        <p:nvCxnSpPr>
          <p:cNvPr id="11" name="Connettore 2 10"/>
          <p:cNvCxnSpPr/>
          <p:nvPr/>
        </p:nvCxnSpPr>
        <p:spPr bwMode="auto">
          <a:xfrm>
            <a:off x="6833840" y="4219177"/>
            <a:ext cx="1917652" cy="0"/>
          </a:xfrm>
          <a:prstGeom prst="straightConnector1">
            <a:avLst/>
          </a:prstGeom>
          <a:noFill/>
          <a:ln w="12700" cap="flat" cmpd="sng" algn="ctr">
            <a:solidFill>
              <a:schemeClr val="tx1"/>
            </a:solidFill>
            <a:prstDash val="solid"/>
            <a:round/>
            <a:headEnd type="none" w="med" len="med"/>
            <a:tailEnd type="triangle"/>
          </a:ln>
          <a:effectLst/>
        </p:spPr>
      </p:cxnSp>
      <p:sp>
        <p:nvSpPr>
          <p:cNvPr id="89" name="CasellaDiTesto 88"/>
          <p:cNvSpPr txBox="1"/>
          <p:nvPr/>
        </p:nvSpPr>
        <p:spPr>
          <a:xfrm>
            <a:off x="7543238" y="3943890"/>
            <a:ext cx="498856" cy="276999"/>
          </a:xfrm>
          <a:prstGeom prst="rect">
            <a:avLst/>
          </a:prstGeom>
          <a:noFill/>
        </p:spPr>
        <p:txBody>
          <a:bodyPr wrap="none" rtlCol="0">
            <a:spAutoFit/>
          </a:bodyPr>
          <a:lstStyle/>
          <a:p>
            <a:pPr algn="ctr"/>
            <a:r>
              <a:rPr lang="it-IT" sz="1200" i="1" dirty="0">
                <a:latin typeface="Calibri" panose="020F0502020204030204" pitchFamily="34" charset="0"/>
              </a:rPr>
              <a:t>2016</a:t>
            </a:r>
            <a:endParaRPr lang="en-US" sz="1200" i="1" dirty="0">
              <a:latin typeface="Calibri" panose="020F0502020204030204" pitchFamily="34" charset="0"/>
            </a:endParaRPr>
          </a:p>
        </p:txBody>
      </p:sp>
      <p:sp>
        <p:nvSpPr>
          <p:cNvPr id="103" name="Rettangolo 102"/>
          <p:cNvSpPr/>
          <p:nvPr/>
        </p:nvSpPr>
        <p:spPr>
          <a:xfrm>
            <a:off x="446087" y="4078104"/>
            <a:ext cx="1100282" cy="2115194"/>
          </a:xfrm>
          <a:prstGeom prst="rect">
            <a:avLst/>
          </a:prstGeom>
        </p:spPr>
        <p:txBody>
          <a:bodyPr wrap="square">
            <a:spAutoFit/>
          </a:bodyPr>
          <a:lstStyle/>
          <a:p>
            <a:pPr>
              <a:lnSpc>
                <a:spcPct val="110000"/>
              </a:lnSpc>
              <a:spcBef>
                <a:spcPts val="300"/>
              </a:spcBef>
            </a:pPr>
            <a:r>
              <a:rPr lang="it-IT" sz="1000" dirty="0">
                <a:latin typeface="Calibri" panose="020F0502020204030204" pitchFamily="34" charset="0"/>
              </a:rPr>
              <a:t>Nei primi cinque mesi del 2016 </a:t>
            </a:r>
            <a:r>
              <a:rPr lang="it-IT" sz="1000" b="0" dirty="0">
                <a:latin typeface="Calibri" panose="020F0502020204030204" pitchFamily="34" charset="0"/>
              </a:rPr>
              <a:t>si sono registrate </a:t>
            </a:r>
            <a:r>
              <a:rPr lang="it-IT" sz="1000" dirty="0">
                <a:latin typeface="Calibri" panose="020F0502020204030204" pitchFamily="34" charset="0"/>
              </a:rPr>
              <a:t>965.656</a:t>
            </a:r>
            <a:r>
              <a:rPr lang="it-IT" sz="1000" b="0" dirty="0">
                <a:latin typeface="Calibri" panose="020F0502020204030204" pitchFamily="34" charset="0"/>
              </a:rPr>
              <a:t> nuove immatricolazioni tra auto e motocicli. L’incremento rispetto ai primi cinque mesi del 2015 è pari a </a:t>
            </a:r>
            <a:r>
              <a:rPr lang="it-IT" sz="1000" dirty="0">
                <a:latin typeface="Calibri" panose="020F0502020204030204" pitchFamily="34" charset="0"/>
              </a:rPr>
              <a:t>+</a:t>
            </a:r>
            <a:r>
              <a:rPr lang="it-IT" sz="1000" dirty="0">
                <a:solidFill>
                  <a:srgbClr val="000000"/>
                </a:solidFill>
                <a:latin typeface="Calibri" panose="020F0502020204030204" pitchFamily="34" charset="0"/>
              </a:rPr>
              <a:t> 164.192 unità.</a:t>
            </a:r>
            <a:r>
              <a:rPr lang="it-IT" sz="1000" dirty="0">
                <a:latin typeface="Calibri" panose="020F0502020204030204" pitchFamily="34" charset="0"/>
              </a:rPr>
              <a:t> </a:t>
            </a:r>
            <a:endParaRPr lang="en-US" sz="1000" dirty="0">
              <a:latin typeface="Calibri" panose="020F0502020204030204" pitchFamily="34" charset="0"/>
            </a:endParaRPr>
          </a:p>
        </p:txBody>
      </p:sp>
    </p:spTree>
    <p:extLst>
      <p:ext uri="{BB962C8B-B14F-4D97-AF65-F5344CB8AC3E}">
        <p14:creationId xmlns:p14="http://schemas.microsoft.com/office/powerpoint/2010/main" val="652864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3801990" y="1570044"/>
            <a:ext cx="5137750" cy="4990277"/>
          </a:xfrm>
          <a:prstGeom prst="rect">
            <a:avLst/>
          </a:prstGeom>
          <a:noFill/>
        </p:spPr>
        <p:txBody>
          <a:bodyPr wrap="square" rtlCol="0">
            <a:spAutoFit/>
          </a:bodyPr>
          <a:lstStyle/>
          <a:p>
            <a:pPr>
              <a:lnSpc>
                <a:spcPct val="130000"/>
              </a:lnSpc>
              <a:spcBef>
                <a:spcPts val="600"/>
              </a:spcBef>
              <a:spcAft>
                <a:spcPts val="0"/>
              </a:spcAft>
              <a:buNone/>
            </a:pPr>
            <a:r>
              <a:rPr lang="it-IT" sz="2400" dirty="0">
                <a:solidFill>
                  <a:srgbClr val="1F4E79"/>
                </a:solidFill>
                <a:latin typeface="Calibri" panose="020F0502020204030204" pitchFamily="34" charset="0"/>
                <a:cs typeface="Arial" panose="020B0604020202020204" pitchFamily="34" charset="0"/>
              </a:rPr>
              <a:t>premessa</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considerazioni generali di sintesi</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congiuntura economica</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domanda e offerta di credito</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marketing digitale</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imprese e case produttrici</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ambiente</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marketing associativo</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metodo e appendice</a:t>
            </a:r>
          </a:p>
        </p:txBody>
      </p:sp>
      <p:sp>
        <p:nvSpPr>
          <p:cNvPr id="8" name="CasellaDiTesto 7"/>
          <p:cNvSpPr txBox="1"/>
          <p:nvPr/>
        </p:nvSpPr>
        <p:spPr>
          <a:xfrm>
            <a:off x="614412" y="770452"/>
            <a:ext cx="2048766" cy="830997"/>
          </a:xfrm>
          <a:prstGeom prst="rect">
            <a:avLst/>
          </a:prstGeom>
          <a:noFill/>
        </p:spPr>
        <p:txBody>
          <a:bodyPr wrap="none" rtlCol="0">
            <a:spAutoFit/>
          </a:bodyPr>
          <a:lstStyle/>
          <a:p>
            <a:pPr>
              <a:buNone/>
            </a:pPr>
            <a:r>
              <a:rPr lang="it-IT" sz="4800" b="0" dirty="0">
                <a:solidFill>
                  <a:srgbClr val="1F4E79"/>
                </a:solidFill>
                <a:latin typeface="Calibri" panose="020F0502020204030204" pitchFamily="34" charset="0"/>
                <a:cs typeface="Arial" panose="020B0604020202020204" pitchFamily="34" charset="0"/>
              </a:rPr>
              <a:t>agenda</a:t>
            </a:r>
          </a:p>
        </p:txBody>
      </p:sp>
      <p:cxnSp>
        <p:nvCxnSpPr>
          <p:cNvPr id="9" name="Connettore diritto 8"/>
          <p:cNvCxnSpPr/>
          <p:nvPr/>
        </p:nvCxnSpPr>
        <p:spPr bwMode="auto">
          <a:xfrm flipH="1">
            <a:off x="3598944" y="1731855"/>
            <a:ext cx="0" cy="4693158"/>
          </a:xfrm>
          <a:prstGeom prst="line">
            <a:avLst/>
          </a:prstGeom>
          <a:solidFill>
            <a:schemeClr val="accent1"/>
          </a:solidFill>
          <a:ln w="19050" cap="flat" cmpd="sng" algn="ctr">
            <a:solidFill>
              <a:srgbClr val="1F4E79"/>
            </a:solidFill>
            <a:prstDash val="solid"/>
            <a:round/>
            <a:headEnd type="none" w="med" len="med"/>
            <a:tailEnd type="none" w="med" len="med"/>
          </a:ln>
          <a:effectLst/>
        </p:spPr>
      </p:cxnSp>
      <p:pic>
        <p:nvPicPr>
          <p:cNvPr id="6" name="Picture 24" descr="http://www.plef.org/wp-content/uploads/2014/09/logo-confcommerci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361" t="4396" r="34465" b="40452"/>
          <a:stretch/>
        </p:blipFill>
        <p:spPr bwMode="auto">
          <a:xfrm>
            <a:off x="2904289" y="1676229"/>
            <a:ext cx="541599" cy="4827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ttangolo 75"/>
          <p:cNvSpPr/>
          <p:nvPr/>
        </p:nvSpPr>
        <p:spPr bwMode="auto">
          <a:xfrm>
            <a:off x="7451537" y="1422012"/>
            <a:ext cx="1457233" cy="2084549"/>
          </a:xfrm>
          <a:prstGeom prst="rect">
            <a:avLst/>
          </a:prstGeom>
          <a:solidFill>
            <a:srgbClr val="1F4E79">
              <a:alpha val="1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Rectangle 4"/>
          <p:cNvSpPr txBox="1">
            <a:spLocks noChangeArrowheads="1"/>
          </p:cNvSpPr>
          <p:nvPr/>
        </p:nvSpPr>
        <p:spPr bwMode="auto">
          <a:xfrm>
            <a:off x="395288" y="188913"/>
            <a:ext cx="86725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andamento dei ricavi |</a:t>
            </a:r>
            <a:r>
              <a:rPr lang="it-IT" altLang="it-IT" kern="0" dirty="0">
                <a:solidFill>
                  <a:schemeClr val="tx1"/>
                </a:solidFill>
                <a:latin typeface="Calibri" panose="020F0502020204030204" pitchFamily="34" charset="0"/>
                <a:cs typeface="Arial" panose="020B0604020202020204" pitchFamily="34" charset="0"/>
              </a:rPr>
              <a:t> </a:t>
            </a:r>
            <a:r>
              <a:rPr lang="it-IT" dirty="0">
                <a:solidFill>
                  <a:schemeClr val="tx1"/>
                </a:solidFill>
                <a:latin typeface="Calibri" panose="020F0502020204030204" pitchFamily="34" charset="0"/>
              </a:rPr>
              <a:t>…la stessa tendenza al rialzo sarà mantenuta anche in vista della seconda metà del 2016…</a:t>
            </a:r>
            <a:endParaRPr lang="it-IT" altLang="it-IT" kern="0" dirty="0">
              <a:solidFill>
                <a:srgbClr val="FF0000"/>
              </a:solidFill>
              <a:latin typeface="Calibri" panose="020F0502020204030204" pitchFamily="34" charset="0"/>
              <a:cs typeface="Arial" panose="020B0604020202020204" pitchFamily="34" charset="0"/>
            </a:endParaRPr>
          </a:p>
        </p:txBody>
      </p:sp>
      <p:sp>
        <p:nvSpPr>
          <p:cNvPr id="10" name="Rettangolo 9"/>
          <p:cNvSpPr/>
          <p:nvPr/>
        </p:nvSpPr>
        <p:spPr bwMode="auto">
          <a:xfrm>
            <a:off x="0" y="0"/>
            <a:ext cx="9144000" cy="188913"/>
          </a:xfrm>
          <a:prstGeom prst="rect">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b="0" dirty="0">
                <a:solidFill>
                  <a:schemeClr val="bg1"/>
                </a:solidFill>
                <a:latin typeface="Calibri" panose="020F0502020204030204" pitchFamily="34" charset="0"/>
              </a:rPr>
              <a:t>CONGIUNTURA ECONOMICA</a:t>
            </a:r>
            <a:endParaRPr kumimoji="0" lang="it-IT" sz="1050" b="0" i="0" u="none" strike="noStrike" cap="none" normalizeH="0" baseline="0" dirty="0">
              <a:ln>
                <a:noFill/>
              </a:ln>
              <a:solidFill>
                <a:schemeClr val="bg1"/>
              </a:solidFill>
              <a:effectLst/>
              <a:latin typeface="Calibri" panose="020F0502020204030204" pitchFamily="34" charset="0"/>
            </a:endParaRPr>
          </a:p>
        </p:txBody>
      </p:sp>
      <p:sp>
        <p:nvSpPr>
          <p:cNvPr id="22" name="Text Box 49"/>
          <p:cNvSpPr txBox="1">
            <a:spLocks noChangeArrowheads="1"/>
          </p:cNvSpPr>
          <p:nvPr/>
        </p:nvSpPr>
        <p:spPr bwMode="auto">
          <a:xfrm>
            <a:off x="228600" y="6365922"/>
            <a:ext cx="8839200"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828 casi. Esclusivamente i rivenditori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pic>
        <p:nvPicPr>
          <p:cNvPr id="3" name="Immagine 2"/>
          <p:cNvPicPr>
            <a:picLocks noChangeAspect="1"/>
          </p:cNvPicPr>
          <p:nvPr/>
        </p:nvPicPr>
        <p:blipFill>
          <a:blip r:embed="rId2"/>
          <a:stretch>
            <a:fillRect/>
          </a:stretch>
        </p:blipFill>
        <p:spPr>
          <a:xfrm>
            <a:off x="7376400" y="2271600"/>
            <a:ext cx="1596812" cy="1090800"/>
          </a:xfrm>
          <a:prstGeom prst="rect">
            <a:avLst/>
          </a:prstGeom>
        </p:spPr>
      </p:pic>
      <p:sp>
        <p:nvSpPr>
          <p:cNvPr id="75" name="Rettangolo 74"/>
          <p:cNvSpPr/>
          <p:nvPr/>
        </p:nvSpPr>
        <p:spPr bwMode="auto">
          <a:xfrm>
            <a:off x="4137932" y="1422012"/>
            <a:ext cx="2932127" cy="2084549"/>
          </a:xfrm>
          <a:prstGeom prst="rect">
            <a:avLst/>
          </a:prstGeom>
          <a:solidFill>
            <a:srgbClr val="1F4E79">
              <a:alpha val="1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77" name="Rettangolo 76"/>
          <p:cNvSpPr/>
          <p:nvPr/>
        </p:nvSpPr>
        <p:spPr bwMode="auto">
          <a:xfrm>
            <a:off x="1768433" y="1422012"/>
            <a:ext cx="2289028" cy="2084549"/>
          </a:xfrm>
          <a:prstGeom prst="rect">
            <a:avLst/>
          </a:prstGeom>
          <a:solidFill>
            <a:srgbClr val="1F4E79">
              <a:alpha val="1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79" name="Picture 4" descr="http://helpdesk.unich.it/mlf/img/faccin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4307" b="24388"/>
          <a:stretch/>
        </p:blipFill>
        <p:spPr bwMode="auto">
          <a:xfrm>
            <a:off x="455001" y="2898193"/>
            <a:ext cx="485732" cy="537568"/>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descr="http://helpdesk.unich.it/mlf/img/faccin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7154" r="33770" b="30700"/>
          <a:stretch/>
        </p:blipFill>
        <p:spPr bwMode="auto">
          <a:xfrm>
            <a:off x="404549" y="2301371"/>
            <a:ext cx="549693" cy="492695"/>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descr="http://helpdesk.unich.it/mlf/img/faccine.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62" r="72539" b="22684"/>
          <a:stretch/>
        </p:blipFill>
        <p:spPr bwMode="auto">
          <a:xfrm>
            <a:off x="401346" y="1679037"/>
            <a:ext cx="519154" cy="550833"/>
          </a:xfrm>
          <a:prstGeom prst="rect">
            <a:avLst/>
          </a:prstGeom>
          <a:noFill/>
          <a:extLst>
            <a:ext uri="{909E8E84-426E-40DD-AFC4-6F175D3DCCD1}">
              <a14:hiddenFill xmlns:a14="http://schemas.microsoft.com/office/drawing/2010/main">
                <a:solidFill>
                  <a:srgbClr val="FFFFFF"/>
                </a:solidFill>
              </a14:hiddenFill>
            </a:ext>
          </a:extLst>
        </p:spPr>
      </p:pic>
      <p:sp>
        <p:nvSpPr>
          <p:cNvPr id="86" name="CasellaDiTesto 85"/>
          <p:cNvSpPr txBox="1"/>
          <p:nvPr/>
        </p:nvSpPr>
        <p:spPr>
          <a:xfrm>
            <a:off x="854873" y="1692843"/>
            <a:ext cx="728084" cy="461665"/>
          </a:xfrm>
          <a:prstGeom prst="rect">
            <a:avLst/>
          </a:prstGeom>
          <a:noFill/>
        </p:spPr>
        <p:txBody>
          <a:bodyPr wrap="none" rtlCol="0">
            <a:spAutoFit/>
          </a:bodyPr>
          <a:lstStyle/>
          <a:p>
            <a:pPr algn="ctr"/>
            <a:r>
              <a:rPr lang="it-IT" sz="2400" b="0" dirty="0">
                <a:solidFill>
                  <a:srgbClr val="1F4E79"/>
                </a:solidFill>
                <a:latin typeface="Calibri" panose="020F0502020204030204" pitchFamily="34" charset="0"/>
              </a:rPr>
              <a:t>14,0</a:t>
            </a:r>
          </a:p>
        </p:txBody>
      </p:sp>
      <p:sp>
        <p:nvSpPr>
          <p:cNvPr id="90" name="CasellaDiTesto 89"/>
          <p:cNvSpPr txBox="1"/>
          <p:nvPr/>
        </p:nvSpPr>
        <p:spPr>
          <a:xfrm>
            <a:off x="854875" y="2286108"/>
            <a:ext cx="728083" cy="461665"/>
          </a:xfrm>
          <a:prstGeom prst="rect">
            <a:avLst/>
          </a:prstGeom>
          <a:noFill/>
        </p:spPr>
        <p:txBody>
          <a:bodyPr wrap="none" rtlCol="0">
            <a:spAutoFit/>
          </a:bodyPr>
          <a:lstStyle/>
          <a:p>
            <a:pPr algn="ctr"/>
            <a:r>
              <a:rPr lang="it-IT" sz="2400" b="0" dirty="0">
                <a:solidFill>
                  <a:srgbClr val="1F4E79"/>
                </a:solidFill>
                <a:latin typeface="Calibri" panose="020F0502020204030204" pitchFamily="34" charset="0"/>
              </a:rPr>
              <a:t>54,0</a:t>
            </a:r>
          </a:p>
        </p:txBody>
      </p:sp>
      <p:sp>
        <p:nvSpPr>
          <p:cNvPr id="91" name="CasellaDiTesto 90"/>
          <p:cNvSpPr txBox="1"/>
          <p:nvPr/>
        </p:nvSpPr>
        <p:spPr>
          <a:xfrm>
            <a:off x="854875" y="2905367"/>
            <a:ext cx="728083" cy="461665"/>
          </a:xfrm>
          <a:prstGeom prst="rect">
            <a:avLst/>
          </a:prstGeom>
          <a:noFill/>
        </p:spPr>
        <p:txBody>
          <a:bodyPr wrap="none" rtlCol="0">
            <a:spAutoFit/>
          </a:bodyPr>
          <a:lstStyle/>
          <a:p>
            <a:pPr algn="ctr"/>
            <a:r>
              <a:rPr lang="it-IT" sz="2400" b="0" dirty="0">
                <a:solidFill>
                  <a:srgbClr val="1F4E79"/>
                </a:solidFill>
                <a:latin typeface="Calibri" panose="020F0502020204030204" pitchFamily="34" charset="0"/>
              </a:rPr>
              <a:t>32,0</a:t>
            </a:r>
          </a:p>
        </p:txBody>
      </p:sp>
      <p:sp>
        <p:nvSpPr>
          <p:cNvPr id="92" name="Rettangolo arrotondato 91"/>
          <p:cNvSpPr/>
          <p:nvPr/>
        </p:nvSpPr>
        <p:spPr bwMode="auto">
          <a:xfrm>
            <a:off x="1819361" y="1767643"/>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3" name="CasellaDiTesto 92"/>
          <p:cNvSpPr txBox="1"/>
          <p:nvPr/>
        </p:nvSpPr>
        <p:spPr>
          <a:xfrm>
            <a:off x="1849152" y="1769787"/>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12,0</a:t>
            </a:r>
          </a:p>
        </p:txBody>
      </p:sp>
      <p:sp>
        <p:nvSpPr>
          <p:cNvPr id="94" name="Rettangolo arrotondato 93"/>
          <p:cNvSpPr/>
          <p:nvPr/>
        </p:nvSpPr>
        <p:spPr bwMode="auto">
          <a:xfrm>
            <a:off x="1819361" y="2368230"/>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5" name="CasellaDiTesto 94"/>
          <p:cNvSpPr txBox="1"/>
          <p:nvPr/>
        </p:nvSpPr>
        <p:spPr>
          <a:xfrm>
            <a:off x="1849152" y="2370374"/>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52,0</a:t>
            </a:r>
          </a:p>
        </p:txBody>
      </p:sp>
      <p:sp>
        <p:nvSpPr>
          <p:cNvPr id="96" name="Rettangolo arrotondato 95"/>
          <p:cNvSpPr/>
          <p:nvPr/>
        </p:nvSpPr>
        <p:spPr bwMode="auto">
          <a:xfrm>
            <a:off x="1819361" y="2980167"/>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7" name="CasellaDiTesto 96"/>
          <p:cNvSpPr txBox="1"/>
          <p:nvPr/>
        </p:nvSpPr>
        <p:spPr>
          <a:xfrm>
            <a:off x="1849152" y="2982311"/>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36,0</a:t>
            </a:r>
          </a:p>
        </p:txBody>
      </p:sp>
      <p:sp>
        <p:nvSpPr>
          <p:cNvPr id="98" name="CasellaDiTesto 97"/>
          <p:cNvSpPr txBox="1"/>
          <p:nvPr/>
        </p:nvSpPr>
        <p:spPr>
          <a:xfrm>
            <a:off x="1952546" y="1427397"/>
            <a:ext cx="388248" cy="276999"/>
          </a:xfrm>
          <a:prstGeom prst="rect">
            <a:avLst/>
          </a:prstGeom>
          <a:noFill/>
        </p:spPr>
        <p:txBody>
          <a:bodyPr wrap="none" rtlCol="0">
            <a:spAutoFit/>
          </a:bodyPr>
          <a:lstStyle/>
          <a:p>
            <a:pPr algn="ctr"/>
            <a:r>
              <a:rPr lang="it-IT" sz="1200" dirty="0">
                <a:solidFill>
                  <a:srgbClr val="1F4E79"/>
                </a:solidFill>
                <a:latin typeface="Calibri" panose="020F0502020204030204" pitchFamily="34" charset="0"/>
              </a:rPr>
              <a:t>1-9</a:t>
            </a:r>
          </a:p>
        </p:txBody>
      </p:sp>
      <p:sp>
        <p:nvSpPr>
          <p:cNvPr id="99" name="Rettangolo arrotondato 98"/>
          <p:cNvSpPr/>
          <p:nvPr/>
        </p:nvSpPr>
        <p:spPr bwMode="auto">
          <a:xfrm>
            <a:off x="2555776" y="1767643"/>
            <a:ext cx="654618" cy="373621"/>
          </a:xfrm>
          <a:prstGeom prst="roundRect">
            <a:avLst/>
          </a:prstGeom>
          <a:solidFill>
            <a:srgbClr val="008000"/>
          </a:solid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100" name="CasellaDiTesto 99"/>
          <p:cNvSpPr txBox="1"/>
          <p:nvPr/>
        </p:nvSpPr>
        <p:spPr>
          <a:xfrm>
            <a:off x="2585567" y="1769787"/>
            <a:ext cx="595036" cy="369332"/>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dirty="0">
                <a:solidFill>
                  <a:schemeClr val="bg1"/>
                </a:solidFill>
              </a:rPr>
              <a:t>31,0</a:t>
            </a:r>
          </a:p>
        </p:txBody>
      </p:sp>
      <p:sp>
        <p:nvSpPr>
          <p:cNvPr id="101" name="Rettangolo arrotondato 100"/>
          <p:cNvSpPr/>
          <p:nvPr/>
        </p:nvSpPr>
        <p:spPr bwMode="auto">
          <a:xfrm>
            <a:off x="2555776" y="2368230"/>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2" name="CasellaDiTesto 101"/>
          <p:cNvSpPr txBox="1"/>
          <p:nvPr/>
        </p:nvSpPr>
        <p:spPr>
          <a:xfrm>
            <a:off x="2585567" y="2370374"/>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64,0</a:t>
            </a:r>
          </a:p>
        </p:txBody>
      </p:sp>
      <p:sp>
        <p:nvSpPr>
          <p:cNvPr id="104" name="Rettangolo arrotondato 103"/>
          <p:cNvSpPr/>
          <p:nvPr/>
        </p:nvSpPr>
        <p:spPr bwMode="auto">
          <a:xfrm>
            <a:off x="2555776" y="2980167"/>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5" name="CasellaDiTesto 104"/>
          <p:cNvSpPr txBox="1"/>
          <p:nvPr/>
        </p:nvSpPr>
        <p:spPr>
          <a:xfrm>
            <a:off x="2644077" y="2982311"/>
            <a:ext cx="47801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5,0</a:t>
            </a:r>
          </a:p>
        </p:txBody>
      </p:sp>
      <p:sp>
        <p:nvSpPr>
          <p:cNvPr id="106" name="CasellaDiTesto 105"/>
          <p:cNvSpPr txBox="1"/>
          <p:nvPr/>
        </p:nvSpPr>
        <p:spPr>
          <a:xfrm>
            <a:off x="2610416" y="1427397"/>
            <a:ext cx="545342" cy="276999"/>
          </a:xfrm>
          <a:prstGeom prst="rect">
            <a:avLst/>
          </a:prstGeom>
          <a:noFill/>
        </p:spPr>
        <p:txBody>
          <a:bodyPr wrap="none" rtlCol="0">
            <a:spAutoFit/>
          </a:bodyPr>
          <a:lstStyle/>
          <a:p>
            <a:pPr algn="ctr"/>
            <a:r>
              <a:rPr lang="it-IT" sz="1200" dirty="0">
                <a:solidFill>
                  <a:srgbClr val="1F4E79"/>
                </a:solidFill>
                <a:latin typeface="Calibri" panose="020F0502020204030204" pitchFamily="34" charset="0"/>
              </a:rPr>
              <a:t>10-49</a:t>
            </a:r>
          </a:p>
        </p:txBody>
      </p:sp>
      <p:sp>
        <p:nvSpPr>
          <p:cNvPr id="107" name="Rettangolo arrotondato 106"/>
          <p:cNvSpPr/>
          <p:nvPr/>
        </p:nvSpPr>
        <p:spPr bwMode="auto">
          <a:xfrm>
            <a:off x="3329418" y="1767643"/>
            <a:ext cx="654618" cy="373621"/>
          </a:xfrm>
          <a:prstGeom prst="roundRect">
            <a:avLst/>
          </a:prstGeom>
          <a:solidFill>
            <a:srgbClr val="008000"/>
          </a:solid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108" name="CasellaDiTesto 107"/>
          <p:cNvSpPr txBox="1"/>
          <p:nvPr/>
        </p:nvSpPr>
        <p:spPr>
          <a:xfrm>
            <a:off x="3359209" y="1769787"/>
            <a:ext cx="595036" cy="369332"/>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dirty="0">
                <a:solidFill>
                  <a:schemeClr val="bg1"/>
                </a:solidFill>
              </a:rPr>
              <a:t>56,0</a:t>
            </a:r>
          </a:p>
        </p:txBody>
      </p:sp>
      <p:sp>
        <p:nvSpPr>
          <p:cNvPr id="112" name="Rettangolo arrotondato 111"/>
          <p:cNvSpPr/>
          <p:nvPr/>
        </p:nvSpPr>
        <p:spPr bwMode="auto">
          <a:xfrm>
            <a:off x="3329418" y="2368230"/>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3" name="CasellaDiTesto 112"/>
          <p:cNvSpPr txBox="1"/>
          <p:nvPr/>
        </p:nvSpPr>
        <p:spPr>
          <a:xfrm>
            <a:off x="3359209" y="2370374"/>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40,0</a:t>
            </a:r>
          </a:p>
        </p:txBody>
      </p:sp>
      <p:sp>
        <p:nvSpPr>
          <p:cNvPr id="114" name="Rettangolo arrotondato 113"/>
          <p:cNvSpPr/>
          <p:nvPr/>
        </p:nvSpPr>
        <p:spPr bwMode="auto">
          <a:xfrm>
            <a:off x="3329418" y="2980167"/>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5" name="CasellaDiTesto 114"/>
          <p:cNvSpPr txBox="1"/>
          <p:nvPr/>
        </p:nvSpPr>
        <p:spPr>
          <a:xfrm>
            <a:off x="3417719" y="2982311"/>
            <a:ext cx="47801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4,0</a:t>
            </a:r>
          </a:p>
        </p:txBody>
      </p:sp>
      <p:sp>
        <p:nvSpPr>
          <p:cNvPr id="116" name="CasellaDiTesto 115"/>
          <p:cNvSpPr txBox="1"/>
          <p:nvPr/>
        </p:nvSpPr>
        <p:spPr>
          <a:xfrm>
            <a:off x="3447376" y="1427397"/>
            <a:ext cx="418705" cy="276999"/>
          </a:xfrm>
          <a:prstGeom prst="rect">
            <a:avLst/>
          </a:prstGeom>
          <a:noFill/>
        </p:spPr>
        <p:txBody>
          <a:bodyPr wrap="none" rtlCol="0">
            <a:spAutoFit/>
          </a:bodyPr>
          <a:lstStyle/>
          <a:p>
            <a:pPr algn="ctr"/>
            <a:r>
              <a:rPr lang="it-IT" sz="1200" dirty="0">
                <a:solidFill>
                  <a:srgbClr val="1F4E79"/>
                </a:solidFill>
                <a:latin typeface="Calibri" panose="020F0502020204030204" pitchFamily="34" charset="0"/>
              </a:rPr>
              <a:t>&gt;49</a:t>
            </a:r>
          </a:p>
        </p:txBody>
      </p:sp>
      <p:sp>
        <p:nvSpPr>
          <p:cNvPr id="117" name="Rettangolo arrotondato 116"/>
          <p:cNvSpPr/>
          <p:nvPr/>
        </p:nvSpPr>
        <p:spPr bwMode="auto">
          <a:xfrm>
            <a:off x="4193488" y="1767643"/>
            <a:ext cx="654618" cy="373621"/>
          </a:xfrm>
          <a:prstGeom prst="roundRect">
            <a:avLst/>
          </a:prstGeom>
          <a:solidFill>
            <a:srgbClr val="008000"/>
          </a:solid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118" name="CasellaDiTesto 117"/>
          <p:cNvSpPr txBox="1"/>
          <p:nvPr/>
        </p:nvSpPr>
        <p:spPr>
          <a:xfrm>
            <a:off x="4223279" y="1769787"/>
            <a:ext cx="595036" cy="369332"/>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dirty="0">
                <a:solidFill>
                  <a:schemeClr val="bg1"/>
                </a:solidFill>
              </a:rPr>
              <a:t>17,0</a:t>
            </a:r>
          </a:p>
        </p:txBody>
      </p:sp>
      <p:sp>
        <p:nvSpPr>
          <p:cNvPr id="119" name="Rettangolo arrotondato 118"/>
          <p:cNvSpPr/>
          <p:nvPr/>
        </p:nvSpPr>
        <p:spPr bwMode="auto">
          <a:xfrm>
            <a:off x="4193488" y="2368230"/>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0" name="CasellaDiTesto 119"/>
          <p:cNvSpPr txBox="1"/>
          <p:nvPr/>
        </p:nvSpPr>
        <p:spPr>
          <a:xfrm>
            <a:off x="4223279" y="2370374"/>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56,0</a:t>
            </a:r>
          </a:p>
        </p:txBody>
      </p:sp>
      <p:sp>
        <p:nvSpPr>
          <p:cNvPr id="121" name="Rettangolo arrotondato 120"/>
          <p:cNvSpPr/>
          <p:nvPr/>
        </p:nvSpPr>
        <p:spPr bwMode="auto">
          <a:xfrm>
            <a:off x="4193488" y="2980167"/>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2" name="CasellaDiTesto 121"/>
          <p:cNvSpPr txBox="1"/>
          <p:nvPr/>
        </p:nvSpPr>
        <p:spPr>
          <a:xfrm>
            <a:off x="4223279" y="2982311"/>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27,0</a:t>
            </a:r>
          </a:p>
        </p:txBody>
      </p:sp>
      <p:sp>
        <p:nvSpPr>
          <p:cNvPr id="123" name="Rettangolo arrotondato 122"/>
          <p:cNvSpPr/>
          <p:nvPr/>
        </p:nvSpPr>
        <p:spPr bwMode="auto">
          <a:xfrm>
            <a:off x="4906844" y="1767643"/>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4" name="CasellaDiTesto 123"/>
          <p:cNvSpPr txBox="1"/>
          <p:nvPr/>
        </p:nvSpPr>
        <p:spPr>
          <a:xfrm>
            <a:off x="4936635" y="1769787"/>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13,0</a:t>
            </a:r>
          </a:p>
        </p:txBody>
      </p:sp>
      <p:sp>
        <p:nvSpPr>
          <p:cNvPr id="125" name="Rettangolo arrotondato 124"/>
          <p:cNvSpPr/>
          <p:nvPr/>
        </p:nvSpPr>
        <p:spPr bwMode="auto">
          <a:xfrm>
            <a:off x="4906844" y="2368230"/>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6" name="CasellaDiTesto 125"/>
          <p:cNvSpPr txBox="1"/>
          <p:nvPr/>
        </p:nvSpPr>
        <p:spPr>
          <a:xfrm>
            <a:off x="4936635" y="2370374"/>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52,0</a:t>
            </a:r>
          </a:p>
        </p:txBody>
      </p:sp>
      <p:sp>
        <p:nvSpPr>
          <p:cNvPr id="127" name="Rettangolo arrotondato 126"/>
          <p:cNvSpPr/>
          <p:nvPr/>
        </p:nvSpPr>
        <p:spPr bwMode="auto">
          <a:xfrm>
            <a:off x="4906844" y="2980167"/>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8" name="CasellaDiTesto 127"/>
          <p:cNvSpPr txBox="1"/>
          <p:nvPr/>
        </p:nvSpPr>
        <p:spPr>
          <a:xfrm>
            <a:off x="4936634" y="2982311"/>
            <a:ext cx="595036" cy="369332"/>
          </a:xfrm>
          <a:prstGeom prst="rect">
            <a:avLst/>
          </a:prstGeom>
          <a:noFill/>
        </p:spPr>
        <p:txBody>
          <a:bodyPr wrap="none" rtlCol="0">
            <a:spAutoFit/>
          </a:bodyPr>
          <a:lstStyle/>
          <a:p>
            <a:pPr algn="ctr"/>
            <a:r>
              <a:rPr lang="it-IT" sz="1800" dirty="0" smtClean="0">
                <a:solidFill>
                  <a:srgbClr val="1F4E79"/>
                </a:solidFill>
                <a:latin typeface="Calibri" panose="020F0502020204030204" pitchFamily="34" charset="0"/>
              </a:rPr>
              <a:t>35,0</a:t>
            </a:r>
            <a:endParaRPr lang="it-IT" sz="1800" dirty="0">
              <a:solidFill>
                <a:srgbClr val="1F4E79"/>
              </a:solidFill>
              <a:latin typeface="Calibri" panose="020F0502020204030204" pitchFamily="34" charset="0"/>
            </a:endParaRPr>
          </a:p>
        </p:txBody>
      </p:sp>
      <p:sp>
        <p:nvSpPr>
          <p:cNvPr id="129" name="Rettangolo arrotondato 128"/>
          <p:cNvSpPr/>
          <p:nvPr/>
        </p:nvSpPr>
        <p:spPr bwMode="auto">
          <a:xfrm>
            <a:off x="5620200" y="1767643"/>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0" name="CasellaDiTesto 129"/>
          <p:cNvSpPr txBox="1"/>
          <p:nvPr/>
        </p:nvSpPr>
        <p:spPr>
          <a:xfrm>
            <a:off x="5649991" y="1769787"/>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12,3</a:t>
            </a:r>
          </a:p>
        </p:txBody>
      </p:sp>
      <p:sp>
        <p:nvSpPr>
          <p:cNvPr id="131" name="Rettangolo arrotondato 130"/>
          <p:cNvSpPr/>
          <p:nvPr/>
        </p:nvSpPr>
        <p:spPr bwMode="auto">
          <a:xfrm>
            <a:off x="5620200" y="2368230"/>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2" name="CasellaDiTesto 131"/>
          <p:cNvSpPr txBox="1"/>
          <p:nvPr/>
        </p:nvSpPr>
        <p:spPr>
          <a:xfrm>
            <a:off x="5649991" y="2370374"/>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52,0</a:t>
            </a:r>
          </a:p>
        </p:txBody>
      </p:sp>
      <p:sp>
        <p:nvSpPr>
          <p:cNvPr id="133" name="Rettangolo arrotondato 132"/>
          <p:cNvSpPr/>
          <p:nvPr/>
        </p:nvSpPr>
        <p:spPr bwMode="auto">
          <a:xfrm>
            <a:off x="5620200" y="2980167"/>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4" name="CasellaDiTesto 133"/>
          <p:cNvSpPr txBox="1"/>
          <p:nvPr/>
        </p:nvSpPr>
        <p:spPr>
          <a:xfrm>
            <a:off x="5649991" y="2982311"/>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35,7</a:t>
            </a:r>
          </a:p>
        </p:txBody>
      </p:sp>
      <p:sp>
        <p:nvSpPr>
          <p:cNvPr id="135" name="Rettangolo arrotondato 134"/>
          <p:cNvSpPr/>
          <p:nvPr/>
        </p:nvSpPr>
        <p:spPr bwMode="auto">
          <a:xfrm>
            <a:off x="6333556" y="1767643"/>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6" name="CasellaDiTesto 135"/>
          <p:cNvSpPr txBox="1"/>
          <p:nvPr/>
        </p:nvSpPr>
        <p:spPr>
          <a:xfrm>
            <a:off x="6363347" y="1769787"/>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12,0</a:t>
            </a:r>
          </a:p>
        </p:txBody>
      </p:sp>
      <p:sp>
        <p:nvSpPr>
          <p:cNvPr id="137" name="Rettangolo arrotondato 136"/>
          <p:cNvSpPr/>
          <p:nvPr/>
        </p:nvSpPr>
        <p:spPr bwMode="auto">
          <a:xfrm>
            <a:off x="6333556" y="2368230"/>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8" name="CasellaDiTesto 137"/>
          <p:cNvSpPr txBox="1"/>
          <p:nvPr/>
        </p:nvSpPr>
        <p:spPr>
          <a:xfrm>
            <a:off x="6363347" y="2370374"/>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49,4</a:t>
            </a:r>
          </a:p>
        </p:txBody>
      </p:sp>
      <p:sp>
        <p:nvSpPr>
          <p:cNvPr id="139" name="Rettangolo arrotondato 138"/>
          <p:cNvSpPr/>
          <p:nvPr/>
        </p:nvSpPr>
        <p:spPr bwMode="auto">
          <a:xfrm>
            <a:off x="6333556" y="2980167"/>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0" name="CasellaDiTesto 139"/>
          <p:cNvSpPr txBox="1"/>
          <p:nvPr/>
        </p:nvSpPr>
        <p:spPr>
          <a:xfrm>
            <a:off x="6363347" y="2982311"/>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38,6</a:t>
            </a:r>
          </a:p>
        </p:txBody>
      </p:sp>
      <p:sp>
        <p:nvSpPr>
          <p:cNvPr id="141" name="Pentagono 140"/>
          <p:cNvSpPr/>
          <p:nvPr/>
        </p:nvSpPr>
        <p:spPr bwMode="auto">
          <a:xfrm>
            <a:off x="7155606" y="1466312"/>
            <a:ext cx="202107" cy="1996364"/>
          </a:xfrm>
          <a:prstGeom prst="homePlate">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2" name="CasellaDiTesto 141"/>
          <p:cNvSpPr txBox="1"/>
          <p:nvPr/>
        </p:nvSpPr>
        <p:spPr>
          <a:xfrm>
            <a:off x="7376888" y="1425061"/>
            <a:ext cx="1606530" cy="477054"/>
          </a:xfrm>
          <a:prstGeom prst="rect">
            <a:avLst/>
          </a:prstGeom>
          <a:noFill/>
        </p:spPr>
        <p:txBody>
          <a:bodyPr wrap="none" rtlCol="0">
            <a:spAutoFit/>
          </a:bodyPr>
          <a:lstStyle/>
          <a:p>
            <a:pPr algn="ctr"/>
            <a:r>
              <a:rPr lang="it-IT" sz="1400" dirty="0" err="1">
                <a:latin typeface="Calibri" panose="020F0502020204030204" pitchFamily="34" charset="0"/>
              </a:rPr>
              <a:t>Lug</a:t>
            </a:r>
            <a:r>
              <a:rPr lang="it-IT" sz="1400" dirty="0">
                <a:latin typeface="Calibri" panose="020F0502020204030204" pitchFamily="34" charset="0"/>
              </a:rPr>
              <a:t> – </a:t>
            </a:r>
            <a:r>
              <a:rPr lang="it-IT" sz="1400" dirty="0" err="1">
                <a:latin typeface="Calibri" panose="020F0502020204030204" pitchFamily="34" charset="0"/>
              </a:rPr>
              <a:t>Dic</a:t>
            </a:r>
            <a:r>
              <a:rPr lang="it-IT" sz="1400" dirty="0">
                <a:latin typeface="Calibri" panose="020F0502020204030204" pitchFamily="34" charset="0"/>
              </a:rPr>
              <a:t> 2016</a:t>
            </a:r>
          </a:p>
          <a:p>
            <a:pPr algn="ctr"/>
            <a:r>
              <a:rPr lang="it-IT" sz="1100" i="1" dirty="0">
                <a:latin typeface="Calibri" panose="020F0502020204030204" pitchFamily="34" charset="0"/>
              </a:rPr>
              <a:t>(Aumento + ½ Invariato)</a:t>
            </a:r>
          </a:p>
        </p:txBody>
      </p:sp>
      <p:sp>
        <p:nvSpPr>
          <p:cNvPr id="145" name="CasellaDiTesto 144"/>
          <p:cNvSpPr txBox="1"/>
          <p:nvPr/>
        </p:nvSpPr>
        <p:spPr>
          <a:xfrm>
            <a:off x="4150857" y="1427397"/>
            <a:ext cx="739883" cy="276999"/>
          </a:xfrm>
          <a:prstGeom prst="rect">
            <a:avLst/>
          </a:prstGeom>
          <a:noFill/>
        </p:spPr>
        <p:txBody>
          <a:bodyPr wrap="none" rtlCol="0">
            <a:spAutoFit/>
          </a:bodyPr>
          <a:lstStyle/>
          <a:p>
            <a:pPr algn="ctr"/>
            <a:r>
              <a:rPr lang="it-IT" sz="1200" dirty="0">
                <a:latin typeface="Calibri" panose="020F0502020204030204" pitchFamily="34" charset="0"/>
              </a:rPr>
              <a:t>N.OVEST</a:t>
            </a:r>
          </a:p>
        </p:txBody>
      </p:sp>
      <p:sp>
        <p:nvSpPr>
          <p:cNvPr id="146" name="CasellaDiTesto 145"/>
          <p:cNvSpPr txBox="1"/>
          <p:nvPr/>
        </p:nvSpPr>
        <p:spPr>
          <a:xfrm>
            <a:off x="4959750" y="1427397"/>
            <a:ext cx="548805" cy="276999"/>
          </a:xfrm>
          <a:prstGeom prst="rect">
            <a:avLst/>
          </a:prstGeom>
          <a:noFill/>
        </p:spPr>
        <p:txBody>
          <a:bodyPr wrap="none" rtlCol="0">
            <a:spAutoFit/>
          </a:bodyPr>
          <a:lstStyle/>
          <a:p>
            <a:pPr algn="ctr"/>
            <a:r>
              <a:rPr lang="it-IT" sz="1200" dirty="0">
                <a:latin typeface="Calibri" panose="020F0502020204030204" pitchFamily="34" charset="0"/>
              </a:rPr>
              <a:t>N.EST</a:t>
            </a:r>
          </a:p>
        </p:txBody>
      </p:sp>
      <p:sp>
        <p:nvSpPr>
          <p:cNvPr id="147" name="CasellaDiTesto 146"/>
          <p:cNvSpPr txBox="1"/>
          <p:nvPr/>
        </p:nvSpPr>
        <p:spPr>
          <a:xfrm>
            <a:off x="5593022" y="1427397"/>
            <a:ext cx="708977" cy="276999"/>
          </a:xfrm>
          <a:prstGeom prst="rect">
            <a:avLst/>
          </a:prstGeom>
          <a:noFill/>
        </p:spPr>
        <p:txBody>
          <a:bodyPr wrap="none" rtlCol="0">
            <a:spAutoFit/>
          </a:bodyPr>
          <a:lstStyle/>
          <a:p>
            <a:pPr algn="ctr"/>
            <a:r>
              <a:rPr lang="it-IT" sz="1200" dirty="0">
                <a:latin typeface="Calibri" panose="020F0502020204030204" pitchFamily="34" charset="0"/>
              </a:rPr>
              <a:t>CENTRO</a:t>
            </a:r>
          </a:p>
        </p:txBody>
      </p:sp>
      <p:sp>
        <p:nvSpPr>
          <p:cNvPr id="148" name="CasellaDiTesto 147"/>
          <p:cNvSpPr txBox="1"/>
          <p:nvPr/>
        </p:nvSpPr>
        <p:spPr>
          <a:xfrm>
            <a:off x="6220682" y="1427397"/>
            <a:ext cx="880370" cy="276999"/>
          </a:xfrm>
          <a:prstGeom prst="rect">
            <a:avLst/>
          </a:prstGeom>
          <a:noFill/>
        </p:spPr>
        <p:txBody>
          <a:bodyPr wrap="none" rtlCol="0">
            <a:spAutoFit/>
          </a:bodyPr>
          <a:lstStyle/>
          <a:p>
            <a:pPr algn="ctr"/>
            <a:r>
              <a:rPr lang="it-IT" sz="1200" dirty="0">
                <a:latin typeface="Calibri" panose="020F0502020204030204" pitchFamily="34" charset="0"/>
              </a:rPr>
              <a:t>SUD/ISOLE</a:t>
            </a:r>
          </a:p>
        </p:txBody>
      </p:sp>
      <p:sp>
        <p:nvSpPr>
          <p:cNvPr id="143" name="CasellaDiTesto 142"/>
          <p:cNvSpPr txBox="1"/>
          <p:nvPr/>
        </p:nvSpPr>
        <p:spPr>
          <a:xfrm>
            <a:off x="7576124" y="2106352"/>
            <a:ext cx="505268" cy="307777"/>
          </a:xfrm>
          <a:prstGeom prst="rect">
            <a:avLst/>
          </a:prstGeom>
          <a:noFill/>
        </p:spPr>
        <p:txBody>
          <a:bodyPr wrap="none" rtlCol="0">
            <a:spAutoFit/>
          </a:bodyPr>
          <a:lstStyle/>
          <a:p>
            <a:pPr algn="ctr"/>
            <a:r>
              <a:rPr lang="it-IT" sz="1400" dirty="0">
                <a:solidFill>
                  <a:srgbClr val="1F4E79"/>
                </a:solidFill>
                <a:latin typeface="Calibri" panose="020F0502020204030204" pitchFamily="34" charset="0"/>
              </a:rPr>
              <a:t>41,0</a:t>
            </a:r>
          </a:p>
        </p:txBody>
      </p:sp>
      <p:sp>
        <p:nvSpPr>
          <p:cNvPr id="149" name="Rettangolo 148"/>
          <p:cNvSpPr/>
          <p:nvPr/>
        </p:nvSpPr>
        <p:spPr>
          <a:xfrm>
            <a:off x="395288" y="908720"/>
            <a:ext cx="8353176" cy="492443"/>
          </a:xfrm>
          <a:prstGeom prst="rect">
            <a:avLst/>
          </a:prstGeom>
        </p:spPr>
        <p:txBody>
          <a:bodyPr wrap="square">
            <a:spAutoFit/>
          </a:bodyPr>
          <a:lstStyle/>
          <a:p>
            <a:pPr algn="just"/>
            <a:r>
              <a:rPr lang="it-IT" sz="1300" b="0" dirty="0">
                <a:latin typeface="Calibri" panose="020F0502020204030204" pitchFamily="34" charset="0"/>
              </a:rPr>
              <a:t>Ritiene che il </a:t>
            </a:r>
            <a:r>
              <a:rPr lang="it-IT" sz="1300" u="sng" dirty="0">
                <a:latin typeface="Calibri" panose="020F0502020204030204" pitchFamily="34" charset="0"/>
              </a:rPr>
              <a:t>livello dei ricavi</a:t>
            </a:r>
            <a:r>
              <a:rPr lang="it-IT" sz="1300" b="0" dirty="0">
                <a:latin typeface="Calibri" panose="020F0502020204030204" pitchFamily="34" charset="0"/>
              </a:rPr>
              <a:t> della Sua impresa, </a:t>
            </a:r>
            <a:r>
              <a:rPr lang="it-IT" sz="1300" u="sng" dirty="0">
                <a:latin typeface="Calibri" panose="020F0502020204030204" pitchFamily="34" charset="0"/>
              </a:rPr>
              <a:t>nei prossimi sei mesi</a:t>
            </a:r>
            <a:r>
              <a:rPr lang="it-IT" sz="1300" b="0" dirty="0">
                <a:latin typeface="Calibri" panose="020F0502020204030204" pitchFamily="34" charset="0"/>
              </a:rPr>
              <a:t>, aumenterà, resterà invariato, peggiorerà? </a:t>
            </a:r>
            <a:r>
              <a:rPr lang="it-IT" sz="1300" i="1" dirty="0">
                <a:latin typeface="Calibri" panose="020F0502020204030204" pitchFamily="34" charset="0"/>
              </a:rPr>
              <a:t>(RIVENDITORI)</a:t>
            </a:r>
          </a:p>
        </p:txBody>
      </p:sp>
      <p:sp>
        <p:nvSpPr>
          <p:cNvPr id="150" name="Rettangolo 149"/>
          <p:cNvSpPr/>
          <p:nvPr/>
        </p:nvSpPr>
        <p:spPr bwMode="auto">
          <a:xfrm>
            <a:off x="404548" y="3647527"/>
            <a:ext cx="8504221" cy="2687766"/>
          </a:xfrm>
          <a:prstGeom prst="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70" name="Rettangolo 69"/>
          <p:cNvSpPr/>
          <p:nvPr/>
        </p:nvSpPr>
        <p:spPr>
          <a:xfrm>
            <a:off x="480070" y="3675665"/>
            <a:ext cx="8353176" cy="2631490"/>
          </a:xfrm>
          <a:prstGeom prst="rect">
            <a:avLst/>
          </a:prstGeom>
        </p:spPr>
        <p:txBody>
          <a:bodyPr wrap="square">
            <a:spAutoFit/>
          </a:bodyPr>
          <a:lstStyle/>
          <a:p>
            <a:pPr algn="just"/>
            <a:r>
              <a:rPr lang="it-IT" sz="1500" dirty="0">
                <a:latin typeface="Calibri" panose="020F0502020204030204" pitchFamily="34" charset="0"/>
              </a:rPr>
              <a:t>L’indicatore congiunturale</a:t>
            </a:r>
            <a:r>
              <a:rPr lang="it-IT" sz="1500" b="0" dirty="0">
                <a:latin typeface="Calibri" panose="020F0502020204030204" pitchFamily="34" charset="0"/>
              </a:rPr>
              <a:t>, restituito dalla somma della percentuale dei </a:t>
            </a:r>
            <a:r>
              <a:rPr lang="it-IT" sz="1500" u="sng" dirty="0">
                <a:latin typeface="Calibri" panose="020F0502020204030204" pitchFamily="34" charset="0"/>
              </a:rPr>
              <a:t>rivenditori</a:t>
            </a:r>
            <a:r>
              <a:rPr lang="it-IT" sz="1500" b="0" dirty="0">
                <a:latin typeface="Calibri" panose="020F0502020204030204" pitchFamily="34" charset="0"/>
              </a:rPr>
              <a:t> che ha dichiarato che la situazione del </a:t>
            </a:r>
            <a:r>
              <a:rPr lang="it-IT" sz="1500" dirty="0">
                <a:latin typeface="Calibri" panose="020F0502020204030204" pitchFamily="34" charset="0"/>
              </a:rPr>
              <a:t>livello dei ricavi</a:t>
            </a:r>
            <a:r>
              <a:rPr lang="it-IT" sz="1500" b="0" dirty="0">
                <a:latin typeface="Calibri" panose="020F0502020204030204" pitchFamily="34" charset="0"/>
              </a:rPr>
              <a:t>, nei prossimi sei mesi (rispetto agli ultimi sei mesi), «</a:t>
            </a:r>
            <a:r>
              <a:rPr lang="it-IT" sz="1500" dirty="0">
                <a:latin typeface="Calibri" panose="020F0502020204030204" pitchFamily="34" charset="0"/>
              </a:rPr>
              <a:t>aumenterà</a:t>
            </a:r>
            <a:r>
              <a:rPr lang="it-IT" sz="1500" b="0" dirty="0">
                <a:latin typeface="Calibri" panose="020F0502020204030204" pitchFamily="34" charset="0"/>
              </a:rPr>
              <a:t>», e la metà della percentuale dei </a:t>
            </a:r>
            <a:r>
              <a:rPr lang="it-IT" sz="1500" u="sng" dirty="0">
                <a:latin typeface="Calibri" panose="020F0502020204030204" pitchFamily="34" charset="0"/>
              </a:rPr>
              <a:t>rivenditori</a:t>
            </a:r>
            <a:r>
              <a:rPr lang="it-IT" sz="1500" b="0" dirty="0">
                <a:latin typeface="Calibri" panose="020F0502020204030204" pitchFamily="34" charset="0"/>
              </a:rPr>
              <a:t> che ha dichiarato che la situazione dei ricavi, nei prossimi sei mesi (rispetto agli ultimi sei mesi), «</a:t>
            </a:r>
            <a:r>
              <a:rPr lang="it-IT" sz="1500" dirty="0">
                <a:latin typeface="Calibri" panose="020F0502020204030204" pitchFamily="34" charset="0"/>
              </a:rPr>
              <a:t>resterà invariata</a:t>
            </a:r>
            <a:r>
              <a:rPr lang="it-IT" sz="1500" b="0" dirty="0">
                <a:latin typeface="Calibri" panose="020F0502020204030204" pitchFamily="34" charset="0"/>
              </a:rPr>
              <a:t>», è pari a 41,0. Il dato risulta superiore a quello registrato dallo stesso indicatore con riferimento al periodo «Gennaio-Giugno 2016» (primo semestre 2016).</a:t>
            </a:r>
          </a:p>
          <a:p>
            <a:pPr algn="just"/>
            <a:r>
              <a:rPr lang="it-IT" sz="1500" b="0" dirty="0">
                <a:latin typeface="Calibri" panose="020F0502020204030204" pitchFamily="34" charset="0"/>
              </a:rPr>
              <a:t>In sostanza, </a:t>
            </a:r>
            <a:r>
              <a:rPr lang="it-IT" sz="1500" dirty="0">
                <a:latin typeface="Calibri" panose="020F0502020204030204" pitchFamily="34" charset="0"/>
              </a:rPr>
              <a:t>i rivenditori del settore </a:t>
            </a:r>
            <a:r>
              <a:rPr lang="it-IT" sz="1500" dirty="0" err="1">
                <a:latin typeface="Calibri" panose="020F0502020204030204" pitchFamily="34" charset="0"/>
              </a:rPr>
              <a:t>automotive</a:t>
            </a:r>
            <a:r>
              <a:rPr lang="it-IT" sz="1500" dirty="0">
                <a:latin typeface="Calibri" panose="020F0502020204030204" pitchFamily="34" charset="0"/>
              </a:rPr>
              <a:t> prevedono un ulteriore aumento dei ricavi nel breve periodo</a:t>
            </a:r>
            <a:r>
              <a:rPr lang="it-IT" sz="1500" b="0" dirty="0">
                <a:latin typeface="Calibri" panose="020F0502020204030204" pitchFamily="34" charset="0"/>
              </a:rPr>
              <a:t>, dovuto anche all’incremento delle immatricolazioni degli ultimi mesi.</a:t>
            </a:r>
          </a:p>
          <a:p>
            <a:pPr algn="just"/>
            <a:r>
              <a:rPr lang="it-IT" sz="1500" b="0" dirty="0">
                <a:latin typeface="Calibri" panose="020F0502020204030204" pitchFamily="34" charset="0"/>
              </a:rPr>
              <a:t>Come si vedrà, entrambi gli indicatori (congiunturale e prospettico), se calcolati presso le </a:t>
            </a:r>
            <a:r>
              <a:rPr lang="it-IT" sz="1500" u="sng" dirty="0">
                <a:latin typeface="Calibri" panose="020F0502020204030204" pitchFamily="34" charset="0"/>
              </a:rPr>
              <a:t>imprese del settore </a:t>
            </a:r>
            <a:r>
              <a:rPr lang="it-IT" sz="1500" u="sng" dirty="0" err="1">
                <a:latin typeface="Calibri" panose="020F0502020204030204" pitchFamily="34" charset="0"/>
              </a:rPr>
              <a:t>automotive</a:t>
            </a:r>
            <a:r>
              <a:rPr lang="it-IT" sz="1500" u="sng" dirty="0">
                <a:latin typeface="Calibri" panose="020F0502020204030204" pitchFamily="34" charset="0"/>
              </a:rPr>
              <a:t> diverse dai rivenditori</a:t>
            </a:r>
            <a:r>
              <a:rPr lang="it-IT" sz="1500" b="0" dirty="0">
                <a:latin typeface="Calibri" panose="020F0502020204030204" pitchFamily="34" charset="0"/>
              </a:rPr>
              <a:t> (es. riparatori, imprese di rivendita accessori, gommisti, </a:t>
            </a:r>
            <a:r>
              <a:rPr lang="it-IT" sz="1500" b="0" dirty="0" err="1">
                <a:latin typeface="Calibri" panose="020F0502020204030204" pitchFamily="34" charset="0"/>
              </a:rPr>
              <a:t>etc</a:t>
            </a:r>
            <a:r>
              <a:rPr lang="it-IT" sz="1500" b="0" dirty="0">
                <a:latin typeface="Calibri" panose="020F0502020204030204" pitchFamily="34" charset="0"/>
              </a:rPr>
              <a:t>), fanno registrare risultati meno performanti rispetto a quelli fatti evidenziare presso il settore dei rivenditori.</a:t>
            </a:r>
            <a:endParaRPr lang="it-IT" sz="1500" dirty="0">
              <a:latin typeface="Calibri" panose="020F0502020204030204" pitchFamily="34" charset="0"/>
            </a:endParaRPr>
          </a:p>
        </p:txBody>
      </p:sp>
    </p:spTree>
    <p:extLst>
      <p:ext uri="{BB962C8B-B14F-4D97-AF65-F5344CB8AC3E}">
        <p14:creationId xmlns:p14="http://schemas.microsoft.com/office/powerpoint/2010/main" val="8039762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andamento dei ricavi |</a:t>
            </a:r>
            <a:r>
              <a:rPr lang="it-IT" altLang="it-IT" kern="0" dirty="0">
                <a:solidFill>
                  <a:schemeClr val="tx1"/>
                </a:solidFill>
                <a:latin typeface="Calibri" panose="020F0502020204030204" pitchFamily="34" charset="0"/>
                <a:cs typeface="Arial" panose="020B0604020202020204" pitchFamily="34" charset="0"/>
              </a:rPr>
              <a:t> </a:t>
            </a:r>
            <a:r>
              <a:rPr lang="it-IT" dirty="0">
                <a:solidFill>
                  <a:schemeClr val="tx1"/>
                </a:solidFill>
                <a:latin typeface="Calibri" panose="020F0502020204030204" pitchFamily="34" charset="0"/>
              </a:rPr>
              <a:t>…il livello dei ricavi si attesta su livelli decisamente più bassi presso gli </a:t>
            </a:r>
            <a:r>
              <a:rPr lang="it-IT" u="sng" dirty="0">
                <a:solidFill>
                  <a:schemeClr val="tx1"/>
                </a:solidFill>
                <a:latin typeface="Calibri" panose="020F0502020204030204" pitchFamily="34" charset="0"/>
              </a:rPr>
              <a:t>operatori </a:t>
            </a:r>
            <a:r>
              <a:rPr lang="it-IT" u="sng" dirty="0" err="1">
                <a:solidFill>
                  <a:schemeClr val="tx1"/>
                </a:solidFill>
                <a:latin typeface="Calibri" panose="020F0502020204030204" pitchFamily="34" charset="0"/>
              </a:rPr>
              <a:t>automotive</a:t>
            </a:r>
            <a:r>
              <a:rPr lang="it-IT" u="sng" dirty="0">
                <a:solidFill>
                  <a:schemeClr val="tx1"/>
                </a:solidFill>
                <a:latin typeface="Calibri" panose="020F0502020204030204" pitchFamily="34" charset="0"/>
              </a:rPr>
              <a:t> diversi dai rivenditori</a:t>
            </a:r>
            <a:r>
              <a:rPr lang="it-IT" dirty="0">
                <a:solidFill>
                  <a:schemeClr val="tx1"/>
                </a:solidFill>
                <a:latin typeface="Calibri" panose="020F0502020204030204" pitchFamily="34" charset="0"/>
              </a:rPr>
              <a:t> (es. riparatori)…</a:t>
            </a:r>
            <a:endParaRPr lang="it-IT" altLang="it-IT" kern="0" dirty="0">
              <a:solidFill>
                <a:srgbClr val="FF0000"/>
              </a:solidFill>
              <a:latin typeface="Calibri" panose="020F0502020204030204" pitchFamily="34" charset="0"/>
              <a:cs typeface="Arial" panose="020B0604020202020204" pitchFamily="34" charset="0"/>
            </a:endParaRPr>
          </a:p>
        </p:txBody>
      </p:sp>
      <p:sp>
        <p:nvSpPr>
          <p:cNvPr id="10" name="Rettangolo 9"/>
          <p:cNvSpPr/>
          <p:nvPr/>
        </p:nvSpPr>
        <p:spPr bwMode="auto">
          <a:xfrm>
            <a:off x="0" y="0"/>
            <a:ext cx="9144000" cy="188913"/>
          </a:xfrm>
          <a:prstGeom prst="rect">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b="0" dirty="0">
                <a:solidFill>
                  <a:schemeClr val="bg1"/>
                </a:solidFill>
                <a:latin typeface="Calibri" panose="020F0502020204030204" pitchFamily="34" charset="0"/>
              </a:rPr>
              <a:t>CONGIUNTURA ECONOMICA</a:t>
            </a:r>
            <a:endParaRPr kumimoji="0" lang="it-IT" sz="1050" b="0" i="0" u="none" strike="noStrike" cap="none" normalizeH="0" baseline="0" dirty="0">
              <a:ln>
                <a:noFill/>
              </a:ln>
              <a:solidFill>
                <a:schemeClr val="bg1"/>
              </a:solidFill>
              <a:effectLst/>
              <a:latin typeface="Calibri" panose="020F0502020204030204" pitchFamily="34" charset="0"/>
            </a:endParaRPr>
          </a:p>
        </p:txBody>
      </p:sp>
      <p:sp>
        <p:nvSpPr>
          <p:cNvPr id="22" name="Text Box 49"/>
          <p:cNvSpPr txBox="1">
            <a:spLocks noChangeArrowheads="1"/>
          </p:cNvSpPr>
          <p:nvPr/>
        </p:nvSpPr>
        <p:spPr bwMode="auto">
          <a:xfrm>
            <a:off x="228600" y="6365922"/>
            <a:ext cx="8839200"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172 casi. Esclusivamente i riparatori e le imprese degli altri settori </a:t>
            </a:r>
            <a:r>
              <a:rPr lang="it-IT" altLang="it-IT" sz="900" b="0" dirty="0" err="1">
                <a:latin typeface="Calibri" panose="020F0502020204030204" pitchFamily="34" charset="0"/>
              </a:rPr>
              <a:t>dell’automotive</a:t>
            </a:r>
            <a:r>
              <a:rPr lang="it-IT" altLang="it-IT" sz="900" b="0" dirty="0">
                <a:latin typeface="Calibri" panose="020F0502020204030204" pitchFamily="34" charset="0"/>
              </a:rPr>
              <a:t> diverse dai rivenditori.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sp>
        <p:nvSpPr>
          <p:cNvPr id="149" name="Rettangolo 148"/>
          <p:cNvSpPr/>
          <p:nvPr/>
        </p:nvSpPr>
        <p:spPr bwMode="auto">
          <a:xfrm>
            <a:off x="4137932" y="1422012"/>
            <a:ext cx="2932127" cy="2084549"/>
          </a:xfrm>
          <a:prstGeom prst="rect">
            <a:avLst/>
          </a:prstGeom>
          <a:solidFill>
            <a:srgbClr val="1F4E79">
              <a:alpha val="1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0" name="Rettangolo 149"/>
          <p:cNvSpPr/>
          <p:nvPr/>
        </p:nvSpPr>
        <p:spPr bwMode="auto">
          <a:xfrm>
            <a:off x="7451537" y="1422012"/>
            <a:ext cx="1457233" cy="2084549"/>
          </a:xfrm>
          <a:prstGeom prst="rect">
            <a:avLst/>
          </a:prstGeom>
          <a:solidFill>
            <a:srgbClr val="1F4E79">
              <a:alpha val="1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1" name="Rettangolo 150"/>
          <p:cNvSpPr/>
          <p:nvPr/>
        </p:nvSpPr>
        <p:spPr bwMode="auto">
          <a:xfrm>
            <a:off x="1768433" y="1422012"/>
            <a:ext cx="2289028" cy="2084549"/>
          </a:xfrm>
          <a:prstGeom prst="rect">
            <a:avLst/>
          </a:prstGeom>
          <a:solidFill>
            <a:srgbClr val="1F4E79">
              <a:alpha val="1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2" name="Rettangolo 151"/>
          <p:cNvSpPr/>
          <p:nvPr/>
        </p:nvSpPr>
        <p:spPr>
          <a:xfrm>
            <a:off x="395288" y="908720"/>
            <a:ext cx="8353176" cy="492443"/>
          </a:xfrm>
          <a:prstGeom prst="rect">
            <a:avLst/>
          </a:prstGeom>
        </p:spPr>
        <p:txBody>
          <a:bodyPr wrap="square">
            <a:spAutoFit/>
          </a:bodyPr>
          <a:lstStyle/>
          <a:p>
            <a:pPr algn="just"/>
            <a:r>
              <a:rPr lang="it-IT" sz="1300" b="0" dirty="0">
                <a:latin typeface="Calibri" panose="020F0502020204030204" pitchFamily="34" charset="0"/>
              </a:rPr>
              <a:t>Il </a:t>
            </a:r>
            <a:r>
              <a:rPr lang="it-IT" sz="1300" u="sng" dirty="0">
                <a:latin typeface="Calibri" panose="020F0502020204030204" pitchFamily="34" charset="0"/>
              </a:rPr>
              <a:t>livello dei ricavi</a:t>
            </a:r>
            <a:r>
              <a:rPr lang="it-IT" sz="1300" b="0" dirty="0">
                <a:latin typeface="Calibri" panose="020F0502020204030204" pitchFamily="34" charset="0"/>
              </a:rPr>
              <a:t> della Sua impresa, </a:t>
            </a:r>
            <a:r>
              <a:rPr lang="it-IT" sz="1300" u="sng" dirty="0">
                <a:latin typeface="Calibri" panose="020F0502020204030204" pitchFamily="34" charset="0"/>
              </a:rPr>
              <a:t>negli ultimi sei mesi</a:t>
            </a:r>
            <a:r>
              <a:rPr lang="it-IT" sz="1300" b="0" dirty="0">
                <a:latin typeface="Calibri" panose="020F0502020204030204" pitchFamily="34" charset="0"/>
              </a:rPr>
              <a:t>, rispetto ai sei mesi precedenti, è aumentato, rimasto invariato, peggiorato…? </a:t>
            </a:r>
            <a:r>
              <a:rPr lang="it-IT" sz="1300" i="1" dirty="0">
                <a:latin typeface="Calibri" panose="020F0502020204030204" pitchFamily="34" charset="0"/>
              </a:rPr>
              <a:t>(RIPARATORI E ALTRO)</a:t>
            </a:r>
          </a:p>
        </p:txBody>
      </p:sp>
      <p:pic>
        <p:nvPicPr>
          <p:cNvPr id="153" name="Picture 4" descr="http://helpdesk.unich.it/mlf/img/faccine.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4307" b="24388"/>
          <a:stretch/>
        </p:blipFill>
        <p:spPr bwMode="auto">
          <a:xfrm>
            <a:off x="455001" y="2898193"/>
            <a:ext cx="485732" cy="537568"/>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4" descr="http://helpdesk.unich.it/mlf/img/faccin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154" r="33770" b="30700"/>
          <a:stretch/>
        </p:blipFill>
        <p:spPr bwMode="auto">
          <a:xfrm>
            <a:off x="404549" y="2301371"/>
            <a:ext cx="549693" cy="492695"/>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4" descr="http://helpdesk.unich.it/mlf/img/faccin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2" r="72539" b="22684"/>
          <a:stretch/>
        </p:blipFill>
        <p:spPr bwMode="auto">
          <a:xfrm>
            <a:off x="401346" y="1679037"/>
            <a:ext cx="519154" cy="550833"/>
          </a:xfrm>
          <a:prstGeom prst="rect">
            <a:avLst/>
          </a:prstGeom>
          <a:noFill/>
          <a:extLst>
            <a:ext uri="{909E8E84-426E-40DD-AFC4-6F175D3DCCD1}">
              <a14:hiddenFill xmlns:a14="http://schemas.microsoft.com/office/drawing/2010/main">
                <a:solidFill>
                  <a:srgbClr val="FFFFFF"/>
                </a:solidFill>
              </a14:hiddenFill>
            </a:ext>
          </a:extLst>
        </p:spPr>
      </p:pic>
      <p:sp>
        <p:nvSpPr>
          <p:cNvPr id="156" name="CasellaDiTesto 155"/>
          <p:cNvSpPr txBox="1"/>
          <p:nvPr/>
        </p:nvSpPr>
        <p:spPr>
          <a:xfrm>
            <a:off x="932618" y="1692843"/>
            <a:ext cx="572593" cy="461665"/>
          </a:xfrm>
          <a:prstGeom prst="rect">
            <a:avLst/>
          </a:prstGeom>
          <a:noFill/>
        </p:spPr>
        <p:txBody>
          <a:bodyPr wrap="none" rtlCol="0">
            <a:spAutoFit/>
          </a:bodyPr>
          <a:lstStyle/>
          <a:p>
            <a:pPr algn="ctr"/>
            <a:r>
              <a:rPr lang="it-IT" sz="2400" b="0" dirty="0">
                <a:solidFill>
                  <a:srgbClr val="1F4E79"/>
                </a:solidFill>
                <a:latin typeface="Calibri" panose="020F0502020204030204" pitchFamily="34" charset="0"/>
              </a:rPr>
              <a:t>8,0</a:t>
            </a:r>
          </a:p>
        </p:txBody>
      </p:sp>
      <p:sp>
        <p:nvSpPr>
          <p:cNvPr id="157" name="CasellaDiTesto 156"/>
          <p:cNvSpPr txBox="1"/>
          <p:nvPr/>
        </p:nvSpPr>
        <p:spPr>
          <a:xfrm>
            <a:off x="854874" y="2286108"/>
            <a:ext cx="728084" cy="461665"/>
          </a:xfrm>
          <a:prstGeom prst="rect">
            <a:avLst/>
          </a:prstGeom>
          <a:noFill/>
        </p:spPr>
        <p:txBody>
          <a:bodyPr wrap="none" rtlCol="0">
            <a:spAutoFit/>
          </a:bodyPr>
          <a:lstStyle/>
          <a:p>
            <a:pPr algn="ctr"/>
            <a:r>
              <a:rPr lang="it-IT" sz="2400" b="0" dirty="0">
                <a:solidFill>
                  <a:srgbClr val="1F4E79"/>
                </a:solidFill>
                <a:latin typeface="Calibri" panose="020F0502020204030204" pitchFamily="34" charset="0"/>
              </a:rPr>
              <a:t>43,0</a:t>
            </a:r>
          </a:p>
        </p:txBody>
      </p:sp>
      <p:sp>
        <p:nvSpPr>
          <p:cNvPr id="158" name="CasellaDiTesto 157"/>
          <p:cNvSpPr txBox="1"/>
          <p:nvPr/>
        </p:nvSpPr>
        <p:spPr>
          <a:xfrm>
            <a:off x="854874" y="2905367"/>
            <a:ext cx="728084" cy="461665"/>
          </a:xfrm>
          <a:prstGeom prst="rect">
            <a:avLst/>
          </a:prstGeom>
          <a:noFill/>
        </p:spPr>
        <p:txBody>
          <a:bodyPr wrap="none" rtlCol="0">
            <a:spAutoFit/>
          </a:bodyPr>
          <a:lstStyle/>
          <a:p>
            <a:pPr algn="ctr"/>
            <a:r>
              <a:rPr lang="it-IT" sz="2400" b="0" dirty="0">
                <a:solidFill>
                  <a:srgbClr val="1F4E79"/>
                </a:solidFill>
                <a:latin typeface="Calibri" panose="020F0502020204030204" pitchFamily="34" charset="0"/>
              </a:rPr>
              <a:t>49,0</a:t>
            </a:r>
          </a:p>
        </p:txBody>
      </p:sp>
      <p:sp>
        <p:nvSpPr>
          <p:cNvPr id="159" name="Rettangolo arrotondato 158"/>
          <p:cNvSpPr/>
          <p:nvPr/>
        </p:nvSpPr>
        <p:spPr bwMode="auto">
          <a:xfrm>
            <a:off x="1819361" y="1767643"/>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0" name="CasellaDiTesto 159"/>
          <p:cNvSpPr txBox="1"/>
          <p:nvPr/>
        </p:nvSpPr>
        <p:spPr>
          <a:xfrm>
            <a:off x="1907662" y="1769787"/>
            <a:ext cx="47801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7,0</a:t>
            </a:r>
          </a:p>
        </p:txBody>
      </p:sp>
      <p:sp>
        <p:nvSpPr>
          <p:cNvPr id="161" name="Rettangolo arrotondato 160"/>
          <p:cNvSpPr/>
          <p:nvPr/>
        </p:nvSpPr>
        <p:spPr bwMode="auto">
          <a:xfrm>
            <a:off x="1819361" y="2368230"/>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2" name="CasellaDiTesto 161"/>
          <p:cNvSpPr txBox="1"/>
          <p:nvPr/>
        </p:nvSpPr>
        <p:spPr>
          <a:xfrm>
            <a:off x="1849152" y="2370374"/>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43,0</a:t>
            </a:r>
          </a:p>
        </p:txBody>
      </p:sp>
      <p:sp>
        <p:nvSpPr>
          <p:cNvPr id="163" name="Rettangolo arrotondato 162"/>
          <p:cNvSpPr/>
          <p:nvPr/>
        </p:nvSpPr>
        <p:spPr bwMode="auto">
          <a:xfrm>
            <a:off x="1819361" y="2980167"/>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4" name="CasellaDiTesto 163"/>
          <p:cNvSpPr txBox="1"/>
          <p:nvPr/>
        </p:nvSpPr>
        <p:spPr>
          <a:xfrm>
            <a:off x="1849152" y="2982311"/>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50,0</a:t>
            </a:r>
          </a:p>
        </p:txBody>
      </p:sp>
      <p:sp>
        <p:nvSpPr>
          <p:cNvPr id="165" name="CasellaDiTesto 164"/>
          <p:cNvSpPr txBox="1"/>
          <p:nvPr/>
        </p:nvSpPr>
        <p:spPr>
          <a:xfrm>
            <a:off x="1952546" y="1427397"/>
            <a:ext cx="388248" cy="276999"/>
          </a:xfrm>
          <a:prstGeom prst="rect">
            <a:avLst/>
          </a:prstGeom>
          <a:noFill/>
        </p:spPr>
        <p:txBody>
          <a:bodyPr wrap="none" rtlCol="0">
            <a:spAutoFit/>
          </a:bodyPr>
          <a:lstStyle/>
          <a:p>
            <a:pPr algn="ctr"/>
            <a:r>
              <a:rPr lang="it-IT" sz="1200" dirty="0">
                <a:solidFill>
                  <a:srgbClr val="1F4E79"/>
                </a:solidFill>
                <a:latin typeface="Calibri" panose="020F0502020204030204" pitchFamily="34" charset="0"/>
              </a:rPr>
              <a:t>1-9</a:t>
            </a:r>
          </a:p>
        </p:txBody>
      </p:sp>
      <p:sp>
        <p:nvSpPr>
          <p:cNvPr id="166" name="Rettangolo arrotondato 165"/>
          <p:cNvSpPr/>
          <p:nvPr/>
        </p:nvSpPr>
        <p:spPr bwMode="auto">
          <a:xfrm>
            <a:off x="2555776" y="1767643"/>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167" name="CasellaDiTesto 166"/>
          <p:cNvSpPr txBox="1"/>
          <p:nvPr/>
        </p:nvSpPr>
        <p:spPr>
          <a:xfrm>
            <a:off x="2585567" y="1769787"/>
            <a:ext cx="595036" cy="369332"/>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dirty="0"/>
              <a:t>25,0</a:t>
            </a:r>
          </a:p>
        </p:txBody>
      </p:sp>
      <p:sp>
        <p:nvSpPr>
          <p:cNvPr id="168" name="Rettangolo arrotondato 167"/>
          <p:cNvSpPr/>
          <p:nvPr/>
        </p:nvSpPr>
        <p:spPr bwMode="auto">
          <a:xfrm>
            <a:off x="2555776" y="2368230"/>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9" name="CasellaDiTesto 168"/>
          <p:cNvSpPr txBox="1"/>
          <p:nvPr/>
        </p:nvSpPr>
        <p:spPr>
          <a:xfrm>
            <a:off x="2585567" y="2370374"/>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58,0</a:t>
            </a:r>
          </a:p>
        </p:txBody>
      </p:sp>
      <p:sp>
        <p:nvSpPr>
          <p:cNvPr id="170" name="Rettangolo arrotondato 169"/>
          <p:cNvSpPr/>
          <p:nvPr/>
        </p:nvSpPr>
        <p:spPr bwMode="auto">
          <a:xfrm>
            <a:off x="2555776" y="2980167"/>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1" name="CasellaDiTesto 170"/>
          <p:cNvSpPr txBox="1"/>
          <p:nvPr/>
        </p:nvSpPr>
        <p:spPr>
          <a:xfrm>
            <a:off x="2585567" y="2982311"/>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17,0</a:t>
            </a:r>
          </a:p>
        </p:txBody>
      </p:sp>
      <p:sp>
        <p:nvSpPr>
          <p:cNvPr id="172" name="CasellaDiTesto 171"/>
          <p:cNvSpPr txBox="1"/>
          <p:nvPr/>
        </p:nvSpPr>
        <p:spPr>
          <a:xfrm>
            <a:off x="2610416" y="1427397"/>
            <a:ext cx="545342" cy="276999"/>
          </a:xfrm>
          <a:prstGeom prst="rect">
            <a:avLst/>
          </a:prstGeom>
          <a:noFill/>
        </p:spPr>
        <p:txBody>
          <a:bodyPr wrap="none" rtlCol="0">
            <a:spAutoFit/>
          </a:bodyPr>
          <a:lstStyle/>
          <a:p>
            <a:pPr algn="ctr"/>
            <a:r>
              <a:rPr lang="it-IT" sz="1200" dirty="0">
                <a:solidFill>
                  <a:srgbClr val="1F4E79"/>
                </a:solidFill>
                <a:latin typeface="Calibri" panose="020F0502020204030204" pitchFamily="34" charset="0"/>
              </a:rPr>
              <a:t>10-49</a:t>
            </a:r>
          </a:p>
        </p:txBody>
      </p:sp>
      <p:sp>
        <p:nvSpPr>
          <p:cNvPr id="173" name="Rettangolo arrotondato 172"/>
          <p:cNvSpPr/>
          <p:nvPr/>
        </p:nvSpPr>
        <p:spPr bwMode="auto">
          <a:xfrm>
            <a:off x="3329418" y="1767643"/>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174" name="CasellaDiTesto 173"/>
          <p:cNvSpPr txBox="1"/>
          <p:nvPr/>
        </p:nvSpPr>
        <p:spPr>
          <a:xfrm>
            <a:off x="3359209" y="1769787"/>
            <a:ext cx="595036" cy="369332"/>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dirty="0"/>
              <a:t>45,4</a:t>
            </a:r>
          </a:p>
        </p:txBody>
      </p:sp>
      <p:sp>
        <p:nvSpPr>
          <p:cNvPr id="175" name="Rettangolo arrotondato 174"/>
          <p:cNvSpPr/>
          <p:nvPr/>
        </p:nvSpPr>
        <p:spPr bwMode="auto">
          <a:xfrm>
            <a:off x="3329418" y="2368230"/>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6" name="CasellaDiTesto 175"/>
          <p:cNvSpPr txBox="1"/>
          <p:nvPr/>
        </p:nvSpPr>
        <p:spPr>
          <a:xfrm>
            <a:off x="3359209" y="2370374"/>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40,0</a:t>
            </a:r>
          </a:p>
        </p:txBody>
      </p:sp>
      <p:sp>
        <p:nvSpPr>
          <p:cNvPr id="177" name="Rettangolo arrotondato 176"/>
          <p:cNvSpPr/>
          <p:nvPr/>
        </p:nvSpPr>
        <p:spPr bwMode="auto">
          <a:xfrm>
            <a:off x="3329418" y="2980167"/>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8" name="CasellaDiTesto 177"/>
          <p:cNvSpPr txBox="1"/>
          <p:nvPr/>
        </p:nvSpPr>
        <p:spPr>
          <a:xfrm>
            <a:off x="3359209" y="2982311"/>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14,6</a:t>
            </a:r>
          </a:p>
        </p:txBody>
      </p:sp>
      <p:sp>
        <p:nvSpPr>
          <p:cNvPr id="179" name="CasellaDiTesto 178"/>
          <p:cNvSpPr txBox="1"/>
          <p:nvPr/>
        </p:nvSpPr>
        <p:spPr>
          <a:xfrm>
            <a:off x="3447376" y="1427397"/>
            <a:ext cx="418705" cy="276999"/>
          </a:xfrm>
          <a:prstGeom prst="rect">
            <a:avLst/>
          </a:prstGeom>
          <a:noFill/>
        </p:spPr>
        <p:txBody>
          <a:bodyPr wrap="none" rtlCol="0">
            <a:spAutoFit/>
          </a:bodyPr>
          <a:lstStyle/>
          <a:p>
            <a:pPr algn="ctr"/>
            <a:r>
              <a:rPr lang="it-IT" sz="1200" dirty="0">
                <a:solidFill>
                  <a:srgbClr val="1F4E79"/>
                </a:solidFill>
                <a:latin typeface="Calibri" panose="020F0502020204030204" pitchFamily="34" charset="0"/>
              </a:rPr>
              <a:t>&gt;49</a:t>
            </a:r>
          </a:p>
        </p:txBody>
      </p:sp>
      <p:sp>
        <p:nvSpPr>
          <p:cNvPr id="180" name="Rettangolo arrotondato 179"/>
          <p:cNvSpPr/>
          <p:nvPr/>
        </p:nvSpPr>
        <p:spPr bwMode="auto">
          <a:xfrm>
            <a:off x="4193488" y="1767643"/>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181" name="CasellaDiTesto 180"/>
          <p:cNvSpPr txBox="1"/>
          <p:nvPr/>
        </p:nvSpPr>
        <p:spPr>
          <a:xfrm>
            <a:off x="4223279" y="1769787"/>
            <a:ext cx="595036" cy="369332"/>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dirty="0"/>
              <a:t>13,0</a:t>
            </a:r>
          </a:p>
        </p:txBody>
      </p:sp>
      <p:sp>
        <p:nvSpPr>
          <p:cNvPr id="182" name="Rettangolo arrotondato 181"/>
          <p:cNvSpPr/>
          <p:nvPr/>
        </p:nvSpPr>
        <p:spPr bwMode="auto">
          <a:xfrm>
            <a:off x="4193488" y="2368230"/>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3" name="CasellaDiTesto 182"/>
          <p:cNvSpPr txBox="1"/>
          <p:nvPr/>
        </p:nvSpPr>
        <p:spPr>
          <a:xfrm>
            <a:off x="4223279" y="2370374"/>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52,0</a:t>
            </a:r>
          </a:p>
        </p:txBody>
      </p:sp>
      <p:sp>
        <p:nvSpPr>
          <p:cNvPr id="184" name="Rettangolo arrotondato 183"/>
          <p:cNvSpPr/>
          <p:nvPr/>
        </p:nvSpPr>
        <p:spPr bwMode="auto">
          <a:xfrm>
            <a:off x="4193488" y="2980167"/>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5" name="CasellaDiTesto 184"/>
          <p:cNvSpPr txBox="1"/>
          <p:nvPr/>
        </p:nvSpPr>
        <p:spPr>
          <a:xfrm>
            <a:off x="4223279" y="2982311"/>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35,0</a:t>
            </a:r>
          </a:p>
        </p:txBody>
      </p:sp>
      <p:sp>
        <p:nvSpPr>
          <p:cNvPr id="187" name="Rettangolo arrotondato 186"/>
          <p:cNvSpPr/>
          <p:nvPr/>
        </p:nvSpPr>
        <p:spPr bwMode="auto">
          <a:xfrm>
            <a:off x="4906844" y="1767643"/>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8" name="CasellaDiTesto 187"/>
          <p:cNvSpPr txBox="1"/>
          <p:nvPr/>
        </p:nvSpPr>
        <p:spPr>
          <a:xfrm>
            <a:off x="4936635" y="1769787"/>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10,0</a:t>
            </a:r>
          </a:p>
        </p:txBody>
      </p:sp>
      <p:sp>
        <p:nvSpPr>
          <p:cNvPr id="189" name="Rettangolo arrotondato 188"/>
          <p:cNvSpPr/>
          <p:nvPr/>
        </p:nvSpPr>
        <p:spPr bwMode="auto">
          <a:xfrm>
            <a:off x="4906844" y="2368230"/>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0" name="CasellaDiTesto 189"/>
          <p:cNvSpPr txBox="1"/>
          <p:nvPr/>
        </p:nvSpPr>
        <p:spPr>
          <a:xfrm>
            <a:off x="4936635" y="2370374"/>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50,0</a:t>
            </a:r>
          </a:p>
        </p:txBody>
      </p:sp>
      <p:sp>
        <p:nvSpPr>
          <p:cNvPr id="191" name="Rettangolo arrotondato 190"/>
          <p:cNvSpPr/>
          <p:nvPr/>
        </p:nvSpPr>
        <p:spPr bwMode="auto">
          <a:xfrm>
            <a:off x="4906844" y="2980167"/>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2" name="CasellaDiTesto 191"/>
          <p:cNvSpPr txBox="1"/>
          <p:nvPr/>
        </p:nvSpPr>
        <p:spPr>
          <a:xfrm>
            <a:off x="4936635" y="2982311"/>
            <a:ext cx="595035"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40,0</a:t>
            </a:r>
          </a:p>
        </p:txBody>
      </p:sp>
      <p:sp>
        <p:nvSpPr>
          <p:cNvPr id="194" name="Rettangolo arrotondato 193"/>
          <p:cNvSpPr/>
          <p:nvPr/>
        </p:nvSpPr>
        <p:spPr bwMode="auto">
          <a:xfrm>
            <a:off x="5620200" y="1767643"/>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5" name="CasellaDiTesto 194"/>
          <p:cNvSpPr txBox="1"/>
          <p:nvPr/>
        </p:nvSpPr>
        <p:spPr>
          <a:xfrm>
            <a:off x="5708501" y="1769787"/>
            <a:ext cx="47801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8,7</a:t>
            </a:r>
          </a:p>
        </p:txBody>
      </p:sp>
      <p:sp>
        <p:nvSpPr>
          <p:cNvPr id="196" name="Rettangolo arrotondato 195"/>
          <p:cNvSpPr/>
          <p:nvPr/>
        </p:nvSpPr>
        <p:spPr bwMode="auto">
          <a:xfrm>
            <a:off x="5620200" y="2368230"/>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7" name="CasellaDiTesto 196"/>
          <p:cNvSpPr txBox="1"/>
          <p:nvPr/>
        </p:nvSpPr>
        <p:spPr>
          <a:xfrm>
            <a:off x="5649991" y="2370374"/>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48,7</a:t>
            </a:r>
          </a:p>
        </p:txBody>
      </p:sp>
      <p:sp>
        <p:nvSpPr>
          <p:cNvPr id="198" name="Rettangolo arrotondato 197"/>
          <p:cNvSpPr/>
          <p:nvPr/>
        </p:nvSpPr>
        <p:spPr bwMode="auto">
          <a:xfrm>
            <a:off x="5620200" y="2980167"/>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9" name="CasellaDiTesto 198"/>
          <p:cNvSpPr txBox="1"/>
          <p:nvPr/>
        </p:nvSpPr>
        <p:spPr>
          <a:xfrm>
            <a:off x="5649991" y="2982311"/>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42,6</a:t>
            </a:r>
          </a:p>
        </p:txBody>
      </p:sp>
      <p:sp>
        <p:nvSpPr>
          <p:cNvPr id="201" name="Rettangolo arrotondato 200"/>
          <p:cNvSpPr/>
          <p:nvPr/>
        </p:nvSpPr>
        <p:spPr bwMode="auto">
          <a:xfrm>
            <a:off x="6333556" y="1767643"/>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2" name="CasellaDiTesto 201"/>
          <p:cNvSpPr txBox="1"/>
          <p:nvPr/>
        </p:nvSpPr>
        <p:spPr>
          <a:xfrm>
            <a:off x="6421857" y="1769787"/>
            <a:ext cx="47801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5,0</a:t>
            </a:r>
          </a:p>
        </p:txBody>
      </p:sp>
      <p:sp>
        <p:nvSpPr>
          <p:cNvPr id="203" name="Rettangolo arrotondato 202"/>
          <p:cNvSpPr/>
          <p:nvPr/>
        </p:nvSpPr>
        <p:spPr bwMode="auto">
          <a:xfrm>
            <a:off x="6333556" y="2368230"/>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4" name="CasellaDiTesto 203"/>
          <p:cNvSpPr txBox="1"/>
          <p:nvPr/>
        </p:nvSpPr>
        <p:spPr>
          <a:xfrm>
            <a:off x="6363347" y="2370374"/>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40,0</a:t>
            </a:r>
          </a:p>
        </p:txBody>
      </p:sp>
      <p:sp>
        <p:nvSpPr>
          <p:cNvPr id="205" name="Rettangolo arrotondato 204"/>
          <p:cNvSpPr/>
          <p:nvPr/>
        </p:nvSpPr>
        <p:spPr bwMode="auto">
          <a:xfrm>
            <a:off x="6333556" y="2980167"/>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6" name="CasellaDiTesto 205"/>
          <p:cNvSpPr txBox="1"/>
          <p:nvPr/>
        </p:nvSpPr>
        <p:spPr>
          <a:xfrm>
            <a:off x="6363347" y="2982311"/>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55,0</a:t>
            </a:r>
          </a:p>
        </p:txBody>
      </p:sp>
      <p:sp>
        <p:nvSpPr>
          <p:cNvPr id="208" name="Pentagono 207"/>
          <p:cNvSpPr/>
          <p:nvPr/>
        </p:nvSpPr>
        <p:spPr bwMode="auto">
          <a:xfrm>
            <a:off x="7155606" y="1466312"/>
            <a:ext cx="202107" cy="1996364"/>
          </a:xfrm>
          <a:prstGeom prst="homePlate">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9" name="CasellaDiTesto 208"/>
          <p:cNvSpPr txBox="1"/>
          <p:nvPr/>
        </p:nvSpPr>
        <p:spPr>
          <a:xfrm>
            <a:off x="7376889" y="1425061"/>
            <a:ext cx="1606530" cy="477054"/>
          </a:xfrm>
          <a:prstGeom prst="rect">
            <a:avLst/>
          </a:prstGeom>
          <a:noFill/>
        </p:spPr>
        <p:txBody>
          <a:bodyPr wrap="none" rtlCol="0">
            <a:spAutoFit/>
          </a:bodyPr>
          <a:lstStyle/>
          <a:p>
            <a:pPr algn="ctr"/>
            <a:r>
              <a:rPr lang="it-IT" sz="1400" dirty="0" err="1">
                <a:latin typeface="Calibri" panose="020F0502020204030204" pitchFamily="34" charset="0"/>
              </a:rPr>
              <a:t>Gen</a:t>
            </a:r>
            <a:r>
              <a:rPr lang="it-IT" sz="1400" dirty="0">
                <a:latin typeface="Calibri" panose="020F0502020204030204" pitchFamily="34" charset="0"/>
              </a:rPr>
              <a:t> – </a:t>
            </a:r>
            <a:r>
              <a:rPr lang="it-IT" sz="1400" dirty="0" err="1">
                <a:latin typeface="Calibri" panose="020F0502020204030204" pitchFamily="34" charset="0"/>
              </a:rPr>
              <a:t>Giu</a:t>
            </a:r>
            <a:r>
              <a:rPr lang="it-IT" sz="1400" dirty="0">
                <a:latin typeface="Calibri" panose="020F0502020204030204" pitchFamily="34" charset="0"/>
              </a:rPr>
              <a:t> 2016</a:t>
            </a:r>
          </a:p>
          <a:p>
            <a:pPr algn="ctr"/>
            <a:r>
              <a:rPr lang="it-IT" sz="1100" i="1" dirty="0">
                <a:latin typeface="Calibri" panose="020F0502020204030204" pitchFamily="34" charset="0"/>
              </a:rPr>
              <a:t>(Aumento + ½ Invariato)</a:t>
            </a:r>
          </a:p>
        </p:txBody>
      </p:sp>
      <p:sp>
        <p:nvSpPr>
          <p:cNvPr id="210" name="CasellaDiTesto 209"/>
          <p:cNvSpPr txBox="1"/>
          <p:nvPr/>
        </p:nvSpPr>
        <p:spPr>
          <a:xfrm>
            <a:off x="7407608" y="2198767"/>
            <a:ext cx="505268" cy="307777"/>
          </a:xfrm>
          <a:prstGeom prst="rect">
            <a:avLst/>
          </a:prstGeom>
          <a:noFill/>
        </p:spPr>
        <p:txBody>
          <a:bodyPr wrap="none" rtlCol="0">
            <a:spAutoFit/>
          </a:bodyPr>
          <a:lstStyle/>
          <a:p>
            <a:pPr algn="ctr"/>
            <a:r>
              <a:rPr lang="it-IT" sz="1400" dirty="0">
                <a:solidFill>
                  <a:srgbClr val="1F4E79"/>
                </a:solidFill>
                <a:latin typeface="Calibri" panose="020F0502020204030204" pitchFamily="34" charset="0"/>
              </a:rPr>
              <a:t>29,5</a:t>
            </a:r>
          </a:p>
        </p:txBody>
      </p:sp>
      <p:sp>
        <p:nvSpPr>
          <p:cNvPr id="211" name="Rettangolo 210"/>
          <p:cNvSpPr/>
          <p:nvPr/>
        </p:nvSpPr>
        <p:spPr bwMode="auto">
          <a:xfrm>
            <a:off x="4140114" y="4199858"/>
            <a:ext cx="2932127" cy="2084549"/>
          </a:xfrm>
          <a:prstGeom prst="rect">
            <a:avLst/>
          </a:prstGeom>
          <a:solidFill>
            <a:srgbClr val="1F4E79">
              <a:alpha val="1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2" name="Rettangolo 211"/>
          <p:cNvSpPr/>
          <p:nvPr/>
        </p:nvSpPr>
        <p:spPr bwMode="auto">
          <a:xfrm>
            <a:off x="7453719" y="4199858"/>
            <a:ext cx="1457233" cy="2084549"/>
          </a:xfrm>
          <a:prstGeom prst="rect">
            <a:avLst/>
          </a:prstGeom>
          <a:solidFill>
            <a:srgbClr val="1F4E79">
              <a:alpha val="1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3" name="Rettangolo 212"/>
          <p:cNvSpPr/>
          <p:nvPr/>
        </p:nvSpPr>
        <p:spPr bwMode="auto">
          <a:xfrm>
            <a:off x="1770615" y="4199858"/>
            <a:ext cx="2289028" cy="2084549"/>
          </a:xfrm>
          <a:prstGeom prst="rect">
            <a:avLst/>
          </a:prstGeom>
          <a:solidFill>
            <a:srgbClr val="1F4E79">
              <a:alpha val="1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214" name="Picture 4" descr="http://helpdesk.unich.it/mlf/img/faccine.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4307" b="24388"/>
          <a:stretch/>
        </p:blipFill>
        <p:spPr bwMode="auto">
          <a:xfrm>
            <a:off x="457183" y="5657567"/>
            <a:ext cx="485732" cy="537568"/>
          </a:xfrm>
          <a:prstGeom prst="rect">
            <a:avLst/>
          </a:prstGeom>
          <a:noFill/>
          <a:extLst>
            <a:ext uri="{909E8E84-426E-40DD-AFC4-6F175D3DCCD1}">
              <a14:hiddenFill xmlns:a14="http://schemas.microsoft.com/office/drawing/2010/main">
                <a:solidFill>
                  <a:srgbClr val="FFFFFF"/>
                </a:solidFill>
              </a14:hiddenFill>
            </a:ext>
          </a:extLst>
        </p:spPr>
      </p:pic>
      <p:pic>
        <p:nvPicPr>
          <p:cNvPr id="215" name="Picture 4" descr="http://helpdesk.unich.it/mlf/img/faccin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154" r="33770" b="30700"/>
          <a:stretch/>
        </p:blipFill>
        <p:spPr bwMode="auto">
          <a:xfrm>
            <a:off x="406731" y="5060745"/>
            <a:ext cx="549693" cy="492695"/>
          </a:xfrm>
          <a:prstGeom prst="rect">
            <a:avLst/>
          </a:prstGeom>
          <a:noFill/>
          <a:extLst>
            <a:ext uri="{909E8E84-426E-40DD-AFC4-6F175D3DCCD1}">
              <a14:hiddenFill xmlns:a14="http://schemas.microsoft.com/office/drawing/2010/main">
                <a:solidFill>
                  <a:srgbClr val="FFFFFF"/>
                </a:solidFill>
              </a14:hiddenFill>
            </a:ext>
          </a:extLst>
        </p:spPr>
      </p:pic>
      <p:pic>
        <p:nvPicPr>
          <p:cNvPr id="216" name="Picture 4" descr="http://helpdesk.unich.it/mlf/img/faccin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2" r="72539" b="22684"/>
          <a:stretch/>
        </p:blipFill>
        <p:spPr bwMode="auto">
          <a:xfrm>
            <a:off x="403528" y="4456883"/>
            <a:ext cx="519154" cy="550833"/>
          </a:xfrm>
          <a:prstGeom prst="rect">
            <a:avLst/>
          </a:prstGeom>
          <a:noFill/>
          <a:extLst>
            <a:ext uri="{909E8E84-426E-40DD-AFC4-6F175D3DCCD1}">
              <a14:hiddenFill xmlns:a14="http://schemas.microsoft.com/office/drawing/2010/main">
                <a:solidFill>
                  <a:srgbClr val="FFFFFF"/>
                </a:solidFill>
              </a14:hiddenFill>
            </a:ext>
          </a:extLst>
        </p:spPr>
      </p:pic>
      <p:sp>
        <p:nvSpPr>
          <p:cNvPr id="217" name="CasellaDiTesto 216"/>
          <p:cNvSpPr txBox="1"/>
          <p:nvPr/>
        </p:nvSpPr>
        <p:spPr>
          <a:xfrm>
            <a:off x="857056" y="4470689"/>
            <a:ext cx="728084" cy="461665"/>
          </a:xfrm>
          <a:prstGeom prst="rect">
            <a:avLst/>
          </a:prstGeom>
          <a:noFill/>
        </p:spPr>
        <p:txBody>
          <a:bodyPr wrap="none" rtlCol="0">
            <a:spAutoFit/>
          </a:bodyPr>
          <a:lstStyle/>
          <a:p>
            <a:pPr algn="ctr"/>
            <a:r>
              <a:rPr lang="it-IT" sz="2400" b="0" dirty="0">
                <a:solidFill>
                  <a:srgbClr val="1F4E79"/>
                </a:solidFill>
                <a:latin typeface="Calibri" panose="020F0502020204030204" pitchFamily="34" charset="0"/>
              </a:rPr>
              <a:t>12,0</a:t>
            </a:r>
          </a:p>
        </p:txBody>
      </p:sp>
      <p:sp>
        <p:nvSpPr>
          <p:cNvPr id="218" name="CasellaDiTesto 217"/>
          <p:cNvSpPr txBox="1"/>
          <p:nvPr/>
        </p:nvSpPr>
        <p:spPr>
          <a:xfrm>
            <a:off x="857056" y="5045482"/>
            <a:ext cx="728084" cy="461665"/>
          </a:xfrm>
          <a:prstGeom prst="rect">
            <a:avLst/>
          </a:prstGeom>
          <a:noFill/>
        </p:spPr>
        <p:txBody>
          <a:bodyPr wrap="none" rtlCol="0">
            <a:spAutoFit/>
          </a:bodyPr>
          <a:lstStyle/>
          <a:p>
            <a:pPr algn="ctr"/>
            <a:r>
              <a:rPr lang="it-IT" sz="2400" b="0" dirty="0">
                <a:solidFill>
                  <a:srgbClr val="1F4E79"/>
                </a:solidFill>
                <a:latin typeface="Calibri" panose="020F0502020204030204" pitchFamily="34" charset="0"/>
              </a:rPr>
              <a:t>50,0</a:t>
            </a:r>
          </a:p>
        </p:txBody>
      </p:sp>
      <p:sp>
        <p:nvSpPr>
          <p:cNvPr id="219" name="CasellaDiTesto 218"/>
          <p:cNvSpPr txBox="1"/>
          <p:nvPr/>
        </p:nvSpPr>
        <p:spPr>
          <a:xfrm>
            <a:off x="857056" y="5664741"/>
            <a:ext cx="728084" cy="461665"/>
          </a:xfrm>
          <a:prstGeom prst="rect">
            <a:avLst/>
          </a:prstGeom>
          <a:noFill/>
        </p:spPr>
        <p:txBody>
          <a:bodyPr wrap="none" rtlCol="0">
            <a:spAutoFit/>
          </a:bodyPr>
          <a:lstStyle/>
          <a:p>
            <a:pPr algn="ctr"/>
            <a:r>
              <a:rPr lang="it-IT" sz="2400" b="0" dirty="0">
                <a:solidFill>
                  <a:srgbClr val="1F4E79"/>
                </a:solidFill>
                <a:latin typeface="Calibri" panose="020F0502020204030204" pitchFamily="34" charset="0"/>
              </a:rPr>
              <a:t>38,0</a:t>
            </a:r>
          </a:p>
        </p:txBody>
      </p:sp>
      <p:sp>
        <p:nvSpPr>
          <p:cNvPr id="220" name="Rettangolo arrotondato 219"/>
          <p:cNvSpPr/>
          <p:nvPr/>
        </p:nvSpPr>
        <p:spPr bwMode="auto">
          <a:xfrm>
            <a:off x="1821543" y="4545489"/>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1" name="CasellaDiTesto 220"/>
          <p:cNvSpPr txBox="1"/>
          <p:nvPr/>
        </p:nvSpPr>
        <p:spPr>
          <a:xfrm>
            <a:off x="1909844" y="4547633"/>
            <a:ext cx="47801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9,5</a:t>
            </a:r>
          </a:p>
        </p:txBody>
      </p:sp>
      <p:sp>
        <p:nvSpPr>
          <p:cNvPr id="222" name="Rettangolo arrotondato 221"/>
          <p:cNvSpPr/>
          <p:nvPr/>
        </p:nvSpPr>
        <p:spPr bwMode="auto">
          <a:xfrm>
            <a:off x="1821543" y="5120282"/>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3" name="CasellaDiTesto 222"/>
          <p:cNvSpPr txBox="1"/>
          <p:nvPr/>
        </p:nvSpPr>
        <p:spPr>
          <a:xfrm>
            <a:off x="1851334" y="5122426"/>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50,0</a:t>
            </a:r>
          </a:p>
        </p:txBody>
      </p:sp>
      <p:sp>
        <p:nvSpPr>
          <p:cNvPr id="224" name="Rettangolo arrotondato 223"/>
          <p:cNvSpPr/>
          <p:nvPr/>
        </p:nvSpPr>
        <p:spPr bwMode="auto">
          <a:xfrm>
            <a:off x="1821543" y="5739541"/>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5" name="CasellaDiTesto 224"/>
          <p:cNvSpPr txBox="1"/>
          <p:nvPr/>
        </p:nvSpPr>
        <p:spPr>
          <a:xfrm>
            <a:off x="1851334" y="5741685"/>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40,5</a:t>
            </a:r>
          </a:p>
        </p:txBody>
      </p:sp>
      <p:sp>
        <p:nvSpPr>
          <p:cNvPr id="226" name="CasellaDiTesto 225"/>
          <p:cNvSpPr txBox="1"/>
          <p:nvPr/>
        </p:nvSpPr>
        <p:spPr>
          <a:xfrm>
            <a:off x="1954728" y="4205243"/>
            <a:ext cx="388248" cy="276999"/>
          </a:xfrm>
          <a:prstGeom prst="rect">
            <a:avLst/>
          </a:prstGeom>
          <a:noFill/>
        </p:spPr>
        <p:txBody>
          <a:bodyPr wrap="none" rtlCol="0">
            <a:spAutoFit/>
          </a:bodyPr>
          <a:lstStyle/>
          <a:p>
            <a:pPr algn="ctr"/>
            <a:r>
              <a:rPr lang="it-IT" sz="1200" dirty="0">
                <a:solidFill>
                  <a:srgbClr val="1F4E79"/>
                </a:solidFill>
                <a:latin typeface="Calibri" panose="020F0502020204030204" pitchFamily="34" charset="0"/>
              </a:rPr>
              <a:t>1-9</a:t>
            </a:r>
          </a:p>
        </p:txBody>
      </p:sp>
      <p:sp>
        <p:nvSpPr>
          <p:cNvPr id="227" name="Rettangolo arrotondato 226"/>
          <p:cNvSpPr/>
          <p:nvPr/>
        </p:nvSpPr>
        <p:spPr bwMode="auto">
          <a:xfrm>
            <a:off x="2557958" y="4545489"/>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228" name="CasellaDiTesto 227"/>
          <p:cNvSpPr txBox="1"/>
          <p:nvPr/>
        </p:nvSpPr>
        <p:spPr>
          <a:xfrm>
            <a:off x="2587749" y="4547633"/>
            <a:ext cx="595036" cy="369332"/>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dirty="0"/>
              <a:t>26,5</a:t>
            </a:r>
          </a:p>
        </p:txBody>
      </p:sp>
      <p:sp>
        <p:nvSpPr>
          <p:cNvPr id="229" name="Rettangolo arrotondato 228"/>
          <p:cNvSpPr/>
          <p:nvPr/>
        </p:nvSpPr>
        <p:spPr bwMode="auto">
          <a:xfrm>
            <a:off x="2557958" y="5120282"/>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0" name="CasellaDiTesto 229"/>
          <p:cNvSpPr txBox="1"/>
          <p:nvPr/>
        </p:nvSpPr>
        <p:spPr>
          <a:xfrm>
            <a:off x="2587749" y="5122426"/>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62,0</a:t>
            </a:r>
          </a:p>
        </p:txBody>
      </p:sp>
      <p:sp>
        <p:nvSpPr>
          <p:cNvPr id="231" name="Rettangolo arrotondato 230"/>
          <p:cNvSpPr/>
          <p:nvPr/>
        </p:nvSpPr>
        <p:spPr bwMode="auto">
          <a:xfrm>
            <a:off x="2557958" y="5739541"/>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2" name="CasellaDiTesto 231"/>
          <p:cNvSpPr txBox="1"/>
          <p:nvPr/>
        </p:nvSpPr>
        <p:spPr>
          <a:xfrm>
            <a:off x="2587749" y="5741685"/>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11,5</a:t>
            </a:r>
          </a:p>
        </p:txBody>
      </p:sp>
      <p:sp>
        <p:nvSpPr>
          <p:cNvPr id="233" name="CasellaDiTesto 232"/>
          <p:cNvSpPr txBox="1"/>
          <p:nvPr/>
        </p:nvSpPr>
        <p:spPr>
          <a:xfrm>
            <a:off x="2612598" y="4205243"/>
            <a:ext cx="545342" cy="276999"/>
          </a:xfrm>
          <a:prstGeom prst="rect">
            <a:avLst/>
          </a:prstGeom>
          <a:noFill/>
        </p:spPr>
        <p:txBody>
          <a:bodyPr wrap="none" rtlCol="0">
            <a:spAutoFit/>
          </a:bodyPr>
          <a:lstStyle/>
          <a:p>
            <a:pPr algn="ctr"/>
            <a:r>
              <a:rPr lang="it-IT" sz="1200" dirty="0">
                <a:solidFill>
                  <a:srgbClr val="1F4E79"/>
                </a:solidFill>
                <a:latin typeface="Calibri" panose="020F0502020204030204" pitchFamily="34" charset="0"/>
              </a:rPr>
              <a:t>10-49</a:t>
            </a:r>
          </a:p>
        </p:txBody>
      </p:sp>
      <p:sp>
        <p:nvSpPr>
          <p:cNvPr id="234" name="Rettangolo arrotondato 233"/>
          <p:cNvSpPr/>
          <p:nvPr/>
        </p:nvSpPr>
        <p:spPr bwMode="auto">
          <a:xfrm>
            <a:off x="3331600" y="4545489"/>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235" name="CasellaDiTesto 234"/>
          <p:cNvSpPr txBox="1"/>
          <p:nvPr/>
        </p:nvSpPr>
        <p:spPr>
          <a:xfrm>
            <a:off x="3361391" y="4547633"/>
            <a:ext cx="595036" cy="369332"/>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dirty="0"/>
              <a:t>50,0</a:t>
            </a:r>
          </a:p>
        </p:txBody>
      </p:sp>
      <p:sp>
        <p:nvSpPr>
          <p:cNvPr id="236" name="Rettangolo arrotondato 235"/>
          <p:cNvSpPr/>
          <p:nvPr/>
        </p:nvSpPr>
        <p:spPr bwMode="auto">
          <a:xfrm>
            <a:off x="3331600" y="5120282"/>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7" name="CasellaDiTesto 236"/>
          <p:cNvSpPr txBox="1"/>
          <p:nvPr/>
        </p:nvSpPr>
        <p:spPr>
          <a:xfrm>
            <a:off x="3361391" y="5122426"/>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38,6</a:t>
            </a:r>
          </a:p>
        </p:txBody>
      </p:sp>
      <p:sp>
        <p:nvSpPr>
          <p:cNvPr id="238" name="Rettangolo arrotondato 237"/>
          <p:cNvSpPr/>
          <p:nvPr/>
        </p:nvSpPr>
        <p:spPr bwMode="auto">
          <a:xfrm>
            <a:off x="3331600" y="5739541"/>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9" name="CasellaDiTesto 238"/>
          <p:cNvSpPr txBox="1"/>
          <p:nvPr/>
        </p:nvSpPr>
        <p:spPr>
          <a:xfrm>
            <a:off x="3361391" y="5741685"/>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11,4</a:t>
            </a:r>
          </a:p>
        </p:txBody>
      </p:sp>
      <p:sp>
        <p:nvSpPr>
          <p:cNvPr id="240" name="CasellaDiTesto 239"/>
          <p:cNvSpPr txBox="1"/>
          <p:nvPr/>
        </p:nvSpPr>
        <p:spPr>
          <a:xfrm>
            <a:off x="3449558" y="4205243"/>
            <a:ext cx="418705" cy="276999"/>
          </a:xfrm>
          <a:prstGeom prst="rect">
            <a:avLst/>
          </a:prstGeom>
          <a:noFill/>
        </p:spPr>
        <p:txBody>
          <a:bodyPr wrap="none" rtlCol="0">
            <a:spAutoFit/>
          </a:bodyPr>
          <a:lstStyle/>
          <a:p>
            <a:pPr algn="ctr"/>
            <a:r>
              <a:rPr lang="it-IT" sz="1200" dirty="0">
                <a:solidFill>
                  <a:srgbClr val="1F4E79"/>
                </a:solidFill>
                <a:latin typeface="Calibri" panose="020F0502020204030204" pitchFamily="34" charset="0"/>
              </a:rPr>
              <a:t>&gt;49</a:t>
            </a:r>
          </a:p>
        </p:txBody>
      </p:sp>
      <p:sp>
        <p:nvSpPr>
          <p:cNvPr id="241" name="Rettangolo arrotondato 240"/>
          <p:cNvSpPr/>
          <p:nvPr/>
        </p:nvSpPr>
        <p:spPr bwMode="auto">
          <a:xfrm>
            <a:off x="4195670" y="4545489"/>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242" name="CasellaDiTesto 241"/>
          <p:cNvSpPr txBox="1"/>
          <p:nvPr/>
        </p:nvSpPr>
        <p:spPr>
          <a:xfrm>
            <a:off x="4225461" y="4547633"/>
            <a:ext cx="595036" cy="369332"/>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dirty="0"/>
              <a:t>15,6</a:t>
            </a:r>
          </a:p>
        </p:txBody>
      </p:sp>
      <p:sp>
        <p:nvSpPr>
          <p:cNvPr id="243" name="Rettangolo arrotondato 242"/>
          <p:cNvSpPr/>
          <p:nvPr/>
        </p:nvSpPr>
        <p:spPr bwMode="auto">
          <a:xfrm>
            <a:off x="4195670" y="5120282"/>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4" name="CasellaDiTesto 243"/>
          <p:cNvSpPr txBox="1"/>
          <p:nvPr/>
        </p:nvSpPr>
        <p:spPr>
          <a:xfrm>
            <a:off x="4225461" y="5122426"/>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55,0</a:t>
            </a:r>
          </a:p>
        </p:txBody>
      </p:sp>
      <p:sp>
        <p:nvSpPr>
          <p:cNvPr id="245" name="Rettangolo arrotondato 244"/>
          <p:cNvSpPr/>
          <p:nvPr/>
        </p:nvSpPr>
        <p:spPr bwMode="auto">
          <a:xfrm>
            <a:off x="4195670" y="5739541"/>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6" name="CasellaDiTesto 245"/>
          <p:cNvSpPr txBox="1"/>
          <p:nvPr/>
        </p:nvSpPr>
        <p:spPr>
          <a:xfrm>
            <a:off x="4225461" y="5741685"/>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29,4</a:t>
            </a:r>
          </a:p>
        </p:txBody>
      </p:sp>
      <p:sp>
        <p:nvSpPr>
          <p:cNvPr id="248" name="Rettangolo arrotondato 247"/>
          <p:cNvSpPr/>
          <p:nvPr/>
        </p:nvSpPr>
        <p:spPr bwMode="auto">
          <a:xfrm>
            <a:off x="4909026" y="4545489"/>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9" name="CasellaDiTesto 248"/>
          <p:cNvSpPr txBox="1"/>
          <p:nvPr/>
        </p:nvSpPr>
        <p:spPr>
          <a:xfrm>
            <a:off x="4938817" y="4547633"/>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12,0</a:t>
            </a:r>
          </a:p>
        </p:txBody>
      </p:sp>
      <p:sp>
        <p:nvSpPr>
          <p:cNvPr id="250" name="Rettangolo arrotondato 249"/>
          <p:cNvSpPr/>
          <p:nvPr/>
        </p:nvSpPr>
        <p:spPr bwMode="auto">
          <a:xfrm>
            <a:off x="4909026" y="5120282"/>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51" name="CasellaDiTesto 250"/>
          <p:cNvSpPr txBox="1"/>
          <p:nvPr/>
        </p:nvSpPr>
        <p:spPr>
          <a:xfrm>
            <a:off x="4938817" y="5122426"/>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52,0</a:t>
            </a:r>
          </a:p>
        </p:txBody>
      </p:sp>
      <p:sp>
        <p:nvSpPr>
          <p:cNvPr id="252" name="Rettangolo arrotondato 251"/>
          <p:cNvSpPr/>
          <p:nvPr/>
        </p:nvSpPr>
        <p:spPr bwMode="auto">
          <a:xfrm>
            <a:off x="4909026" y="5739541"/>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53" name="CasellaDiTesto 252"/>
          <p:cNvSpPr txBox="1"/>
          <p:nvPr/>
        </p:nvSpPr>
        <p:spPr>
          <a:xfrm>
            <a:off x="4938817" y="5741685"/>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36,0</a:t>
            </a:r>
          </a:p>
        </p:txBody>
      </p:sp>
      <p:sp>
        <p:nvSpPr>
          <p:cNvPr id="255" name="Rettangolo arrotondato 254"/>
          <p:cNvSpPr/>
          <p:nvPr/>
        </p:nvSpPr>
        <p:spPr bwMode="auto">
          <a:xfrm>
            <a:off x="5622382" y="4545489"/>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56" name="CasellaDiTesto 255"/>
          <p:cNvSpPr txBox="1"/>
          <p:nvPr/>
        </p:nvSpPr>
        <p:spPr>
          <a:xfrm>
            <a:off x="5652173" y="4547633"/>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10,1</a:t>
            </a:r>
          </a:p>
        </p:txBody>
      </p:sp>
      <p:sp>
        <p:nvSpPr>
          <p:cNvPr id="257" name="Rettangolo arrotondato 256"/>
          <p:cNvSpPr/>
          <p:nvPr/>
        </p:nvSpPr>
        <p:spPr bwMode="auto">
          <a:xfrm>
            <a:off x="5622382" y="5120282"/>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58" name="CasellaDiTesto 257"/>
          <p:cNvSpPr txBox="1"/>
          <p:nvPr/>
        </p:nvSpPr>
        <p:spPr>
          <a:xfrm>
            <a:off x="5652173" y="5122426"/>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50,4</a:t>
            </a:r>
          </a:p>
        </p:txBody>
      </p:sp>
      <p:sp>
        <p:nvSpPr>
          <p:cNvPr id="259" name="Rettangolo arrotondato 258"/>
          <p:cNvSpPr/>
          <p:nvPr/>
        </p:nvSpPr>
        <p:spPr bwMode="auto">
          <a:xfrm>
            <a:off x="5622382" y="5739541"/>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60" name="CasellaDiTesto 259"/>
          <p:cNvSpPr txBox="1"/>
          <p:nvPr/>
        </p:nvSpPr>
        <p:spPr>
          <a:xfrm>
            <a:off x="5652173" y="5741685"/>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39,5</a:t>
            </a:r>
          </a:p>
        </p:txBody>
      </p:sp>
      <p:sp>
        <p:nvSpPr>
          <p:cNvPr id="262" name="Rettangolo arrotondato 261"/>
          <p:cNvSpPr/>
          <p:nvPr/>
        </p:nvSpPr>
        <p:spPr bwMode="auto">
          <a:xfrm>
            <a:off x="6335738" y="4545489"/>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63" name="CasellaDiTesto 262"/>
          <p:cNvSpPr txBox="1"/>
          <p:nvPr/>
        </p:nvSpPr>
        <p:spPr>
          <a:xfrm>
            <a:off x="6424039" y="4547633"/>
            <a:ext cx="47801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9,9</a:t>
            </a:r>
          </a:p>
        </p:txBody>
      </p:sp>
      <p:sp>
        <p:nvSpPr>
          <p:cNvPr id="264" name="Rettangolo arrotondato 263"/>
          <p:cNvSpPr/>
          <p:nvPr/>
        </p:nvSpPr>
        <p:spPr bwMode="auto">
          <a:xfrm>
            <a:off x="6335738" y="5120282"/>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65" name="CasellaDiTesto 264"/>
          <p:cNvSpPr txBox="1"/>
          <p:nvPr/>
        </p:nvSpPr>
        <p:spPr>
          <a:xfrm>
            <a:off x="6365529" y="5122426"/>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48,0</a:t>
            </a:r>
          </a:p>
        </p:txBody>
      </p:sp>
      <p:sp>
        <p:nvSpPr>
          <p:cNvPr id="266" name="Rettangolo arrotondato 265"/>
          <p:cNvSpPr/>
          <p:nvPr/>
        </p:nvSpPr>
        <p:spPr bwMode="auto">
          <a:xfrm>
            <a:off x="6335738" y="5739541"/>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67" name="CasellaDiTesto 266"/>
          <p:cNvSpPr txBox="1"/>
          <p:nvPr/>
        </p:nvSpPr>
        <p:spPr>
          <a:xfrm>
            <a:off x="6365529" y="5741685"/>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42,1</a:t>
            </a:r>
          </a:p>
        </p:txBody>
      </p:sp>
      <p:sp>
        <p:nvSpPr>
          <p:cNvPr id="269" name="Pentagono 268"/>
          <p:cNvSpPr/>
          <p:nvPr/>
        </p:nvSpPr>
        <p:spPr bwMode="auto">
          <a:xfrm>
            <a:off x="7157788" y="4244158"/>
            <a:ext cx="202107" cy="1996364"/>
          </a:xfrm>
          <a:prstGeom prst="homePlate">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70" name="CasellaDiTesto 269"/>
          <p:cNvSpPr txBox="1"/>
          <p:nvPr/>
        </p:nvSpPr>
        <p:spPr>
          <a:xfrm>
            <a:off x="7379070" y="4202907"/>
            <a:ext cx="1606530" cy="477054"/>
          </a:xfrm>
          <a:prstGeom prst="rect">
            <a:avLst/>
          </a:prstGeom>
          <a:noFill/>
        </p:spPr>
        <p:txBody>
          <a:bodyPr wrap="none" rtlCol="0">
            <a:spAutoFit/>
          </a:bodyPr>
          <a:lstStyle/>
          <a:p>
            <a:pPr algn="ctr"/>
            <a:r>
              <a:rPr lang="it-IT" sz="1400" dirty="0" err="1">
                <a:latin typeface="Calibri" panose="020F0502020204030204" pitchFamily="34" charset="0"/>
              </a:rPr>
              <a:t>Lug</a:t>
            </a:r>
            <a:r>
              <a:rPr lang="it-IT" sz="1400" dirty="0">
                <a:latin typeface="Calibri" panose="020F0502020204030204" pitchFamily="34" charset="0"/>
              </a:rPr>
              <a:t> – </a:t>
            </a:r>
            <a:r>
              <a:rPr lang="it-IT" sz="1400" dirty="0" err="1">
                <a:latin typeface="Calibri" panose="020F0502020204030204" pitchFamily="34" charset="0"/>
              </a:rPr>
              <a:t>Dic</a:t>
            </a:r>
            <a:r>
              <a:rPr lang="it-IT" sz="1400" dirty="0">
                <a:latin typeface="Calibri" panose="020F0502020204030204" pitchFamily="34" charset="0"/>
              </a:rPr>
              <a:t> 2016</a:t>
            </a:r>
          </a:p>
          <a:p>
            <a:pPr algn="ctr"/>
            <a:r>
              <a:rPr lang="it-IT" sz="1100" i="1" dirty="0">
                <a:latin typeface="Calibri" panose="020F0502020204030204" pitchFamily="34" charset="0"/>
              </a:rPr>
              <a:t>(Aumento + ½ Invariato)</a:t>
            </a:r>
          </a:p>
        </p:txBody>
      </p:sp>
      <p:sp>
        <p:nvSpPr>
          <p:cNvPr id="271" name="CasellaDiTesto 270"/>
          <p:cNvSpPr txBox="1"/>
          <p:nvPr/>
        </p:nvSpPr>
        <p:spPr>
          <a:xfrm>
            <a:off x="7595124" y="4922960"/>
            <a:ext cx="505268" cy="307777"/>
          </a:xfrm>
          <a:prstGeom prst="rect">
            <a:avLst/>
          </a:prstGeom>
          <a:noFill/>
        </p:spPr>
        <p:txBody>
          <a:bodyPr wrap="none" rtlCol="0">
            <a:spAutoFit/>
          </a:bodyPr>
          <a:lstStyle/>
          <a:p>
            <a:pPr algn="ctr"/>
            <a:r>
              <a:rPr lang="it-IT" sz="1400" dirty="0">
                <a:solidFill>
                  <a:srgbClr val="1F4E79"/>
                </a:solidFill>
                <a:latin typeface="Calibri" panose="020F0502020204030204" pitchFamily="34" charset="0"/>
              </a:rPr>
              <a:t>37,0</a:t>
            </a:r>
          </a:p>
        </p:txBody>
      </p:sp>
      <p:sp>
        <p:nvSpPr>
          <p:cNvPr id="272" name="Rettangolo 271"/>
          <p:cNvSpPr/>
          <p:nvPr/>
        </p:nvSpPr>
        <p:spPr>
          <a:xfrm>
            <a:off x="395288" y="3689324"/>
            <a:ext cx="8353176" cy="492443"/>
          </a:xfrm>
          <a:prstGeom prst="rect">
            <a:avLst/>
          </a:prstGeom>
        </p:spPr>
        <p:txBody>
          <a:bodyPr wrap="square">
            <a:spAutoFit/>
          </a:bodyPr>
          <a:lstStyle/>
          <a:p>
            <a:pPr algn="just"/>
            <a:r>
              <a:rPr lang="it-IT" sz="1300" b="0" dirty="0">
                <a:latin typeface="Calibri" panose="020F0502020204030204" pitchFamily="34" charset="0"/>
              </a:rPr>
              <a:t>Ritiene che il </a:t>
            </a:r>
            <a:r>
              <a:rPr lang="it-IT" sz="1300" u="sng" dirty="0">
                <a:latin typeface="Calibri" panose="020F0502020204030204" pitchFamily="34" charset="0"/>
              </a:rPr>
              <a:t>livello dei ricavi</a:t>
            </a:r>
            <a:r>
              <a:rPr lang="it-IT" sz="1300" b="0" dirty="0">
                <a:latin typeface="Calibri" panose="020F0502020204030204" pitchFamily="34" charset="0"/>
              </a:rPr>
              <a:t> della Sua impresa, </a:t>
            </a:r>
            <a:r>
              <a:rPr lang="it-IT" sz="1300" u="sng" dirty="0">
                <a:latin typeface="Calibri" panose="020F0502020204030204" pitchFamily="34" charset="0"/>
              </a:rPr>
              <a:t>nei prossimi sei mesi</a:t>
            </a:r>
            <a:r>
              <a:rPr lang="it-IT" sz="1300" b="0" dirty="0">
                <a:latin typeface="Calibri" panose="020F0502020204030204" pitchFamily="34" charset="0"/>
              </a:rPr>
              <a:t>, aumenterà, resterà invariato, peggiorerà? </a:t>
            </a:r>
            <a:r>
              <a:rPr lang="it-IT" sz="1300" i="1" dirty="0">
                <a:latin typeface="Calibri" panose="020F0502020204030204" pitchFamily="34" charset="0"/>
              </a:rPr>
              <a:t>(RIPARATORI E ALTRO)</a:t>
            </a:r>
          </a:p>
        </p:txBody>
      </p:sp>
      <p:pic>
        <p:nvPicPr>
          <p:cNvPr id="3" name="Immagine 2"/>
          <p:cNvPicPr>
            <a:picLocks noChangeAspect="1"/>
          </p:cNvPicPr>
          <p:nvPr/>
        </p:nvPicPr>
        <p:blipFill>
          <a:blip r:embed="rId5"/>
          <a:stretch>
            <a:fillRect/>
          </a:stretch>
        </p:blipFill>
        <p:spPr>
          <a:xfrm>
            <a:off x="7374836" y="2271350"/>
            <a:ext cx="1601660" cy="1090800"/>
          </a:xfrm>
          <a:prstGeom prst="rect">
            <a:avLst/>
          </a:prstGeom>
        </p:spPr>
      </p:pic>
      <p:pic>
        <p:nvPicPr>
          <p:cNvPr id="4" name="Immagine 3"/>
          <p:cNvPicPr>
            <a:picLocks noChangeAspect="1"/>
          </p:cNvPicPr>
          <p:nvPr/>
        </p:nvPicPr>
        <p:blipFill>
          <a:blip r:embed="rId6"/>
          <a:stretch>
            <a:fillRect/>
          </a:stretch>
        </p:blipFill>
        <p:spPr>
          <a:xfrm>
            <a:off x="7374836" y="5112167"/>
            <a:ext cx="1601660" cy="1090800"/>
          </a:xfrm>
          <a:prstGeom prst="rect">
            <a:avLst/>
          </a:prstGeom>
        </p:spPr>
      </p:pic>
      <p:sp>
        <p:nvSpPr>
          <p:cNvPr id="131" name="CasellaDiTesto 130"/>
          <p:cNvSpPr txBox="1"/>
          <p:nvPr/>
        </p:nvSpPr>
        <p:spPr>
          <a:xfrm>
            <a:off x="4150857" y="1427397"/>
            <a:ext cx="739883" cy="276999"/>
          </a:xfrm>
          <a:prstGeom prst="rect">
            <a:avLst/>
          </a:prstGeom>
          <a:noFill/>
        </p:spPr>
        <p:txBody>
          <a:bodyPr wrap="none" rtlCol="0">
            <a:spAutoFit/>
          </a:bodyPr>
          <a:lstStyle/>
          <a:p>
            <a:pPr algn="ctr"/>
            <a:r>
              <a:rPr lang="it-IT" sz="1200" dirty="0">
                <a:latin typeface="Calibri" panose="020F0502020204030204" pitchFamily="34" charset="0"/>
              </a:rPr>
              <a:t>N.OVEST</a:t>
            </a:r>
          </a:p>
        </p:txBody>
      </p:sp>
      <p:sp>
        <p:nvSpPr>
          <p:cNvPr id="132" name="CasellaDiTesto 131"/>
          <p:cNvSpPr txBox="1"/>
          <p:nvPr/>
        </p:nvSpPr>
        <p:spPr>
          <a:xfrm>
            <a:off x="4959750" y="1427397"/>
            <a:ext cx="548805" cy="276999"/>
          </a:xfrm>
          <a:prstGeom prst="rect">
            <a:avLst/>
          </a:prstGeom>
          <a:noFill/>
        </p:spPr>
        <p:txBody>
          <a:bodyPr wrap="none" rtlCol="0">
            <a:spAutoFit/>
          </a:bodyPr>
          <a:lstStyle/>
          <a:p>
            <a:pPr algn="ctr"/>
            <a:r>
              <a:rPr lang="it-IT" sz="1200" dirty="0">
                <a:latin typeface="Calibri" panose="020F0502020204030204" pitchFamily="34" charset="0"/>
              </a:rPr>
              <a:t>N.EST</a:t>
            </a:r>
          </a:p>
        </p:txBody>
      </p:sp>
      <p:sp>
        <p:nvSpPr>
          <p:cNvPr id="133" name="CasellaDiTesto 132"/>
          <p:cNvSpPr txBox="1"/>
          <p:nvPr/>
        </p:nvSpPr>
        <p:spPr>
          <a:xfrm>
            <a:off x="5593022" y="1427397"/>
            <a:ext cx="708977" cy="276999"/>
          </a:xfrm>
          <a:prstGeom prst="rect">
            <a:avLst/>
          </a:prstGeom>
          <a:noFill/>
        </p:spPr>
        <p:txBody>
          <a:bodyPr wrap="none" rtlCol="0">
            <a:spAutoFit/>
          </a:bodyPr>
          <a:lstStyle/>
          <a:p>
            <a:pPr algn="ctr"/>
            <a:r>
              <a:rPr lang="it-IT" sz="1200" dirty="0">
                <a:latin typeface="Calibri" panose="020F0502020204030204" pitchFamily="34" charset="0"/>
              </a:rPr>
              <a:t>CENTRO</a:t>
            </a:r>
          </a:p>
        </p:txBody>
      </p:sp>
      <p:sp>
        <p:nvSpPr>
          <p:cNvPr id="134" name="CasellaDiTesto 133"/>
          <p:cNvSpPr txBox="1"/>
          <p:nvPr/>
        </p:nvSpPr>
        <p:spPr>
          <a:xfrm>
            <a:off x="6220682" y="1427397"/>
            <a:ext cx="880370" cy="276999"/>
          </a:xfrm>
          <a:prstGeom prst="rect">
            <a:avLst/>
          </a:prstGeom>
          <a:noFill/>
        </p:spPr>
        <p:txBody>
          <a:bodyPr wrap="none" rtlCol="0">
            <a:spAutoFit/>
          </a:bodyPr>
          <a:lstStyle/>
          <a:p>
            <a:pPr algn="ctr"/>
            <a:r>
              <a:rPr lang="it-IT" sz="1200" dirty="0">
                <a:latin typeface="Calibri" panose="020F0502020204030204" pitchFamily="34" charset="0"/>
              </a:rPr>
              <a:t>SUD/ISOLE</a:t>
            </a:r>
          </a:p>
        </p:txBody>
      </p:sp>
      <p:sp>
        <p:nvSpPr>
          <p:cNvPr id="135" name="CasellaDiTesto 134"/>
          <p:cNvSpPr txBox="1"/>
          <p:nvPr/>
        </p:nvSpPr>
        <p:spPr>
          <a:xfrm>
            <a:off x="4153038" y="4205243"/>
            <a:ext cx="739883" cy="276999"/>
          </a:xfrm>
          <a:prstGeom prst="rect">
            <a:avLst/>
          </a:prstGeom>
          <a:noFill/>
        </p:spPr>
        <p:txBody>
          <a:bodyPr wrap="none" rtlCol="0">
            <a:spAutoFit/>
          </a:bodyPr>
          <a:lstStyle/>
          <a:p>
            <a:pPr algn="ctr"/>
            <a:r>
              <a:rPr lang="it-IT" sz="1200" dirty="0">
                <a:latin typeface="Calibri" panose="020F0502020204030204" pitchFamily="34" charset="0"/>
              </a:rPr>
              <a:t>N.OVEST</a:t>
            </a:r>
          </a:p>
        </p:txBody>
      </p:sp>
      <p:sp>
        <p:nvSpPr>
          <p:cNvPr id="136" name="CasellaDiTesto 135"/>
          <p:cNvSpPr txBox="1"/>
          <p:nvPr/>
        </p:nvSpPr>
        <p:spPr>
          <a:xfrm>
            <a:off x="4961933" y="4205243"/>
            <a:ext cx="548805" cy="276999"/>
          </a:xfrm>
          <a:prstGeom prst="rect">
            <a:avLst/>
          </a:prstGeom>
          <a:noFill/>
        </p:spPr>
        <p:txBody>
          <a:bodyPr wrap="none" rtlCol="0">
            <a:spAutoFit/>
          </a:bodyPr>
          <a:lstStyle/>
          <a:p>
            <a:pPr algn="ctr"/>
            <a:r>
              <a:rPr lang="it-IT" sz="1200" dirty="0">
                <a:latin typeface="Calibri" panose="020F0502020204030204" pitchFamily="34" charset="0"/>
              </a:rPr>
              <a:t>N.EST</a:t>
            </a:r>
          </a:p>
        </p:txBody>
      </p:sp>
      <p:sp>
        <p:nvSpPr>
          <p:cNvPr id="137" name="CasellaDiTesto 136"/>
          <p:cNvSpPr txBox="1"/>
          <p:nvPr/>
        </p:nvSpPr>
        <p:spPr>
          <a:xfrm>
            <a:off x="5595203" y="4205243"/>
            <a:ext cx="708977" cy="276999"/>
          </a:xfrm>
          <a:prstGeom prst="rect">
            <a:avLst/>
          </a:prstGeom>
          <a:noFill/>
        </p:spPr>
        <p:txBody>
          <a:bodyPr wrap="none" rtlCol="0">
            <a:spAutoFit/>
          </a:bodyPr>
          <a:lstStyle/>
          <a:p>
            <a:pPr algn="ctr"/>
            <a:r>
              <a:rPr lang="it-IT" sz="1200" dirty="0">
                <a:latin typeface="Calibri" panose="020F0502020204030204" pitchFamily="34" charset="0"/>
              </a:rPr>
              <a:t>CENTRO</a:t>
            </a:r>
          </a:p>
        </p:txBody>
      </p:sp>
      <p:sp>
        <p:nvSpPr>
          <p:cNvPr id="138" name="CasellaDiTesto 137"/>
          <p:cNvSpPr txBox="1"/>
          <p:nvPr/>
        </p:nvSpPr>
        <p:spPr>
          <a:xfrm>
            <a:off x="6222862" y="4205243"/>
            <a:ext cx="880370" cy="276999"/>
          </a:xfrm>
          <a:prstGeom prst="rect">
            <a:avLst/>
          </a:prstGeom>
          <a:noFill/>
        </p:spPr>
        <p:txBody>
          <a:bodyPr wrap="none" rtlCol="0">
            <a:spAutoFit/>
          </a:bodyPr>
          <a:lstStyle/>
          <a:p>
            <a:pPr algn="ctr"/>
            <a:r>
              <a:rPr lang="it-IT" sz="1200" dirty="0">
                <a:latin typeface="Calibri" panose="020F0502020204030204" pitchFamily="34" charset="0"/>
              </a:rPr>
              <a:t>SUD/ISOLE</a:t>
            </a:r>
          </a:p>
        </p:txBody>
      </p:sp>
    </p:spTree>
    <p:extLst>
      <p:ext uri="{BB962C8B-B14F-4D97-AF65-F5344CB8AC3E}">
        <p14:creationId xmlns:p14="http://schemas.microsoft.com/office/powerpoint/2010/main" val="2797826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auto">
          <a:xfrm>
            <a:off x="395288" y="188913"/>
            <a:ext cx="85692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previsione di scenario |</a:t>
            </a:r>
            <a:r>
              <a:rPr lang="it-IT" altLang="it-IT" kern="0" dirty="0">
                <a:solidFill>
                  <a:schemeClr val="tx1"/>
                </a:solidFill>
                <a:latin typeface="Calibri" panose="020F0502020204030204" pitchFamily="34" charset="0"/>
                <a:cs typeface="Arial" panose="020B0604020202020204" pitchFamily="34" charset="0"/>
              </a:rPr>
              <a:t> in ogni caso, </a:t>
            </a:r>
            <a:r>
              <a:rPr lang="it-IT" altLang="it-IT" dirty="0">
                <a:solidFill>
                  <a:schemeClr val="tx1"/>
                </a:solidFill>
                <a:latin typeface="Calibri" panose="020F0502020204030204" pitchFamily="34" charset="0"/>
                <a:cs typeface="Arial" panose="020B0604020202020204" pitchFamily="34" charset="0"/>
              </a:rPr>
              <a:t>permane l’</a:t>
            </a:r>
            <a:r>
              <a:rPr lang="it-IT" dirty="0">
                <a:solidFill>
                  <a:schemeClr val="tx1"/>
                </a:solidFill>
                <a:latin typeface="Calibri" panose="020F0502020204030204" pitchFamily="34" charset="0"/>
              </a:rPr>
              <a:t>accenno di ottimismo per il futuro, che si riscontra anche nella visione a lungo termine… tre operatori su quattro ritengono che, da qui a cinque anni, lo stato di salute del comparto sarà migliore o almeno invariato rispetto a oggi…</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6" name="Rettangolo 5"/>
          <p:cNvSpPr/>
          <p:nvPr/>
        </p:nvSpPr>
        <p:spPr bwMode="auto">
          <a:xfrm>
            <a:off x="0" y="0"/>
            <a:ext cx="9144000" cy="188913"/>
          </a:xfrm>
          <a:prstGeom prst="rect">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b="0" dirty="0">
                <a:solidFill>
                  <a:schemeClr val="bg1"/>
                </a:solidFill>
                <a:latin typeface="Calibri" panose="020F0502020204030204" pitchFamily="34" charset="0"/>
              </a:rPr>
              <a:t>CONGIUNTURA ECONOMICA</a:t>
            </a:r>
            <a:endParaRPr kumimoji="0" lang="it-IT" sz="1050" b="0" i="0" u="none" strike="noStrike" cap="none" normalizeH="0" baseline="0" dirty="0">
              <a:ln>
                <a:noFill/>
              </a:ln>
              <a:solidFill>
                <a:schemeClr val="bg1"/>
              </a:solidFill>
              <a:effectLst/>
              <a:latin typeface="Calibri" panose="020F0502020204030204" pitchFamily="34" charset="0"/>
            </a:endParaRPr>
          </a:p>
        </p:txBody>
      </p:sp>
      <p:sp>
        <p:nvSpPr>
          <p:cNvPr id="8" name="Rettangolo 7"/>
          <p:cNvSpPr/>
          <p:nvPr/>
        </p:nvSpPr>
        <p:spPr>
          <a:xfrm>
            <a:off x="395288" y="1615159"/>
            <a:ext cx="8353176" cy="646331"/>
          </a:xfrm>
          <a:prstGeom prst="rect">
            <a:avLst/>
          </a:prstGeom>
        </p:spPr>
        <p:txBody>
          <a:bodyPr wrap="square">
            <a:spAutoFit/>
          </a:bodyPr>
          <a:lstStyle/>
          <a:p>
            <a:pPr algn="just"/>
            <a:r>
              <a:rPr lang="it-IT" sz="1800" b="0" dirty="0">
                <a:latin typeface="Calibri" panose="020F0502020204030204" pitchFamily="34" charset="0"/>
              </a:rPr>
              <a:t>In generale, Lei ritiene che la situazione economica complessiva del settore, </a:t>
            </a:r>
            <a:r>
              <a:rPr lang="it-IT" sz="1800" u="sng" dirty="0">
                <a:latin typeface="Calibri" panose="020F0502020204030204" pitchFamily="34" charset="0"/>
              </a:rPr>
              <a:t>da qui ai prossimi cinque anni</a:t>
            </a:r>
            <a:r>
              <a:rPr lang="it-IT" sz="1800" b="0" dirty="0">
                <a:latin typeface="Calibri" panose="020F0502020204030204" pitchFamily="34" charset="0"/>
              </a:rPr>
              <a:t>, sarà…?</a:t>
            </a:r>
          </a:p>
        </p:txBody>
      </p:sp>
      <p:sp>
        <p:nvSpPr>
          <p:cNvPr id="11" name="CasellaDiTesto 10"/>
          <p:cNvSpPr txBox="1">
            <a:spLocks noChangeArrowheads="1"/>
          </p:cNvSpPr>
          <p:nvPr/>
        </p:nvSpPr>
        <p:spPr bwMode="auto">
          <a:xfrm>
            <a:off x="1468830" y="2496479"/>
            <a:ext cx="10919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4000" b="0" dirty="0">
                <a:solidFill>
                  <a:srgbClr val="008000"/>
                </a:solidFill>
                <a:latin typeface="Calibri" panose="020F0502020204030204" pitchFamily="34" charset="0"/>
              </a:rPr>
              <a:t>32,8</a:t>
            </a:r>
          </a:p>
        </p:txBody>
      </p:sp>
      <p:sp>
        <p:nvSpPr>
          <p:cNvPr id="12" name="CasellaDiTesto 9"/>
          <p:cNvSpPr txBox="1">
            <a:spLocks noChangeArrowheads="1"/>
          </p:cNvSpPr>
          <p:nvPr/>
        </p:nvSpPr>
        <p:spPr bwMode="auto">
          <a:xfrm>
            <a:off x="454292" y="3356992"/>
            <a:ext cx="26452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spcBef>
                <a:spcPts val="600"/>
              </a:spcBef>
            </a:pPr>
            <a:r>
              <a:rPr lang="it-IT" sz="2300" b="0" u="sng" dirty="0">
                <a:latin typeface="Calibri" panose="020F0502020204030204" pitchFamily="34" charset="0"/>
              </a:rPr>
              <a:t>Più florida</a:t>
            </a:r>
            <a:r>
              <a:rPr lang="it-IT" sz="2300" b="0" dirty="0">
                <a:latin typeface="Calibri" panose="020F0502020204030204" pitchFamily="34" charset="0"/>
              </a:rPr>
              <a:t> rispetto a quella attuale</a:t>
            </a:r>
          </a:p>
        </p:txBody>
      </p:sp>
      <p:sp>
        <p:nvSpPr>
          <p:cNvPr id="14" name="CasellaDiTesto 13"/>
          <p:cNvSpPr txBox="1">
            <a:spLocks noChangeArrowheads="1"/>
          </p:cNvSpPr>
          <p:nvPr/>
        </p:nvSpPr>
        <p:spPr bwMode="auto">
          <a:xfrm>
            <a:off x="7075505" y="2496479"/>
            <a:ext cx="10919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4000" b="0" dirty="0">
                <a:solidFill>
                  <a:srgbClr val="C00000"/>
                </a:solidFill>
                <a:latin typeface="Calibri" panose="020F0502020204030204" pitchFamily="34" charset="0"/>
              </a:rPr>
              <a:t>25,6</a:t>
            </a:r>
          </a:p>
        </p:txBody>
      </p:sp>
      <p:sp>
        <p:nvSpPr>
          <p:cNvPr id="15" name="CasellaDiTesto 9"/>
          <p:cNvSpPr txBox="1">
            <a:spLocks noChangeArrowheads="1"/>
          </p:cNvSpPr>
          <p:nvPr/>
        </p:nvSpPr>
        <p:spPr bwMode="auto">
          <a:xfrm>
            <a:off x="6137176" y="3356992"/>
            <a:ext cx="26377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spcBef>
                <a:spcPts val="600"/>
              </a:spcBef>
            </a:pPr>
            <a:r>
              <a:rPr lang="it-IT" sz="2300" b="0" u="sng" dirty="0">
                <a:latin typeface="Calibri" panose="020F0502020204030204" pitchFamily="34" charset="0"/>
              </a:rPr>
              <a:t>In crisi</a:t>
            </a:r>
            <a:r>
              <a:rPr lang="it-IT" sz="2300" b="0" dirty="0">
                <a:latin typeface="Calibri" panose="020F0502020204030204" pitchFamily="34" charset="0"/>
              </a:rPr>
              <a:t> rispetto a quella attuale</a:t>
            </a:r>
          </a:p>
        </p:txBody>
      </p:sp>
      <p:pic>
        <p:nvPicPr>
          <p:cNvPr id="16" name="Picture 2" descr="https://image.freepik.com/vettori-gratuito/collezione-pollice-su-cerchi-e-cuori_1025-58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740" t="5522" r="51646" b="50863"/>
          <a:stretch/>
        </p:blipFill>
        <p:spPr bwMode="auto">
          <a:xfrm>
            <a:off x="628111" y="2466785"/>
            <a:ext cx="825983" cy="8259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image.freepik.com/vettori-gratuito/collezione-pollice-su-cerchi-e-cuori_1025-58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48" t="50500" r="52925" b="7096"/>
          <a:stretch/>
        </p:blipFill>
        <p:spPr bwMode="auto">
          <a:xfrm>
            <a:off x="6173875" y="2478258"/>
            <a:ext cx="848927" cy="80303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http://cache1.asset-cache.net/xc/507159629.jpg?v=2&amp;c=IWSAsset&amp;k=2&amp;d=wzqNb8jBVZSnX9XfkdzL0is7MjzOwH6JZGHQfzF4KAon3NXghTfO81d9PYWLmusm0"/>
          <p:cNvPicPr>
            <a:picLocks noChangeAspect="1" noChangeArrowheads="1"/>
          </p:cNvPicPr>
          <p:nvPr/>
        </p:nvPicPr>
        <p:blipFill rotWithShape="1">
          <a:blip r:embed="rId4">
            <a:extLst>
              <a:ext uri="{28A0092B-C50C-407E-A947-70E740481C1C}">
                <a14:useLocalDpi xmlns:a14="http://schemas.microsoft.com/office/drawing/2010/main" val="0"/>
              </a:ext>
            </a:extLst>
          </a:blip>
          <a:srcRect l="50123" t="18174" r="25345" b="60391"/>
          <a:stretch/>
        </p:blipFill>
        <p:spPr bwMode="auto">
          <a:xfrm>
            <a:off x="3321932" y="2343644"/>
            <a:ext cx="857558" cy="943261"/>
          </a:xfrm>
          <a:prstGeom prst="rect">
            <a:avLst/>
          </a:prstGeom>
          <a:noFill/>
          <a:extLst>
            <a:ext uri="{909E8E84-426E-40DD-AFC4-6F175D3DCCD1}">
              <a14:hiddenFill xmlns:a14="http://schemas.microsoft.com/office/drawing/2010/main">
                <a:solidFill>
                  <a:srgbClr val="FFFFFF"/>
                </a:solidFill>
              </a14:hiddenFill>
            </a:ext>
          </a:extLst>
        </p:spPr>
      </p:pic>
      <p:sp>
        <p:nvSpPr>
          <p:cNvPr id="28" name="CasellaDiTesto 27"/>
          <p:cNvSpPr txBox="1">
            <a:spLocks noChangeArrowheads="1"/>
          </p:cNvSpPr>
          <p:nvPr/>
        </p:nvSpPr>
        <p:spPr bwMode="auto">
          <a:xfrm>
            <a:off x="4205134" y="2492596"/>
            <a:ext cx="10919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4000" b="0" dirty="0">
                <a:solidFill>
                  <a:schemeClr val="bg1">
                    <a:lumMod val="50000"/>
                  </a:schemeClr>
                </a:solidFill>
                <a:latin typeface="Calibri" panose="020F0502020204030204" pitchFamily="34" charset="0"/>
              </a:rPr>
              <a:t>41,6</a:t>
            </a:r>
          </a:p>
        </p:txBody>
      </p:sp>
      <p:sp>
        <p:nvSpPr>
          <p:cNvPr id="29" name="CasellaDiTesto 9"/>
          <p:cNvSpPr txBox="1">
            <a:spLocks noChangeArrowheads="1"/>
          </p:cNvSpPr>
          <p:nvPr/>
        </p:nvSpPr>
        <p:spPr bwMode="auto">
          <a:xfrm>
            <a:off x="3291015" y="3356992"/>
            <a:ext cx="26528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spcBef>
                <a:spcPts val="600"/>
              </a:spcBef>
            </a:pPr>
            <a:r>
              <a:rPr lang="it-IT" sz="2300" b="0" dirty="0">
                <a:latin typeface="Calibri" panose="020F0502020204030204" pitchFamily="34" charset="0"/>
              </a:rPr>
              <a:t>Sostanzialmente </a:t>
            </a:r>
            <a:r>
              <a:rPr lang="it-IT" sz="2300" b="0" u="sng" dirty="0">
                <a:latin typeface="Calibri" panose="020F0502020204030204" pitchFamily="34" charset="0"/>
              </a:rPr>
              <a:t>come quella attuale</a:t>
            </a:r>
          </a:p>
        </p:txBody>
      </p:sp>
      <p:sp>
        <p:nvSpPr>
          <p:cNvPr id="4" name="Rettangolo 3"/>
          <p:cNvSpPr/>
          <p:nvPr/>
        </p:nvSpPr>
        <p:spPr bwMode="auto">
          <a:xfrm>
            <a:off x="408540" y="2343644"/>
            <a:ext cx="2664544" cy="3872912"/>
          </a:xfrm>
          <a:prstGeom prst="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1" name="Rettangolo 30"/>
          <p:cNvSpPr/>
          <p:nvPr/>
        </p:nvSpPr>
        <p:spPr bwMode="auto">
          <a:xfrm>
            <a:off x="3252856" y="2343644"/>
            <a:ext cx="2664544" cy="3872912"/>
          </a:xfrm>
          <a:prstGeom prst="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2" name="Rettangolo 31"/>
          <p:cNvSpPr/>
          <p:nvPr/>
        </p:nvSpPr>
        <p:spPr bwMode="auto">
          <a:xfrm>
            <a:off x="6097172" y="2343644"/>
            <a:ext cx="2664544" cy="3872912"/>
          </a:xfrm>
          <a:prstGeom prst="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5" name="Text Box 49"/>
          <p:cNvSpPr txBox="1">
            <a:spLocks noChangeArrowheads="1"/>
          </p:cNvSpPr>
          <p:nvPr/>
        </p:nvSpPr>
        <p:spPr bwMode="auto">
          <a:xfrm>
            <a:off x="228600" y="6365922"/>
            <a:ext cx="8839200"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1.000 casi. </a:t>
            </a:r>
            <a:r>
              <a:rPr lang="it-IT" altLang="ja-JP" sz="900" dirty="0">
                <a:latin typeface="Calibri" panose="020F0502020204030204" pitchFamily="34" charset="0"/>
              </a:rPr>
              <a:t>I dati sono riportati all’universo.	</a:t>
            </a:r>
            <a:endParaRPr lang="it-IT" altLang="it-IT" sz="900" dirty="0">
              <a:latin typeface="Calibri" panose="020F0502020204030204" pitchFamily="34" charset="0"/>
            </a:endParaRPr>
          </a:p>
        </p:txBody>
      </p:sp>
      <p:grpSp>
        <p:nvGrpSpPr>
          <p:cNvPr id="7" name="Gruppo 6"/>
          <p:cNvGrpSpPr/>
          <p:nvPr/>
        </p:nvGrpSpPr>
        <p:grpSpPr>
          <a:xfrm>
            <a:off x="395536" y="4247592"/>
            <a:ext cx="2642452" cy="1868713"/>
            <a:chOff x="395536" y="4247592"/>
            <a:chExt cx="2642452" cy="1868713"/>
          </a:xfrm>
        </p:grpSpPr>
        <p:sp>
          <p:nvSpPr>
            <p:cNvPr id="23" name="Rettangolo arrotondato 22"/>
            <p:cNvSpPr/>
            <p:nvPr/>
          </p:nvSpPr>
          <p:spPr bwMode="auto">
            <a:xfrm>
              <a:off x="533157" y="5151952"/>
              <a:ext cx="541006" cy="308777"/>
            </a:xfrm>
            <a:prstGeom prst="roundRect">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 name="CasellaDiTesto 23"/>
            <p:cNvSpPr txBox="1"/>
            <p:nvPr/>
          </p:nvSpPr>
          <p:spPr>
            <a:xfrm>
              <a:off x="551830" y="5152452"/>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28,3</a:t>
              </a:r>
            </a:p>
          </p:txBody>
        </p:sp>
        <p:sp>
          <p:nvSpPr>
            <p:cNvPr id="25" name="CasellaDiTesto 24"/>
            <p:cNvSpPr txBox="1"/>
            <p:nvPr/>
          </p:nvSpPr>
          <p:spPr>
            <a:xfrm>
              <a:off x="635986" y="4915792"/>
              <a:ext cx="335348" cy="230832"/>
            </a:xfrm>
            <a:prstGeom prst="rect">
              <a:avLst/>
            </a:prstGeom>
            <a:noFill/>
          </p:spPr>
          <p:txBody>
            <a:bodyPr wrap="none" rtlCol="0">
              <a:spAutoFit/>
            </a:bodyPr>
            <a:lstStyle/>
            <a:p>
              <a:pPr algn="ctr"/>
              <a:r>
                <a:rPr lang="it-IT" sz="900" dirty="0">
                  <a:latin typeface="Calibri" panose="020F0502020204030204" pitchFamily="34" charset="0"/>
                </a:rPr>
                <a:t>1-9</a:t>
              </a:r>
            </a:p>
          </p:txBody>
        </p:sp>
        <p:sp>
          <p:nvSpPr>
            <p:cNvPr id="26" name="Rettangolo arrotondato 25"/>
            <p:cNvSpPr/>
            <p:nvPr/>
          </p:nvSpPr>
          <p:spPr bwMode="auto">
            <a:xfrm>
              <a:off x="1181947" y="5151952"/>
              <a:ext cx="541006" cy="308777"/>
            </a:xfrm>
            <a:prstGeom prst="roundRect">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30" name="CasellaDiTesto 29"/>
            <p:cNvSpPr txBox="1"/>
            <p:nvPr/>
          </p:nvSpPr>
          <p:spPr>
            <a:xfrm>
              <a:off x="1200620" y="5152452"/>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38,5</a:t>
              </a:r>
            </a:p>
          </p:txBody>
        </p:sp>
        <p:sp>
          <p:nvSpPr>
            <p:cNvPr id="36" name="CasellaDiTesto 35"/>
            <p:cNvSpPr txBox="1"/>
            <p:nvPr/>
          </p:nvSpPr>
          <p:spPr>
            <a:xfrm>
              <a:off x="1227068" y="4915792"/>
              <a:ext cx="450764" cy="230832"/>
            </a:xfrm>
            <a:prstGeom prst="rect">
              <a:avLst/>
            </a:prstGeom>
            <a:noFill/>
          </p:spPr>
          <p:txBody>
            <a:bodyPr wrap="none" rtlCol="0">
              <a:spAutoFit/>
            </a:bodyPr>
            <a:lstStyle/>
            <a:p>
              <a:pPr algn="ctr"/>
              <a:r>
                <a:rPr lang="it-IT" sz="900" dirty="0">
                  <a:latin typeface="Calibri" panose="020F0502020204030204" pitchFamily="34" charset="0"/>
                </a:rPr>
                <a:t>10-49</a:t>
              </a:r>
            </a:p>
          </p:txBody>
        </p:sp>
        <p:sp>
          <p:nvSpPr>
            <p:cNvPr id="37" name="Rettangolo arrotondato 36"/>
            <p:cNvSpPr/>
            <p:nvPr/>
          </p:nvSpPr>
          <p:spPr bwMode="auto">
            <a:xfrm>
              <a:off x="1800846" y="5151952"/>
              <a:ext cx="541006" cy="308777"/>
            </a:xfrm>
            <a:prstGeom prst="roundRect">
              <a:avLst/>
            </a:prstGeom>
            <a:solidFill>
              <a:srgbClr val="008000"/>
            </a:solid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38" name="CasellaDiTesto 37"/>
            <p:cNvSpPr txBox="1"/>
            <p:nvPr/>
          </p:nvSpPr>
          <p:spPr>
            <a:xfrm>
              <a:off x="1819519" y="5152452"/>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solidFill>
                    <a:schemeClr val="bg1"/>
                  </a:solidFill>
                </a:rPr>
                <a:t>45,2</a:t>
              </a:r>
            </a:p>
          </p:txBody>
        </p:sp>
        <p:sp>
          <p:nvSpPr>
            <p:cNvPr id="39" name="CasellaDiTesto 38"/>
            <p:cNvSpPr txBox="1"/>
            <p:nvPr/>
          </p:nvSpPr>
          <p:spPr>
            <a:xfrm>
              <a:off x="1892454" y="4915792"/>
              <a:ext cx="357790" cy="230832"/>
            </a:xfrm>
            <a:prstGeom prst="rect">
              <a:avLst/>
            </a:prstGeom>
            <a:noFill/>
          </p:spPr>
          <p:txBody>
            <a:bodyPr wrap="none" rtlCol="0">
              <a:spAutoFit/>
            </a:bodyPr>
            <a:lstStyle/>
            <a:p>
              <a:pPr algn="ctr"/>
              <a:r>
                <a:rPr lang="it-IT" sz="900" dirty="0">
                  <a:latin typeface="Calibri" panose="020F0502020204030204" pitchFamily="34" charset="0"/>
                </a:rPr>
                <a:t>&gt;49</a:t>
              </a:r>
            </a:p>
          </p:txBody>
        </p:sp>
        <p:sp>
          <p:nvSpPr>
            <p:cNvPr id="40" name="Rettangolo arrotondato 39"/>
            <p:cNvSpPr/>
            <p:nvPr/>
          </p:nvSpPr>
          <p:spPr bwMode="auto">
            <a:xfrm>
              <a:off x="533157" y="5807528"/>
              <a:ext cx="541006" cy="308777"/>
            </a:xfrm>
            <a:prstGeom prst="roundRect">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41" name="CasellaDiTesto 40"/>
            <p:cNvSpPr txBox="1"/>
            <p:nvPr/>
          </p:nvSpPr>
          <p:spPr>
            <a:xfrm>
              <a:off x="551830" y="5808028"/>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33,0</a:t>
              </a:r>
            </a:p>
          </p:txBody>
        </p:sp>
        <p:sp>
          <p:nvSpPr>
            <p:cNvPr id="42" name="CasellaDiTesto 41"/>
            <p:cNvSpPr txBox="1"/>
            <p:nvPr/>
          </p:nvSpPr>
          <p:spPr>
            <a:xfrm>
              <a:off x="500532" y="5571368"/>
              <a:ext cx="606256" cy="230832"/>
            </a:xfrm>
            <a:prstGeom prst="rect">
              <a:avLst/>
            </a:prstGeom>
            <a:noFill/>
          </p:spPr>
          <p:txBody>
            <a:bodyPr wrap="none" rtlCol="0">
              <a:spAutoFit/>
            </a:bodyPr>
            <a:lstStyle/>
            <a:p>
              <a:pPr algn="ctr"/>
              <a:r>
                <a:rPr lang="it-IT" sz="900" dirty="0">
                  <a:latin typeface="Calibri" panose="020F0502020204030204" pitchFamily="34" charset="0"/>
                </a:rPr>
                <a:t>N.OVEST</a:t>
              </a:r>
            </a:p>
          </p:txBody>
        </p:sp>
        <p:sp>
          <p:nvSpPr>
            <p:cNvPr id="43" name="Rettangolo arrotondato 42"/>
            <p:cNvSpPr/>
            <p:nvPr/>
          </p:nvSpPr>
          <p:spPr bwMode="auto">
            <a:xfrm>
              <a:off x="1181947" y="5807528"/>
              <a:ext cx="541006" cy="308777"/>
            </a:xfrm>
            <a:prstGeom prst="roundRect">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4" name="CasellaDiTesto 43"/>
            <p:cNvSpPr txBox="1"/>
            <p:nvPr/>
          </p:nvSpPr>
          <p:spPr>
            <a:xfrm>
              <a:off x="1200620" y="5808028"/>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32,2</a:t>
              </a:r>
            </a:p>
          </p:txBody>
        </p:sp>
        <p:sp>
          <p:nvSpPr>
            <p:cNvPr id="45" name="CasellaDiTesto 44"/>
            <p:cNvSpPr txBox="1"/>
            <p:nvPr/>
          </p:nvSpPr>
          <p:spPr>
            <a:xfrm>
              <a:off x="1223061" y="5571368"/>
              <a:ext cx="458779" cy="230832"/>
            </a:xfrm>
            <a:prstGeom prst="rect">
              <a:avLst/>
            </a:prstGeom>
            <a:noFill/>
          </p:spPr>
          <p:txBody>
            <a:bodyPr wrap="none" rtlCol="0">
              <a:spAutoFit/>
            </a:bodyPr>
            <a:lstStyle/>
            <a:p>
              <a:pPr algn="ctr"/>
              <a:r>
                <a:rPr lang="it-IT" sz="900" dirty="0">
                  <a:latin typeface="Calibri" panose="020F0502020204030204" pitchFamily="34" charset="0"/>
                </a:rPr>
                <a:t>N.EST</a:t>
              </a:r>
            </a:p>
          </p:txBody>
        </p:sp>
        <p:sp>
          <p:nvSpPr>
            <p:cNvPr id="46" name="Rettangolo arrotondato 45"/>
            <p:cNvSpPr/>
            <p:nvPr/>
          </p:nvSpPr>
          <p:spPr bwMode="auto">
            <a:xfrm>
              <a:off x="1800846" y="5807528"/>
              <a:ext cx="541006" cy="308777"/>
            </a:xfrm>
            <a:prstGeom prst="roundRect">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7" name="CasellaDiTesto 46"/>
            <p:cNvSpPr txBox="1"/>
            <p:nvPr/>
          </p:nvSpPr>
          <p:spPr>
            <a:xfrm>
              <a:off x="1819519" y="5808028"/>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31,0</a:t>
              </a:r>
            </a:p>
          </p:txBody>
        </p:sp>
        <p:sp>
          <p:nvSpPr>
            <p:cNvPr id="48" name="CasellaDiTesto 47"/>
            <p:cNvSpPr txBox="1"/>
            <p:nvPr/>
          </p:nvSpPr>
          <p:spPr>
            <a:xfrm>
              <a:off x="1781847" y="5571368"/>
              <a:ext cx="579005" cy="230832"/>
            </a:xfrm>
            <a:prstGeom prst="rect">
              <a:avLst/>
            </a:prstGeom>
            <a:noFill/>
          </p:spPr>
          <p:txBody>
            <a:bodyPr wrap="none" rtlCol="0">
              <a:spAutoFit/>
            </a:bodyPr>
            <a:lstStyle/>
            <a:p>
              <a:pPr algn="ctr"/>
              <a:r>
                <a:rPr lang="it-IT" sz="900" dirty="0">
                  <a:latin typeface="Calibri" panose="020F0502020204030204" pitchFamily="34" charset="0"/>
                </a:rPr>
                <a:t>CENTRO</a:t>
              </a:r>
            </a:p>
          </p:txBody>
        </p:sp>
        <p:sp>
          <p:nvSpPr>
            <p:cNvPr id="49" name="Rettangolo arrotondato 48"/>
            <p:cNvSpPr/>
            <p:nvPr/>
          </p:nvSpPr>
          <p:spPr bwMode="auto">
            <a:xfrm>
              <a:off x="2415465" y="5807528"/>
              <a:ext cx="541006" cy="308777"/>
            </a:xfrm>
            <a:prstGeom prst="roundRect">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0" name="CasellaDiTesto 49"/>
            <p:cNvSpPr txBox="1"/>
            <p:nvPr/>
          </p:nvSpPr>
          <p:spPr>
            <a:xfrm>
              <a:off x="2434138" y="5808028"/>
              <a:ext cx="503664" cy="307777"/>
            </a:xfrm>
            <a:prstGeom prst="rect">
              <a:avLst/>
            </a:prstGeom>
            <a:noFill/>
            <a:ln>
              <a:noFill/>
            </a:ln>
          </p:spPr>
          <p:txBody>
            <a:bodyPr wrap="none" rtlCol="0">
              <a:spAutoFit/>
            </a:bodyPr>
            <a:lstStyle/>
            <a:p>
              <a:pPr algn="ctr"/>
              <a:r>
                <a:rPr lang="it-IT" sz="1400" b="0" dirty="0">
                  <a:solidFill>
                    <a:srgbClr val="1F4E79"/>
                  </a:solidFill>
                  <a:latin typeface="Calibri" panose="020F0502020204030204" pitchFamily="34" charset="0"/>
                </a:rPr>
                <a:t>31,2</a:t>
              </a:r>
            </a:p>
          </p:txBody>
        </p:sp>
        <p:sp>
          <p:nvSpPr>
            <p:cNvPr id="51" name="CasellaDiTesto 50"/>
            <p:cNvSpPr txBox="1"/>
            <p:nvPr/>
          </p:nvSpPr>
          <p:spPr>
            <a:xfrm>
              <a:off x="2333949" y="5571368"/>
              <a:ext cx="704039" cy="230832"/>
            </a:xfrm>
            <a:prstGeom prst="rect">
              <a:avLst/>
            </a:prstGeom>
            <a:noFill/>
          </p:spPr>
          <p:txBody>
            <a:bodyPr wrap="none" rtlCol="0">
              <a:spAutoFit/>
            </a:bodyPr>
            <a:lstStyle/>
            <a:p>
              <a:pPr algn="ctr"/>
              <a:r>
                <a:rPr lang="it-IT" sz="900" dirty="0">
                  <a:latin typeface="Calibri" panose="020F0502020204030204" pitchFamily="34" charset="0"/>
                </a:rPr>
                <a:t>SUD/ISOLE</a:t>
              </a:r>
            </a:p>
          </p:txBody>
        </p:sp>
        <p:sp>
          <p:nvSpPr>
            <p:cNvPr id="52" name="Rettangolo arrotondato 51"/>
            <p:cNvSpPr/>
            <p:nvPr/>
          </p:nvSpPr>
          <p:spPr bwMode="auto">
            <a:xfrm>
              <a:off x="533157" y="4571265"/>
              <a:ext cx="541006" cy="308777"/>
            </a:xfrm>
            <a:prstGeom prst="roundRect">
              <a:avLst/>
            </a:prstGeom>
            <a:solidFill>
              <a:srgbClr val="008000"/>
            </a:solid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3" name="CasellaDiTesto 52"/>
            <p:cNvSpPr txBox="1"/>
            <p:nvPr/>
          </p:nvSpPr>
          <p:spPr>
            <a:xfrm>
              <a:off x="551831" y="4571765"/>
              <a:ext cx="503664" cy="307777"/>
            </a:xfrm>
            <a:prstGeom prst="rect">
              <a:avLst/>
            </a:prstGeom>
            <a:noFill/>
          </p:spPr>
          <p:txBody>
            <a:bodyPr wrap="none" rtlCol="0">
              <a:spAutoFit/>
            </a:bodyPr>
            <a:lstStyle/>
            <a:p>
              <a:pPr algn="ctr"/>
              <a:r>
                <a:rPr lang="it-IT" sz="1400" b="0" dirty="0">
                  <a:solidFill>
                    <a:schemeClr val="bg1"/>
                  </a:solidFill>
                  <a:latin typeface="Calibri" panose="020F0502020204030204" pitchFamily="34" charset="0"/>
                </a:rPr>
                <a:t>35,5</a:t>
              </a:r>
            </a:p>
          </p:txBody>
        </p:sp>
        <p:sp>
          <p:nvSpPr>
            <p:cNvPr id="54" name="CasellaDiTesto 53"/>
            <p:cNvSpPr txBox="1"/>
            <p:nvPr/>
          </p:nvSpPr>
          <p:spPr>
            <a:xfrm>
              <a:off x="395536" y="4335105"/>
              <a:ext cx="816249" cy="230832"/>
            </a:xfrm>
            <a:prstGeom prst="rect">
              <a:avLst/>
            </a:prstGeom>
            <a:noFill/>
          </p:spPr>
          <p:txBody>
            <a:bodyPr wrap="none" rtlCol="0">
              <a:spAutoFit/>
            </a:bodyPr>
            <a:lstStyle/>
            <a:p>
              <a:pPr algn="ctr"/>
              <a:r>
                <a:rPr lang="it-IT" sz="900" dirty="0">
                  <a:latin typeface="Calibri" panose="020F0502020204030204" pitchFamily="34" charset="0"/>
                </a:rPr>
                <a:t>RIVENDITORI</a:t>
              </a:r>
            </a:p>
          </p:txBody>
        </p:sp>
        <p:sp>
          <p:nvSpPr>
            <p:cNvPr id="55" name="Rettangolo arrotondato 54"/>
            <p:cNvSpPr/>
            <p:nvPr/>
          </p:nvSpPr>
          <p:spPr bwMode="auto">
            <a:xfrm>
              <a:off x="1181947" y="4571265"/>
              <a:ext cx="541006" cy="308777"/>
            </a:xfrm>
            <a:prstGeom prst="roundRect">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56" name="CasellaDiTesto 55"/>
            <p:cNvSpPr txBox="1"/>
            <p:nvPr/>
          </p:nvSpPr>
          <p:spPr>
            <a:xfrm>
              <a:off x="1200620" y="4571765"/>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28,7</a:t>
              </a:r>
            </a:p>
          </p:txBody>
        </p:sp>
        <p:sp>
          <p:nvSpPr>
            <p:cNvPr id="57" name="CasellaDiTesto 56"/>
            <p:cNvSpPr txBox="1"/>
            <p:nvPr/>
          </p:nvSpPr>
          <p:spPr>
            <a:xfrm>
              <a:off x="1061959" y="4335105"/>
              <a:ext cx="780984" cy="230832"/>
            </a:xfrm>
            <a:prstGeom prst="rect">
              <a:avLst/>
            </a:prstGeom>
            <a:noFill/>
          </p:spPr>
          <p:txBody>
            <a:bodyPr wrap="none" rtlCol="0">
              <a:spAutoFit/>
            </a:bodyPr>
            <a:lstStyle/>
            <a:p>
              <a:pPr algn="ctr"/>
              <a:r>
                <a:rPr lang="it-IT" sz="900" dirty="0">
                  <a:latin typeface="Calibri" panose="020F0502020204030204" pitchFamily="34" charset="0"/>
                </a:rPr>
                <a:t>RIPARATORI</a:t>
              </a:r>
            </a:p>
          </p:txBody>
        </p:sp>
        <p:cxnSp>
          <p:nvCxnSpPr>
            <p:cNvPr id="86" name="Connettore diritto 85"/>
            <p:cNvCxnSpPr/>
            <p:nvPr/>
          </p:nvCxnSpPr>
          <p:spPr bwMode="auto">
            <a:xfrm>
              <a:off x="521624" y="4247592"/>
              <a:ext cx="2406808" cy="0"/>
            </a:xfrm>
            <a:prstGeom prst="line">
              <a:avLst/>
            </a:prstGeom>
            <a:noFill/>
            <a:ln w="12700" cap="flat" cmpd="sng" algn="ctr">
              <a:solidFill>
                <a:schemeClr val="bg1">
                  <a:lumMod val="50000"/>
                </a:schemeClr>
              </a:solidFill>
              <a:prstDash val="solid"/>
              <a:round/>
              <a:headEnd type="none" w="med" len="med"/>
              <a:tailEnd type="none" w="med" len="med"/>
            </a:ln>
            <a:effectLst/>
          </p:spPr>
        </p:cxnSp>
      </p:grpSp>
      <p:grpSp>
        <p:nvGrpSpPr>
          <p:cNvPr id="9" name="Gruppo 8"/>
          <p:cNvGrpSpPr/>
          <p:nvPr/>
        </p:nvGrpSpPr>
        <p:grpSpPr>
          <a:xfrm>
            <a:off x="3238944" y="4247592"/>
            <a:ext cx="2642452" cy="1868713"/>
            <a:chOff x="3238944" y="4247592"/>
            <a:chExt cx="2642452" cy="1868713"/>
          </a:xfrm>
        </p:grpSpPr>
        <p:sp>
          <p:nvSpPr>
            <p:cNvPr id="117" name="Rettangolo arrotondato 116"/>
            <p:cNvSpPr/>
            <p:nvPr/>
          </p:nvSpPr>
          <p:spPr bwMode="auto">
            <a:xfrm>
              <a:off x="3376565" y="5151952"/>
              <a:ext cx="541006" cy="308777"/>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8" name="CasellaDiTesto 117"/>
            <p:cNvSpPr txBox="1"/>
            <p:nvPr/>
          </p:nvSpPr>
          <p:spPr>
            <a:xfrm>
              <a:off x="3395238" y="5152452"/>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39,2</a:t>
              </a:r>
            </a:p>
          </p:txBody>
        </p:sp>
        <p:sp>
          <p:nvSpPr>
            <p:cNvPr id="119" name="CasellaDiTesto 118"/>
            <p:cNvSpPr txBox="1"/>
            <p:nvPr/>
          </p:nvSpPr>
          <p:spPr>
            <a:xfrm>
              <a:off x="3479394" y="4915792"/>
              <a:ext cx="335348" cy="230832"/>
            </a:xfrm>
            <a:prstGeom prst="rect">
              <a:avLst/>
            </a:prstGeom>
            <a:noFill/>
          </p:spPr>
          <p:txBody>
            <a:bodyPr wrap="none" rtlCol="0">
              <a:spAutoFit/>
            </a:bodyPr>
            <a:lstStyle/>
            <a:p>
              <a:pPr algn="ctr"/>
              <a:r>
                <a:rPr lang="it-IT" sz="900" dirty="0">
                  <a:latin typeface="Calibri" panose="020F0502020204030204" pitchFamily="34" charset="0"/>
                </a:rPr>
                <a:t>1-9</a:t>
              </a:r>
            </a:p>
          </p:txBody>
        </p:sp>
        <p:sp>
          <p:nvSpPr>
            <p:cNvPr id="120" name="Rettangolo arrotondato 119"/>
            <p:cNvSpPr/>
            <p:nvPr/>
          </p:nvSpPr>
          <p:spPr bwMode="auto">
            <a:xfrm>
              <a:off x="4025355" y="5151952"/>
              <a:ext cx="541006" cy="308777"/>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121" name="CasellaDiTesto 120"/>
            <p:cNvSpPr txBox="1"/>
            <p:nvPr/>
          </p:nvSpPr>
          <p:spPr>
            <a:xfrm>
              <a:off x="4044028" y="5152452"/>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51,0</a:t>
              </a:r>
            </a:p>
          </p:txBody>
        </p:sp>
        <p:sp>
          <p:nvSpPr>
            <p:cNvPr id="122" name="CasellaDiTesto 121"/>
            <p:cNvSpPr txBox="1"/>
            <p:nvPr/>
          </p:nvSpPr>
          <p:spPr>
            <a:xfrm>
              <a:off x="4070476" y="4915792"/>
              <a:ext cx="450764" cy="230832"/>
            </a:xfrm>
            <a:prstGeom prst="rect">
              <a:avLst/>
            </a:prstGeom>
            <a:noFill/>
          </p:spPr>
          <p:txBody>
            <a:bodyPr wrap="none" rtlCol="0">
              <a:spAutoFit/>
            </a:bodyPr>
            <a:lstStyle/>
            <a:p>
              <a:pPr algn="ctr"/>
              <a:r>
                <a:rPr lang="it-IT" sz="900" dirty="0">
                  <a:latin typeface="Calibri" panose="020F0502020204030204" pitchFamily="34" charset="0"/>
                </a:rPr>
                <a:t>10-49</a:t>
              </a:r>
            </a:p>
          </p:txBody>
        </p:sp>
        <p:sp>
          <p:nvSpPr>
            <p:cNvPr id="123" name="Rettangolo arrotondato 122"/>
            <p:cNvSpPr/>
            <p:nvPr/>
          </p:nvSpPr>
          <p:spPr bwMode="auto">
            <a:xfrm>
              <a:off x="4644254" y="5151952"/>
              <a:ext cx="541006" cy="308777"/>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124" name="CasellaDiTesto 123"/>
            <p:cNvSpPr txBox="1"/>
            <p:nvPr/>
          </p:nvSpPr>
          <p:spPr>
            <a:xfrm>
              <a:off x="4662927" y="5152452"/>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52,9</a:t>
              </a:r>
            </a:p>
          </p:txBody>
        </p:sp>
        <p:sp>
          <p:nvSpPr>
            <p:cNvPr id="125" name="CasellaDiTesto 124"/>
            <p:cNvSpPr txBox="1"/>
            <p:nvPr/>
          </p:nvSpPr>
          <p:spPr>
            <a:xfrm>
              <a:off x="4735862" y="4915792"/>
              <a:ext cx="357790" cy="230832"/>
            </a:xfrm>
            <a:prstGeom prst="rect">
              <a:avLst/>
            </a:prstGeom>
            <a:noFill/>
          </p:spPr>
          <p:txBody>
            <a:bodyPr wrap="none" rtlCol="0">
              <a:spAutoFit/>
            </a:bodyPr>
            <a:lstStyle/>
            <a:p>
              <a:pPr algn="ctr"/>
              <a:r>
                <a:rPr lang="it-IT" sz="900" dirty="0">
                  <a:latin typeface="Calibri" panose="020F0502020204030204" pitchFamily="34" charset="0"/>
                </a:rPr>
                <a:t>&gt;49</a:t>
              </a:r>
            </a:p>
          </p:txBody>
        </p:sp>
        <p:sp>
          <p:nvSpPr>
            <p:cNvPr id="126" name="Rettangolo arrotondato 125"/>
            <p:cNvSpPr/>
            <p:nvPr/>
          </p:nvSpPr>
          <p:spPr bwMode="auto">
            <a:xfrm>
              <a:off x="3376565" y="5807528"/>
              <a:ext cx="541006" cy="308777"/>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127" name="CasellaDiTesto 126"/>
            <p:cNvSpPr txBox="1"/>
            <p:nvPr/>
          </p:nvSpPr>
          <p:spPr>
            <a:xfrm>
              <a:off x="3395238" y="5808028"/>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43,0</a:t>
              </a:r>
            </a:p>
          </p:txBody>
        </p:sp>
        <p:sp>
          <p:nvSpPr>
            <p:cNvPr id="128" name="CasellaDiTesto 127"/>
            <p:cNvSpPr txBox="1"/>
            <p:nvPr/>
          </p:nvSpPr>
          <p:spPr>
            <a:xfrm>
              <a:off x="3343940" y="5571368"/>
              <a:ext cx="606256" cy="230832"/>
            </a:xfrm>
            <a:prstGeom prst="rect">
              <a:avLst/>
            </a:prstGeom>
            <a:noFill/>
          </p:spPr>
          <p:txBody>
            <a:bodyPr wrap="none" rtlCol="0">
              <a:spAutoFit/>
            </a:bodyPr>
            <a:lstStyle/>
            <a:p>
              <a:pPr algn="ctr"/>
              <a:r>
                <a:rPr lang="it-IT" sz="900" dirty="0">
                  <a:latin typeface="Calibri" panose="020F0502020204030204" pitchFamily="34" charset="0"/>
                </a:rPr>
                <a:t>N.OVEST</a:t>
              </a:r>
            </a:p>
          </p:txBody>
        </p:sp>
        <p:sp>
          <p:nvSpPr>
            <p:cNvPr id="129" name="Rettangolo arrotondato 128"/>
            <p:cNvSpPr/>
            <p:nvPr/>
          </p:nvSpPr>
          <p:spPr bwMode="auto">
            <a:xfrm>
              <a:off x="4025355" y="5807528"/>
              <a:ext cx="541006" cy="308777"/>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0" name="CasellaDiTesto 129"/>
            <p:cNvSpPr txBox="1"/>
            <p:nvPr/>
          </p:nvSpPr>
          <p:spPr>
            <a:xfrm>
              <a:off x="4044028" y="5808028"/>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41,7</a:t>
              </a:r>
            </a:p>
          </p:txBody>
        </p:sp>
        <p:sp>
          <p:nvSpPr>
            <p:cNvPr id="131" name="CasellaDiTesto 130"/>
            <p:cNvSpPr txBox="1"/>
            <p:nvPr/>
          </p:nvSpPr>
          <p:spPr>
            <a:xfrm>
              <a:off x="4066469" y="5571368"/>
              <a:ext cx="458779" cy="230832"/>
            </a:xfrm>
            <a:prstGeom prst="rect">
              <a:avLst/>
            </a:prstGeom>
            <a:noFill/>
          </p:spPr>
          <p:txBody>
            <a:bodyPr wrap="none" rtlCol="0">
              <a:spAutoFit/>
            </a:bodyPr>
            <a:lstStyle/>
            <a:p>
              <a:pPr algn="ctr"/>
              <a:r>
                <a:rPr lang="it-IT" sz="900" dirty="0">
                  <a:latin typeface="Calibri" panose="020F0502020204030204" pitchFamily="34" charset="0"/>
                </a:rPr>
                <a:t>N.EST</a:t>
              </a:r>
            </a:p>
          </p:txBody>
        </p:sp>
        <p:sp>
          <p:nvSpPr>
            <p:cNvPr id="132" name="Rettangolo arrotondato 131"/>
            <p:cNvSpPr/>
            <p:nvPr/>
          </p:nvSpPr>
          <p:spPr bwMode="auto">
            <a:xfrm>
              <a:off x="4644254" y="5807528"/>
              <a:ext cx="541006" cy="308777"/>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3" name="CasellaDiTesto 132"/>
            <p:cNvSpPr txBox="1"/>
            <p:nvPr/>
          </p:nvSpPr>
          <p:spPr>
            <a:xfrm>
              <a:off x="4662927" y="5808028"/>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42,4</a:t>
              </a:r>
            </a:p>
          </p:txBody>
        </p:sp>
        <p:sp>
          <p:nvSpPr>
            <p:cNvPr id="134" name="CasellaDiTesto 133"/>
            <p:cNvSpPr txBox="1"/>
            <p:nvPr/>
          </p:nvSpPr>
          <p:spPr>
            <a:xfrm>
              <a:off x="4625255" y="5571368"/>
              <a:ext cx="579005" cy="230832"/>
            </a:xfrm>
            <a:prstGeom prst="rect">
              <a:avLst/>
            </a:prstGeom>
            <a:noFill/>
          </p:spPr>
          <p:txBody>
            <a:bodyPr wrap="none" rtlCol="0">
              <a:spAutoFit/>
            </a:bodyPr>
            <a:lstStyle/>
            <a:p>
              <a:pPr algn="ctr"/>
              <a:r>
                <a:rPr lang="it-IT" sz="900" dirty="0">
                  <a:latin typeface="Calibri" panose="020F0502020204030204" pitchFamily="34" charset="0"/>
                </a:rPr>
                <a:t>CENTRO</a:t>
              </a:r>
            </a:p>
          </p:txBody>
        </p:sp>
        <p:sp>
          <p:nvSpPr>
            <p:cNvPr id="135" name="Rettangolo arrotondato 134"/>
            <p:cNvSpPr/>
            <p:nvPr/>
          </p:nvSpPr>
          <p:spPr bwMode="auto">
            <a:xfrm>
              <a:off x="5258873" y="5807528"/>
              <a:ext cx="541006" cy="308777"/>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6" name="CasellaDiTesto 135"/>
            <p:cNvSpPr txBox="1"/>
            <p:nvPr/>
          </p:nvSpPr>
          <p:spPr>
            <a:xfrm>
              <a:off x="5277546" y="5808028"/>
              <a:ext cx="503664" cy="307777"/>
            </a:xfrm>
            <a:prstGeom prst="rect">
              <a:avLst/>
            </a:prstGeom>
            <a:noFill/>
            <a:ln>
              <a:noFill/>
            </a:ln>
          </p:spPr>
          <p:txBody>
            <a:bodyPr wrap="none" rtlCol="0">
              <a:spAutoFit/>
            </a:bodyPr>
            <a:lstStyle/>
            <a:p>
              <a:pPr algn="ctr"/>
              <a:r>
                <a:rPr lang="it-IT" sz="1400" b="0" dirty="0">
                  <a:solidFill>
                    <a:srgbClr val="1F4E79"/>
                  </a:solidFill>
                  <a:latin typeface="Calibri" panose="020F0502020204030204" pitchFamily="34" charset="0"/>
                </a:rPr>
                <a:t>40,0</a:t>
              </a:r>
            </a:p>
          </p:txBody>
        </p:sp>
        <p:sp>
          <p:nvSpPr>
            <p:cNvPr id="137" name="CasellaDiTesto 136"/>
            <p:cNvSpPr txBox="1"/>
            <p:nvPr/>
          </p:nvSpPr>
          <p:spPr>
            <a:xfrm>
              <a:off x="5177357" y="5571368"/>
              <a:ext cx="704039" cy="230832"/>
            </a:xfrm>
            <a:prstGeom prst="rect">
              <a:avLst/>
            </a:prstGeom>
            <a:noFill/>
          </p:spPr>
          <p:txBody>
            <a:bodyPr wrap="none" rtlCol="0">
              <a:spAutoFit/>
            </a:bodyPr>
            <a:lstStyle/>
            <a:p>
              <a:pPr algn="ctr"/>
              <a:r>
                <a:rPr lang="it-IT" sz="900" dirty="0">
                  <a:latin typeface="Calibri" panose="020F0502020204030204" pitchFamily="34" charset="0"/>
                </a:rPr>
                <a:t>SUD/ISOLE</a:t>
              </a:r>
            </a:p>
          </p:txBody>
        </p:sp>
        <p:sp>
          <p:nvSpPr>
            <p:cNvPr id="138" name="Rettangolo arrotondato 137"/>
            <p:cNvSpPr/>
            <p:nvPr/>
          </p:nvSpPr>
          <p:spPr bwMode="auto">
            <a:xfrm>
              <a:off x="3376565" y="4571265"/>
              <a:ext cx="541006" cy="308777"/>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9" name="CasellaDiTesto 138"/>
            <p:cNvSpPr txBox="1"/>
            <p:nvPr/>
          </p:nvSpPr>
          <p:spPr>
            <a:xfrm>
              <a:off x="3395239" y="4571765"/>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40,0</a:t>
              </a:r>
            </a:p>
          </p:txBody>
        </p:sp>
        <p:sp>
          <p:nvSpPr>
            <p:cNvPr id="140" name="CasellaDiTesto 139"/>
            <p:cNvSpPr txBox="1"/>
            <p:nvPr/>
          </p:nvSpPr>
          <p:spPr>
            <a:xfrm>
              <a:off x="3238944" y="4335105"/>
              <a:ext cx="816249" cy="230832"/>
            </a:xfrm>
            <a:prstGeom prst="rect">
              <a:avLst/>
            </a:prstGeom>
            <a:noFill/>
          </p:spPr>
          <p:txBody>
            <a:bodyPr wrap="none" rtlCol="0">
              <a:spAutoFit/>
            </a:bodyPr>
            <a:lstStyle/>
            <a:p>
              <a:pPr algn="ctr"/>
              <a:r>
                <a:rPr lang="it-IT" sz="900" dirty="0">
                  <a:latin typeface="Calibri" panose="020F0502020204030204" pitchFamily="34" charset="0"/>
                </a:rPr>
                <a:t>RIVENDITORI</a:t>
              </a:r>
            </a:p>
          </p:txBody>
        </p:sp>
        <p:sp>
          <p:nvSpPr>
            <p:cNvPr id="141" name="Rettangolo arrotondato 140"/>
            <p:cNvSpPr/>
            <p:nvPr/>
          </p:nvSpPr>
          <p:spPr bwMode="auto">
            <a:xfrm>
              <a:off x="4025355" y="4571265"/>
              <a:ext cx="541006" cy="308777"/>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142" name="CasellaDiTesto 141"/>
            <p:cNvSpPr txBox="1"/>
            <p:nvPr/>
          </p:nvSpPr>
          <p:spPr>
            <a:xfrm>
              <a:off x="4044028" y="4571765"/>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45,0</a:t>
              </a:r>
            </a:p>
          </p:txBody>
        </p:sp>
        <p:sp>
          <p:nvSpPr>
            <p:cNvPr id="143" name="CasellaDiTesto 142"/>
            <p:cNvSpPr txBox="1"/>
            <p:nvPr/>
          </p:nvSpPr>
          <p:spPr>
            <a:xfrm>
              <a:off x="3905367" y="4335105"/>
              <a:ext cx="780984" cy="230832"/>
            </a:xfrm>
            <a:prstGeom prst="rect">
              <a:avLst/>
            </a:prstGeom>
            <a:noFill/>
          </p:spPr>
          <p:txBody>
            <a:bodyPr wrap="none" rtlCol="0">
              <a:spAutoFit/>
            </a:bodyPr>
            <a:lstStyle/>
            <a:p>
              <a:pPr algn="ctr"/>
              <a:r>
                <a:rPr lang="it-IT" sz="900" dirty="0">
                  <a:latin typeface="Calibri" panose="020F0502020204030204" pitchFamily="34" charset="0"/>
                </a:rPr>
                <a:t>RIPARATORI</a:t>
              </a:r>
            </a:p>
          </p:txBody>
        </p:sp>
        <p:cxnSp>
          <p:nvCxnSpPr>
            <p:cNvPr id="144" name="Connettore diritto 143"/>
            <p:cNvCxnSpPr/>
            <p:nvPr/>
          </p:nvCxnSpPr>
          <p:spPr bwMode="auto">
            <a:xfrm>
              <a:off x="3365032" y="4247592"/>
              <a:ext cx="2406808" cy="0"/>
            </a:xfrm>
            <a:prstGeom prst="line">
              <a:avLst/>
            </a:prstGeom>
            <a:noFill/>
            <a:ln w="12700" cap="flat" cmpd="sng" algn="ctr">
              <a:solidFill>
                <a:schemeClr val="bg1">
                  <a:lumMod val="50000"/>
                </a:schemeClr>
              </a:solidFill>
              <a:prstDash val="solid"/>
              <a:round/>
              <a:headEnd type="none" w="med" len="med"/>
              <a:tailEnd type="none" w="med" len="med"/>
            </a:ln>
            <a:effectLst/>
          </p:spPr>
        </p:cxnSp>
      </p:grpSp>
      <p:grpSp>
        <p:nvGrpSpPr>
          <p:cNvPr id="13" name="Gruppo 12"/>
          <p:cNvGrpSpPr/>
          <p:nvPr/>
        </p:nvGrpSpPr>
        <p:grpSpPr>
          <a:xfrm>
            <a:off x="6070916" y="4247592"/>
            <a:ext cx="2642452" cy="1868713"/>
            <a:chOff x="6070916" y="4247592"/>
            <a:chExt cx="2642452" cy="1868713"/>
          </a:xfrm>
        </p:grpSpPr>
        <p:sp>
          <p:nvSpPr>
            <p:cNvPr id="146" name="Rettangolo arrotondato 145"/>
            <p:cNvSpPr/>
            <p:nvPr/>
          </p:nvSpPr>
          <p:spPr bwMode="auto">
            <a:xfrm>
              <a:off x="6208537" y="5151952"/>
              <a:ext cx="541006" cy="308777"/>
            </a:xfrm>
            <a:prstGeom prst="roundRect">
              <a:avLst/>
            </a:prstGeom>
            <a:solidFill>
              <a:srgbClr val="C00000"/>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7" name="CasellaDiTesto 146"/>
            <p:cNvSpPr txBox="1"/>
            <p:nvPr/>
          </p:nvSpPr>
          <p:spPr>
            <a:xfrm>
              <a:off x="6227210" y="5152452"/>
              <a:ext cx="503664" cy="307777"/>
            </a:xfrm>
            <a:prstGeom prst="rect">
              <a:avLst/>
            </a:prstGeom>
            <a:noFill/>
          </p:spPr>
          <p:txBody>
            <a:bodyPr wrap="none" rtlCol="0">
              <a:spAutoFit/>
            </a:bodyPr>
            <a:lstStyle/>
            <a:p>
              <a:pPr algn="ctr"/>
              <a:r>
                <a:rPr lang="it-IT" sz="1400" b="0" dirty="0">
                  <a:solidFill>
                    <a:schemeClr val="bg1"/>
                  </a:solidFill>
                  <a:latin typeface="Calibri" panose="020F0502020204030204" pitchFamily="34" charset="0"/>
                </a:rPr>
                <a:t>32,5</a:t>
              </a:r>
            </a:p>
          </p:txBody>
        </p:sp>
        <p:sp>
          <p:nvSpPr>
            <p:cNvPr id="148" name="CasellaDiTesto 147"/>
            <p:cNvSpPr txBox="1"/>
            <p:nvPr/>
          </p:nvSpPr>
          <p:spPr>
            <a:xfrm>
              <a:off x="6311366" y="4915792"/>
              <a:ext cx="335348" cy="230832"/>
            </a:xfrm>
            <a:prstGeom prst="rect">
              <a:avLst/>
            </a:prstGeom>
            <a:noFill/>
          </p:spPr>
          <p:txBody>
            <a:bodyPr wrap="none" rtlCol="0">
              <a:spAutoFit/>
            </a:bodyPr>
            <a:lstStyle/>
            <a:p>
              <a:pPr algn="ctr"/>
              <a:r>
                <a:rPr lang="it-IT" sz="900" dirty="0">
                  <a:latin typeface="Calibri" panose="020F0502020204030204" pitchFamily="34" charset="0"/>
                </a:rPr>
                <a:t>1-9</a:t>
              </a:r>
            </a:p>
          </p:txBody>
        </p:sp>
        <p:sp>
          <p:nvSpPr>
            <p:cNvPr id="149" name="Rettangolo arrotondato 148"/>
            <p:cNvSpPr/>
            <p:nvPr/>
          </p:nvSpPr>
          <p:spPr bwMode="auto">
            <a:xfrm>
              <a:off x="6857327" y="5151952"/>
              <a:ext cx="541006" cy="308777"/>
            </a:xfrm>
            <a:prstGeom prst="round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150" name="CasellaDiTesto 149"/>
            <p:cNvSpPr txBox="1"/>
            <p:nvPr/>
          </p:nvSpPr>
          <p:spPr>
            <a:xfrm>
              <a:off x="6876000" y="5152452"/>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10,5</a:t>
              </a:r>
            </a:p>
          </p:txBody>
        </p:sp>
        <p:sp>
          <p:nvSpPr>
            <p:cNvPr id="151" name="CasellaDiTesto 150"/>
            <p:cNvSpPr txBox="1"/>
            <p:nvPr/>
          </p:nvSpPr>
          <p:spPr>
            <a:xfrm>
              <a:off x="6902448" y="4915792"/>
              <a:ext cx="450764" cy="230832"/>
            </a:xfrm>
            <a:prstGeom prst="rect">
              <a:avLst/>
            </a:prstGeom>
            <a:noFill/>
          </p:spPr>
          <p:txBody>
            <a:bodyPr wrap="none" rtlCol="0">
              <a:spAutoFit/>
            </a:bodyPr>
            <a:lstStyle/>
            <a:p>
              <a:pPr algn="ctr"/>
              <a:r>
                <a:rPr lang="it-IT" sz="900" dirty="0">
                  <a:latin typeface="Calibri" panose="020F0502020204030204" pitchFamily="34" charset="0"/>
                </a:rPr>
                <a:t>10-49</a:t>
              </a:r>
            </a:p>
          </p:txBody>
        </p:sp>
        <p:sp>
          <p:nvSpPr>
            <p:cNvPr id="152" name="Rettangolo arrotondato 151"/>
            <p:cNvSpPr/>
            <p:nvPr/>
          </p:nvSpPr>
          <p:spPr bwMode="auto">
            <a:xfrm>
              <a:off x="7476226" y="5151952"/>
              <a:ext cx="541006" cy="308777"/>
            </a:xfrm>
            <a:prstGeom prst="round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153" name="CasellaDiTesto 152"/>
            <p:cNvSpPr txBox="1"/>
            <p:nvPr/>
          </p:nvSpPr>
          <p:spPr>
            <a:xfrm>
              <a:off x="7540584" y="5152452"/>
              <a:ext cx="412292"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1,9</a:t>
              </a:r>
            </a:p>
          </p:txBody>
        </p:sp>
        <p:sp>
          <p:nvSpPr>
            <p:cNvPr id="154" name="CasellaDiTesto 153"/>
            <p:cNvSpPr txBox="1"/>
            <p:nvPr/>
          </p:nvSpPr>
          <p:spPr>
            <a:xfrm>
              <a:off x="7567834" y="4915792"/>
              <a:ext cx="357790" cy="230832"/>
            </a:xfrm>
            <a:prstGeom prst="rect">
              <a:avLst/>
            </a:prstGeom>
            <a:noFill/>
          </p:spPr>
          <p:txBody>
            <a:bodyPr wrap="none" rtlCol="0">
              <a:spAutoFit/>
            </a:bodyPr>
            <a:lstStyle/>
            <a:p>
              <a:pPr algn="ctr"/>
              <a:r>
                <a:rPr lang="it-IT" sz="900" dirty="0">
                  <a:latin typeface="Calibri" panose="020F0502020204030204" pitchFamily="34" charset="0"/>
                </a:rPr>
                <a:t>&gt;49</a:t>
              </a:r>
            </a:p>
          </p:txBody>
        </p:sp>
        <p:sp>
          <p:nvSpPr>
            <p:cNvPr id="155" name="Rettangolo arrotondato 154"/>
            <p:cNvSpPr/>
            <p:nvPr/>
          </p:nvSpPr>
          <p:spPr bwMode="auto">
            <a:xfrm>
              <a:off x="6208537" y="5807528"/>
              <a:ext cx="541006" cy="308777"/>
            </a:xfrm>
            <a:prstGeom prst="round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156" name="CasellaDiTesto 155"/>
            <p:cNvSpPr txBox="1"/>
            <p:nvPr/>
          </p:nvSpPr>
          <p:spPr>
            <a:xfrm>
              <a:off x="6227210" y="5808028"/>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24,0</a:t>
              </a:r>
            </a:p>
          </p:txBody>
        </p:sp>
        <p:sp>
          <p:nvSpPr>
            <p:cNvPr id="157" name="CasellaDiTesto 156"/>
            <p:cNvSpPr txBox="1"/>
            <p:nvPr/>
          </p:nvSpPr>
          <p:spPr>
            <a:xfrm>
              <a:off x="6175912" y="5571368"/>
              <a:ext cx="606256" cy="230832"/>
            </a:xfrm>
            <a:prstGeom prst="rect">
              <a:avLst/>
            </a:prstGeom>
            <a:noFill/>
          </p:spPr>
          <p:txBody>
            <a:bodyPr wrap="none" rtlCol="0">
              <a:spAutoFit/>
            </a:bodyPr>
            <a:lstStyle/>
            <a:p>
              <a:pPr algn="ctr"/>
              <a:r>
                <a:rPr lang="it-IT" sz="900" dirty="0">
                  <a:latin typeface="Calibri" panose="020F0502020204030204" pitchFamily="34" charset="0"/>
                </a:rPr>
                <a:t>N.OVEST</a:t>
              </a:r>
            </a:p>
          </p:txBody>
        </p:sp>
        <p:sp>
          <p:nvSpPr>
            <p:cNvPr id="158" name="Rettangolo arrotondato 157"/>
            <p:cNvSpPr/>
            <p:nvPr/>
          </p:nvSpPr>
          <p:spPr bwMode="auto">
            <a:xfrm>
              <a:off x="6857327" y="5807528"/>
              <a:ext cx="541006" cy="308777"/>
            </a:xfrm>
            <a:prstGeom prst="round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9" name="CasellaDiTesto 158"/>
            <p:cNvSpPr txBox="1"/>
            <p:nvPr/>
          </p:nvSpPr>
          <p:spPr>
            <a:xfrm>
              <a:off x="6876000" y="5808028"/>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26,1</a:t>
              </a:r>
            </a:p>
          </p:txBody>
        </p:sp>
        <p:sp>
          <p:nvSpPr>
            <p:cNvPr id="160" name="CasellaDiTesto 159"/>
            <p:cNvSpPr txBox="1"/>
            <p:nvPr/>
          </p:nvSpPr>
          <p:spPr>
            <a:xfrm>
              <a:off x="6898441" y="5571368"/>
              <a:ext cx="458779" cy="230832"/>
            </a:xfrm>
            <a:prstGeom prst="rect">
              <a:avLst/>
            </a:prstGeom>
            <a:noFill/>
          </p:spPr>
          <p:txBody>
            <a:bodyPr wrap="none" rtlCol="0">
              <a:spAutoFit/>
            </a:bodyPr>
            <a:lstStyle/>
            <a:p>
              <a:pPr algn="ctr"/>
              <a:r>
                <a:rPr lang="it-IT" sz="900" dirty="0">
                  <a:latin typeface="Calibri" panose="020F0502020204030204" pitchFamily="34" charset="0"/>
                </a:rPr>
                <a:t>N.EST</a:t>
              </a:r>
            </a:p>
          </p:txBody>
        </p:sp>
        <p:sp>
          <p:nvSpPr>
            <p:cNvPr id="161" name="Rettangolo arrotondato 160"/>
            <p:cNvSpPr/>
            <p:nvPr/>
          </p:nvSpPr>
          <p:spPr bwMode="auto">
            <a:xfrm>
              <a:off x="7476226" y="5807528"/>
              <a:ext cx="541006" cy="308777"/>
            </a:xfrm>
            <a:prstGeom prst="round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2" name="CasellaDiTesto 161"/>
            <p:cNvSpPr txBox="1"/>
            <p:nvPr/>
          </p:nvSpPr>
          <p:spPr>
            <a:xfrm>
              <a:off x="7494899" y="5808028"/>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26,6</a:t>
              </a:r>
            </a:p>
          </p:txBody>
        </p:sp>
        <p:sp>
          <p:nvSpPr>
            <p:cNvPr id="163" name="CasellaDiTesto 162"/>
            <p:cNvSpPr txBox="1"/>
            <p:nvPr/>
          </p:nvSpPr>
          <p:spPr>
            <a:xfrm>
              <a:off x="7457227" y="5571368"/>
              <a:ext cx="579005" cy="230832"/>
            </a:xfrm>
            <a:prstGeom prst="rect">
              <a:avLst/>
            </a:prstGeom>
            <a:noFill/>
          </p:spPr>
          <p:txBody>
            <a:bodyPr wrap="none" rtlCol="0">
              <a:spAutoFit/>
            </a:bodyPr>
            <a:lstStyle/>
            <a:p>
              <a:pPr algn="ctr"/>
              <a:r>
                <a:rPr lang="it-IT" sz="900" dirty="0">
                  <a:latin typeface="Calibri" panose="020F0502020204030204" pitchFamily="34" charset="0"/>
                </a:rPr>
                <a:t>CENTRO</a:t>
              </a:r>
            </a:p>
          </p:txBody>
        </p:sp>
        <p:sp>
          <p:nvSpPr>
            <p:cNvPr id="164" name="Rettangolo arrotondato 163"/>
            <p:cNvSpPr/>
            <p:nvPr/>
          </p:nvSpPr>
          <p:spPr bwMode="auto">
            <a:xfrm>
              <a:off x="8090845" y="5807528"/>
              <a:ext cx="541006" cy="308777"/>
            </a:xfrm>
            <a:prstGeom prst="roundRect">
              <a:avLst/>
            </a:prstGeom>
            <a:solidFill>
              <a:srgbClr val="C00000"/>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5" name="CasellaDiTesto 164"/>
            <p:cNvSpPr txBox="1"/>
            <p:nvPr/>
          </p:nvSpPr>
          <p:spPr>
            <a:xfrm>
              <a:off x="8109518" y="5808028"/>
              <a:ext cx="503664" cy="307777"/>
            </a:xfrm>
            <a:prstGeom prst="rect">
              <a:avLst/>
            </a:prstGeom>
            <a:noFill/>
            <a:ln>
              <a:noFill/>
            </a:ln>
          </p:spPr>
          <p:txBody>
            <a:bodyPr wrap="none" rtlCol="0">
              <a:spAutoFit/>
            </a:bodyPr>
            <a:lstStyle/>
            <a:p>
              <a:pPr algn="ctr"/>
              <a:r>
                <a:rPr lang="it-IT" sz="1400" b="0" dirty="0">
                  <a:solidFill>
                    <a:schemeClr val="bg1"/>
                  </a:solidFill>
                  <a:latin typeface="Calibri" panose="020F0502020204030204" pitchFamily="34" charset="0"/>
                </a:rPr>
                <a:t>28,8</a:t>
              </a:r>
            </a:p>
          </p:txBody>
        </p:sp>
        <p:sp>
          <p:nvSpPr>
            <p:cNvPr id="166" name="CasellaDiTesto 165"/>
            <p:cNvSpPr txBox="1"/>
            <p:nvPr/>
          </p:nvSpPr>
          <p:spPr>
            <a:xfrm>
              <a:off x="8009329" y="5571368"/>
              <a:ext cx="704039" cy="230832"/>
            </a:xfrm>
            <a:prstGeom prst="rect">
              <a:avLst/>
            </a:prstGeom>
            <a:noFill/>
          </p:spPr>
          <p:txBody>
            <a:bodyPr wrap="none" rtlCol="0">
              <a:spAutoFit/>
            </a:bodyPr>
            <a:lstStyle/>
            <a:p>
              <a:pPr algn="ctr"/>
              <a:r>
                <a:rPr lang="it-IT" sz="900" dirty="0">
                  <a:latin typeface="Calibri" panose="020F0502020204030204" pitchFamily="34" charset="0"/>
                </a:rPr>
                <a:t>SUD/ISOLE</a:t>
              </a:r>
            </a:p>
          </p:txBody>
        </p:sp>
        <p:sp>
          <p:nvSpPr>
            <p:cNvPr id="167" name="Rettangolo arrotondato 166"/>
            <p:cNvSpPr/>
            <p:nvPr/>
          </p:nvSpPr>
          <p:spPr bwMode="auto">
            <a:xfrm>
              <a:off x="6208537" y="4571265"/>
              <a:ext cx="541006" cy="308777"/>
            </a:xfrm>
            <a:prstGeom prst="round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8" name="CasellaDiTesto 167"/>
            <p:cNvSpPr txBox="1"/>
            <p:nvPr/>
          </p:nvSpPr>
          <p:spPr>
            <a:xfrm>
              <a:off x="6227211" y="4571765"/>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24,5</a:t>
              </a:r>
            </a:p>
          </p:txBody>
        </p:sp>
        <p:sp>
          <p:nvSpPr>
            <p:cNvPr id="169" name="CasellaDiTesto 168"/>
            <p:cNvSpPr txBox="1"/>
            <p:nvPr/>
          </p:nvSpPr>
          <p:spPr>
            <a:xfrm>
              <a:off x="6070916" y="4335105"/>
              <a:ext cx="816249" cy="230832"/>
            </a:xfrm>
            <a:prstGeom prst="rect">
              <a:avLst/>
            </a:prstGeom>
            <a:noFill/>
          </p:spPr>
          <p:txBody>
            <a:bodyPr wrap="none" rtlCol="0">
              <a:spAutoFit/>
            </a:bodyPr>
            <a:lstStyle/>
            <a:p>
              <a:pPr algn="ctr"/>
              <a:r>
                <a:rPr lang="it-IT" sz="900" dirty="0">
                  <a:latin typeface="Calibri" panose="020F0502020204030204" pitchFamily="34" charset="0"/>
                </a:rPr>
                <a:t>RIVENDITORI</a:t>
              </a:r>
            </a:p>
          </p:txBody>
        </p:sp>
        <p:sp>
          <p:nvSpPr>
            <p:cNvPr id="170" name="Rettangolo arrotondato 169"/>
            <p:cNvSpPr/>
            <p:nvPr/>
          </p:nvSpPr>
          <p:spPr bwMode="auto">
            <a:xfrm>
              <a:off x="6857327" y="4571265"/>
              <a:ext cx="541006" cy="308777"/>
            </a:xfrm>
            <a:prstGeom prst="roundRect">
              <a:avLst/>
            </a:prstGeom>
            <a:solidFill>
              <a:srgbClr val="C00000"/>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171" name="CasellaDiTesto 170"/>
            <p:cNvSpPr txBox="1"/>
            <p:nvPr/>
          </p:nvSpPr>
          <p:spPr>
            <a:xfrm>
              <a:off x="6876000" y="4571765"/>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solidFill>
                    <a:schemeClr val="bg1"/>
                  </a:solidFill>
                </a:rPr>
                <a:t>26,3</a:t>
              </a:r>
            </a:p>
          </p:txBody>
        </p:sp>
        <p:sp>
          <p:nvSpPr>
            <p:cNvPr id="172" name="CasellaDiTesto 171"/>
            <p:cNvSpPr txBox="1"/>
            <p:nvPr/>
          </p:nvSpPr>
          <p:spPr>
            <a:xfrm>
              <a:off x="6737339" y="4335105"/>
              <a:ext cx="780984" cy="230832"/>
            </a:xfrm>
            <a:prstGeom prst="rect">
              <a:avLst/>
            </a:prstGeom>
            <a:noFill/>
          </p:spPr>
          <p:txBody>
            <a:bodyPr wrap="none" rtlCol="0">
              <a:spAutoFit/>
            </a:bodyPr>
            <a:lstStyle/>
            <a:p>
              <a:pPr algn="ctr"/>
              <a:r>
                <a:rPr lang="it-IT" sz="900" dirty="0">
                  <a:latin typeface="Calibri" panose="020F0502020204030204" pitchFamily="34" charset="0"/>
                </a:rPr>
                <a:t>RIPARATORI</a:t>
              </a:r>
            </a:p>
          </p:txBody>
        </p:sp>
        <p:cxnSp>
          <p:nvCxnSpPr>
            <p:cNvPr id="173" name="Connettore diritto 172"/>
            <p:cNvCxnSpPr/>
            <p:nvPr/>
          </p:nvCxnSpPr>
          <p:spPr bwMode="auto">
            <a:xfrm>
              <a:off x="6197004" y="4247592"/>
              <a:ext cx="2406808" cy="0"/>
            </a:xfrm>
            <a:prstGeom prst="line">
              <a:avLst/>
            </a:prstGeom>
            <a:noFill/>
            <a:ln w="12700" cap="flat" cmpd="sng" algn="ctr">
              <a:solidFill>
                <a:schemeClr val="bg1">
                  <a:lumMod val="50000"/>
                </a:schemeClr>
              </a:solidFill>
              <a:prstDash val="solid"/>
              <a:round/>
              <a:headEnd type="none" w="med" len="med"/>
              <a:tailEnd type="none" w="med" len="med"/>
            </a:ln>
            <a:effectLst/>
          </p:spPr>
        </p:cxnSp>
      </p:grpSp>
    </p:spTree>
    <p:extLst>
      <p:ext uri="{BB962C8B-B14F-4D97-AF65-F5344CB8AC3E}">
        <p14:creationId xmlns:p14="http://schemas.microsoft.com/office/powerpoint/2010/main" val="38924380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asellaDiTesto 9"/>
          <p:cNvSpPr txBox="1">
            <a:spLocks noChangeArrowheads="1"/>
          </p:cNvSpPr>
          <p:nvPr/>
        </p:nvSpPr>
        <p:spPr bwMode="auto">
          <a:xfrm>
            <a:off x="342022" y="1359768"/>
            <a:ext cx="85950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2000" b="0" dirty="0">
                <a:latin typeface="Calibri" panose="020F0502020204030204" pitchFamily="34" charset="0"/>
              </a:rPr>
              <a:t>Lei ritiene che la Sua impresa sia </a:t>
            </a:r>
            <a:r>
              <a:rPr lang="it-IT" sz="2000" u="sng" dirty="0">
                <a:latin typeface="Calibri" panose="020F0502020204030204" pitchFamily="34" charset="0"/>
              </a:rPr>
              <a:t>uscita dalla crisi che ha colpito il settore</a:t>
            </a:r>
            <a:r>
              <a:rPr lang="it-IT" sz="2000" b="0" dirty="0">
                <a:latin typeface="Calibri" panose="020F0502020204030204" pitchFamily="34" charset="0"/>
              </a:rPr>
              <a:t> negli anni precedenti? </a:t>
            </a:r>
          </a:p>
        </p:txBody>
      </p:sp>
      <p:sp>
        <p:nvSpPr>
          <p:cNvPr id="5" name="Text Box 49"/>
          <p:cNvSpPr txBox="1">
            <a:spLocks noChangeArrowheads="1"/>
          </p:cNvSpPr>
          <p:nvPr/>
        </p:nvSpPr>
        <p:spPr bwMode="auto">
          <a:xfrm>
            <a:off x="228600" y="6365922"/>
            <a:ext cx="8839200"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1.000 casi. </a:t>
            </a:r>
            <a:r>
              <a:rPr lang="it-IT" altLang="ja-JP" sz="900" dirty="0">
                <a:latin typeface="Calibri" panose="020F0502020204030204" pitchFamily="34" charset="0"/>
              </a:rPr>
              <a:t>I dati sono riportati all’universo.	</a:t>
            </a:r>
            <a:endParaRPr lang="it-IT" altLang="it-IT" sz="900" dirty="0">
              <a:latin typeface="Calibri" panose="020F0502020204030204" pitchFamily="34" charset="0"/>
            </a:endParaRPr>
          </a:p>
        </p:txBody>
      </p:sp>
      <p:sp>
        <p:nvSpPr>
          <p:cNvPr id="11" name="CasellaDiTesto 10"/>
          <p:cNvSpPr txBox="1">
            <a:spLocks noChangeArrowheads="1"/>
          </p:cNvSpPr>
          <p:nvPr/>
        </p:nvSpPr>
        <p:spPr bwMode="auto">
          <a:xfrm>
            <a:off x="1756744" y="2363518"/>
            <a:ext cx="141096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5400" b="0" dirty="0">
                <a:solidFill>
                  <a:srgbClr val="008000"/>
                </a:solidFill>
                <a:latin typeface="Calibri" panose="020F0502020204030204" pitchFamily="34" charset="0"/>
              </a:rPr>
              <a:t>37,3</a:t>
            </a:r>
          </a:p>
        </p:txBody>
      </p:sp>
      <p:sp>
        <p:nvSpPr>
          <p:cNvPr id="12" name="CasellaDiTesto 9"/>
          <p:cNvSpPr txBox="1">
            <a:spLocks noChangeArrowheads="1"/>
          </p:cNvSpPr>
          <p:nvPr/>
        </p:nvSpPr>
        <p:spPr bwMode="auto">
          <a:xfrm>
            <a:off x="552804" y="3317236"/>
            <a:ext cx="3829676"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spcBef>
                <a:spcPts val="600"/>
              </a:spcBef>
            </a:pPr>
            <a:r>
              <a:rPr lang="it-IT" sz="2300" b="0" dirty="0">
                <a:latin typeface="Calibri" panose="020F0502020204030204" pitchFamily="34" charset="0"/>
              </a:rPr>
              <a:t>Imprese che si dichiarano «</a:t>
            </a:r>
            <a:r>
              <a:rPr lang="it-IT" sz="2300" dirty="0">
                <a:latin typeface="Calibri" panose="020F0502020204030204" pitchFamily="34" charset="0"/>
              </a:rPr>
              <a:t>uscite dalla crisi</a:t>
            </a:r>
            <a:r>
              <a:rPr lang="it-IT" sz="2300" b="0" dirty="0">
                <a:latin typeface="Calibri" panose="020F0502020204030204" pitchFamily="34" charset="0"/>
              </a:rPr>
              <a:t>»</a:t>
            </a:r>
          </a:p>
        </p:txBody>
      </p:sp>
      <p:sp>
        <p:nvSpPr>
          <p:cNvPr id="14" name="CasellaDiTesto 13"/>
          <p:cNvSpPr txBox="1">
            <a:spLocks noChangeArrowheads="1"/>
          </p:cNvSpPr>
          <p:nvPr/>
        </p:nvSpPr>
        <p:spPr bwMode="auto">
          <a:xfrm>
            <a:off x="6194736" y="2363518"/>
            <a:ext cx="141096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5400" b="0" dirty="0">
                <a:solidFill>
                  <a:srgbClr val="FF0000"/>
                </a:solidFill>
                <a:latin typeface="Calibri" panose="020F0502020204030204" pitchFamily="34" charset="0"/>
              </a:rPr>
              <a:t>62,7</a:t>
            </a:r>
          </a:p>
        </p:txBody>
      </p:sp>
      <p:sp>
        <p:nvSpPr>
          <p:cNvPr id="15" name="CasellaDiTesto 9"/>
          <p:cNvSpPr txBox="1">
            <a:spLocks noChangeArrowheads="1"/>
          </p:cNvSpPr>
          <p:nvPr/>
        </p:nvSpPr>
        <p:spPr bwMode="auto">
          <a:xfrm>
            <a:off x="4990796" y="3317236"/>
            <a:ext cx="3829676"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spcBef>
                <a:spcPts val="600"/>
              </a:spcBef>
            </a:pPr>
            <a:r>
              <a:rPr lang="it-IT" sz="2300" b="0" dirty="0">
                <a:latin typeface="Calibri" panose="020F0502020204030204" pitchFamily="34" charset="0"/>
              </a:rPr>
              <a:t>Imprese che si dichiarano «</a:t>
            </a:r>
            <a:r>
              <a:rPr lang="it-IT" sz="2300" dirty="0">
                <a:latin typeface="Calibri" panose="020F0502020204030204" pitchFamily="34" charset="0"/>
              </a:rPr>
              <a:t>ancora in crisi</a:t>
            </a:r>
            <a:r>
              <a:rPr lang="it-IT" sz="2300" b="0" dirty="0">
                <a:latin typeface="Calibri" panose="020F0502020204030204" pitchFamily="34" charset="0"/>
              </a:rPr>
              <a:t>»</a:t>
            </a:r>
          </a:p>
        </p:txBody>
      </p:sp>
      <p:sp>
        <p:nvSpPr>
          <p:cNvPr id="16" name="Rectangle 4"/>
          <p:cNvSpPr txBox="1">
            <a:spLocks noChangeArrowheads="1"/>
          </p:cNvSpPr>
          <p:nvPr/>
        </p:nvSpPr>
        <p:spPr bwMode="auto">
          <a:xfrm>
            <a:off x="395288" y="188913"/>
            <a:ext cx="85692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previsione di scenario |</a:t>
            </a:r>
            <a:r>
              <a:rPr lang="it-IT" altLang="it-IT" kern="0" dirty="0">
                <a:solidFill>
                  <a:schemeClr val="tx1"/>
                </a:solidFill>
                <a:latin typeface="Calibri" panose="020F0502020204030204" pitchFamily="34" charset="0"/>
                <a:cs typeface="Arial" panose="020B0604020202020204" pitchFamily="34" charset="0"/>
              </a:rPr>
              <a:t> </a:t>
            </a:r>
            <a:r>
              <a:rPr lang="it-IT" dirty="0">
                <a:solidFill>
                  <a:schemeClr val="tx1"/>
                </a:solidFill>
                <a:latin typeface="Calibri" panose="020F0502020204030204" pitchFamily="34" charset="0"/>
              </a:rPr>
              <a:t>…attualmente, sono il 37% le imprese </a:t>
            </a:r>
            <a:r>
              <a:rPr lang="it-IT" dirty="0" err="1">
                <a:solidFill>
                  <a:schemeClr val="tx1"/>
                </a:solidFill>
                <a:latin typeface="Calibri" panose="020F0502020204030204" pitchFamily="34" charset="0"/>
              </a:rPr>
              <a:t>dell’automotive</a:t>
            </a:r>
            <a:r>
              <a:rPr lang="it-IT" dirty="0">
                <a:solidFill>
                  <a:schemeClr val="tx1"/>
                </a:solidFill>
                <a:latin typeface="Calibri" panose="020F0502020204030204" pitchFamily="34" charset="0"/>
              </a:rPr>
              <a:t> che si dichiarano già fuori dalla crisi… ben il 63% ancora non si sente definitivamente fuori dal tunnel…</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17" name="Rettangolo 16"/>
          <p:cNvSpPr/>
          <p:nvPr/>
        </p:nvSpPr>
        <p:spPr bwMode="auto">
          <a:xfrm>
            <a:off x="0" y="0"/>
            <a:ext cx="9144000" cy="188913"/>
          </a:xfrm>
          <a:prstGeom prst="rect">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b="0" dirty="0">
                <a:solidFill>
                  <a:schemeClr val="bg1"/>
                </a:solidFill>
                <a:latin typeface="Calibri" panose="020F0502020204030204" pitchFamily="34" charset="0"/>
              </a:rPr>
              <a:t>CONGIUNTURA ECONOMICA</a:t>
            </a:r>
            <a:endParaRPr kumimoji="0" lang="it-IT" sz="1050" b="0" i="0" u="none" strike="noStrike" cap="none" normalizeH="0" baseline="0" dirty="0">
              <a:ln>
                <a:noFill/>
              </a:ln>
              <a:solidFill>
                <a:schemeClr val="bg1"/>
              </a:solidFill>
              <a:effectLst/>
              <a:latin typeface="Calibri" panose="020F0502020204030204" pitchFamily="34" charset="0"/>
            </a:endParaRPr>
          </a:p>
        </p:txBody>
      </p:sp>
      <p:sp>
        <p:nvSpPr>
          <p:cNvPr id="19" name="Rettangolo 18"/>
          <p:cNvSpPr/>
          <p:nvPr/>
        </p:nvSpPr>
        <p:spPr bwMode="auto">
          <a:xfrm>
            <a:off x="408540" y="2164699"/>
            <a:ext cx="3659404" cy="4134141"/>
          </a:xfrm>
          <a:prstGeom prst="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0" name="Rettangolo 19"/>
          <p:cNvSpPr/>
          <p:nvPr/>
        </p:nvSpPr>
        <p:spPr bwMode="auto">
          <a:xfrm>
            <a:off x="4829157" y="2164699"/>
            <a:ext cx="3659404" cy="4134141"/>
          </a:xfrm>
          <a:prstGeom prst="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3074" name="Picture 2" descr="http://cache1.asset-cache.net/xc/491362232.jpg?v=2&amp;c=IWSAsset&amp;k=2&amp;d=GufsLtw3Z2SRQ3GmSSryoxzSyBE0C_GXBzvUDVM-VpBUlm0KaruYy4YznAcqmb9p0"/>
          <p:cNvPicPr>
            <a:picLocks noChangeAspect="1" noChangeArrowheads="1"/>
          </p:cNvPicPr>
          <p:nvPr/>
        </p:nvPicPr>
        <p:blipFill rotWithShape="1">
          <a:blip r:embed="rId2">
            <a:extLst>
              <a:ext uri="{28A0092B-C50C-407E-A947-70E740481C1C}">
                <a14:useLocalDpi xmlns:a14="http://schemas.microsoft.com/office/drawing/2010/main" val="0"/>
              </a:ext>
            </a:extLst>
          </a:blip>
          <a:srcRect t="69338" r="80276" b="-559"/>
          <a:stretch/>
        </p:blipFill>
        <p:spPr bwMode="auto">
          <a:xfrm>
            <a:off x="596405" y="2263620"/>
            <a:ext cx="1056045" cy="110892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cache1.asset-cache.net/xc/491362232.jpg?v=2&amp;c=IWSAsset&amp;k=2&amp;d=GufsLtw3Z2SRQ3GmSSryoxzSyBE0C_GXBzvUDVM-VpBUlm0KaruYy4YznAcqmb9p0"/>
          <p:cNvPicPr>
            <a:picLocks noChangeAspect="1" noChangeArrowheads="1"/>
          </p:cNvPicPr>
          <p:nvPr/>
        </p:nvPicPr>
        <p:blipFill rotWithShape="1">
          <a:blip r:embed="rId2">
            <a:extLst>
              <a:ext uri="{28A0092B-C50C-407E-A947-70E740481C1C}">
                <a14:useLocalDpi xmlns:a14="http://schemas.microsoft.com/office/drawing/2010/main" val="0"/>
              </a:ext>
            </a:extLst>
          </a:blip>
          <a:srcRect l="52466" r="23863" b="75134"/>
          <a:stretch/>
        </p:blipFill>
        <p:spPr bwMode="auto">
          <a:xfrm>
            <a:off x="4907459" y="2440013"/>
            <a:ext cx="1267342" cy="88322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po 3"/>
          <p:cNvGrpSpPr/>
          <p:nvPr/>
        </p:nvGrpSpPr>
        <p:grpSpPr>
          <a:xfrm>
            <a:off x="533042" y="4344348"/>
            <a:ext cx="3030846" cy="1781200"/>
            <a:chOff x="533042" y="4344348"/>
            <a:chExt cx="3030846" cy="1781200"/>
          </a:xfrm>
        </p:grpSpPr>
        <p:sp>
          <p:nvSpPr>
            <p:cNvPr id="22" name="Rettangolo arrotondato 21"/>
            <p:cNvSpPr/>
            <p:nvPr/>
          </p:nvSpPr>
          <p:spPr bwMode="auto">
            <a:xfrm>
              <a:off x="704326" y="5161195"/>
              <a:ext cx="541006" cy="308777"/>
            </a:xfrm>
            <a:prstGeom prst="roundRect">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 name="CasellaDiTesto 23"/>
            <p:cNvSpPr txBox="1"/>
            <p:nvPr/>
          </p:nvSpPr>
          <p:spPr>
            <a:xfrm>
              <a:off x="722998" y="5161695"/>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35,6</a:t>
              </a:r>
            </a:p>
          </p:txBody>
        </p:sp>
        <p:sp>
          <p:nvSpPr>
            <p:cNvPr id="25" name="CasellaDiTesto 24"/>
            <p:cNvSpPr txBox="1"/>
            <p:nvPr/>
          </p:nvSpPr>
          <p:spPr>
            <a:xfrm>
              <a:off x="797537" y="4925035"/>
              <a:ext cx="354584" cy="246221"/>
            </a:xfrm>
            <a:prstGeom prst="rect">
              <a:avLst/>
            </a:prstGeom>
            <a:noFill/>
          </p:spPr>
          <p:txBody>
            <a:bodyPr wrap="none" rtlCol="0">
              <a:spAutoFit/>
            </a:bodyPr>
            <a:lstStyle/>
            <a:p>
              <a:pPr algn="ctr"/>
              <a:r>
                <a:rPr lang="it-IT" sz="1000" dirty="0">
                  <a:latin typeface="Calibri" panose="020F0502020204030204" pitchFamily="34" charset="0"/>
                </a:rPr>
                <a:t>1-9</a:t>
              </a:r>
            </a:p>
          </p:txBody>
        </p:sp>
        <p:sp>
          <p:nvSpPr>
            <p:cNvPr id="26" name="Rettangolo arrotondato 25"/>
            <p:cNvSpPr/>
            <p:nvPr/>
          </p:nvSpPr>
          <p:spPr bwMode="auto">
            <a:xfrm>
              <a:off x="1455816" y="5161195"/>
              <a:ext cx="541006" cy="308777"/>
            </a:xfrm>
            <a:prstGeom prst="roundRect">
              <a:avLst/>
            </a:prstGeom>
            <a:solidFill>
              <a:srgbClr val="008000"/>
            </a:solid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27" name="CasellaDiTesto 26"/>
            <p:cNvSpPr txBox="1"/>
            <p:nvPr/>
          </p:nvSpPr>
          <p:spPr>
            <a:xfrm>
              <a:off x="1474488" y="5161695"/>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solidFill>
                    <a:schemeClr val="bg1"/>
                  </a:solidFill>
                </a:rPr>
                <a:t>53,4</a:t>
              </a:r>
            </a:p>
          </p:txBody>
        </p:sp>
        <p:sp>
          <p:nvSpPr>
            <p:cNvPr id="28" name="CasellaDiTesto 27"/>
            <p:cNvSpPr txBox="1"/>
            <p:nvPr/>
          </p:nvSpPr>
          <p:spPr>
            <a:xfrm>
              <a:off x="1483304" y="4925035"/>
              <a:ext cx="486030" cy="246221"/>
            </a:xfrm>
            <a:prstGeom prst="rect">
              <a:avLst/>
            </a:prstGeom>
            <a:noFill/>
          </p:spPr>
          <p:txBody>
            <a:bodyPr wrap="none" rtlCol="0">
              <a:spAutoFit/>
            </a:bodyPr>
            <a:lstStyle/>
            <a:p>
              <a:pPr algn="ctr"/>
              <a:r>
                <a:rPr lang="it-IT" sz="1000" dirty="0">
                  <a:latin typeface="Calibri" panose="020F0502020204030204" pitchFamily="34" charset="0"/>
                </a:rPr>
                <a:t>10-49</a:t>
              </a:r>
            </a:p>
          </p:txBody>
        </p:sp>
        <p:sp>
          <p:nvSpPr>
            <p:cNvPr id="29" name="Rettangolo arrotondato 28"/>
            <p:cNvSpPr/>
            <p:nvPr/>
          </p:nvSpPr>
          <p:spPr bwMode="auto">
            <a:xfrm>
              <a:off x="2184428" y="5161195"/>
              <a:ext cx="541006" cy="308777"/>
            </a:xfrm>
            <a:prstGeom prst="roundRect">
              <a:avLst/>
            </a:prstGeom>
            <a:solidFill>
              <a:srgbClr val="008000"/>
            </a:solid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30" name="CasellaDiTesto 29"/>
            <p:cNvSpPr txBox="1"/>
            <p:nvPr/>
          </p:nvSpPr>
          <p:spPr>
            <a:xfrm>
              <a:off x="2203100" y="5161695"/>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solidFill>
                    <a:schemeClr val="bg1"/>
                  </a:solidFill>
                </a:rPr>
                <a:t>72,5</a:t>
              </a:r>
            </a:p>
          </p:txBody>
        </p:sp>
        <p:sp>
          <p:nvSpPr>
            <p:cNvPr id="31" name="CasellaDiTesto 30"/>
            <p:cNvSpPr txBox="1"/>
            <p:nvPr/>
          </p:nvSpPr>
          <p:spPr>
            <a:xfrm>
              <a:off x="2264815" y="4925035"/>
              <a:ext cx="380232" cy="246221"/>
            </a:xfrm>
            <a:prstGeom prst="rect">
              <a:avLst/>
            </a:prstGeom>
            <a:noFill/>
          </p:spPr>
          <p:txBody>
            <a:bodyPr wrap="none" rtlCol="0">
              <a:spAutoFit/>
            </a:bodyPr>
            <a:lstStyle/>
            <a:p>
              <a:pPr algn="ctr"/>
              <a:r>
                <a:rPr lang="it-IT" sz="1000" dirty="0">
                  <a:latin typeface="Calibri" panose="020F0502020204030204" pitchFamily="34" charset="0"/>
                </a:rPr>
                <a:t>&gt;49</a:t>
              </a:r>
            </a:p>
          </p:txBody>
        </p:sp>
        <p:sp>
          <p:nvSpPr>
            <p:cNvPr id="32" name="Rettangolo arrotondato 31"/>
            <p:cNvSpPr/>
            <p:nvPr/>
          </p:nvSpPr>
          <p:spPr bwMode="auto">
            <a:xfrm>
              <a:off x="704326" y="5816771"/>
              <a:ext cx="541006" cy="308777"/>
            </a:xfrm>
            <a:prstGeom prst="roundRect">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33" name="CasellaDiTesto 32"/>
            <p:cNvSpPr txBox="1"/>
            <p:nvPr/>
          </p:nvSpPr>
          <p:spPr>
            <a:xfrm>
              <a:off x="722998" y="5817271"/>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38,4</a:t>
              </a:r>
            </a:p>
          </p:txBody>
        </p:sp>
        <p:sp>
          <p:nvSpPr>
            <p:cNvPr id="34" name="CasellaDiTesto 33"/>
            <p:cNvSpPr txBox="1"/>
            <p:nvPr/>
          </p:nvSpPr>
          <p:spPr>
            <a:xfrm>
              <a:off x="648458" y="5580611"/>
              <a:ext cx="652743" cy="246221"/>
            </a:xfrm>
            <a:prstGeom prst="rect">
              <a:avLst/>
            </a:prstGeom>
            <a:noFill/>
          </p:spPr>
          <p:txBody>
            <a:bodyPr wrap="none" rtlCol="0">
              <a:spAutoFit/>
            </a:bodyPr>
            <a:lstStyle/>
            <a:p>
              <a:pPr algn="ctr"/>
              <a:r>
                <a:rPr lang="it-IT" sz="1000" dirty="0">
                  <a:latin typeface="Calibri" panose="020F0502020204030204" pitchFamily="34" charset="0"/>
                </a:rPr>
                <a:t>N.OVEST</a:t>
              </a:r>
            </a:p>
          </p:txBody>
        </p:sp>
        <p:sp>
          <p:nvSpPr>
            <p:cNvPr id="35" name="Rettangolo arrotondato 34"/>
            <p:cNvSpPr/>
            <p:nvPr/>
          </p:nvSpPr>
          <p:spPr bwMode="auto">
            <a:xfrm>
              <a:off x="1455816" y="5816771"/>
              <a:ext cx="541006" cy="308777"/>
            </a:xfrm>
            <a:prstGeom prst="roundRect">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6" name="CasellaDiTesto 35"/>
            <p:cNvSpPr txBox="1"/>
            <p:nvPr/>
          </p:nvSpPr>
          <p:spPr>
            <a:xfrm>
              <a:off x="1474488" y="5817271"/>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38,0</a:t>
              </a:r>
            </a:p>
          </p:txBody>
        </p:sp>
        <p:sp>
          <p:nvSpPr>
            <p:cNvPr id="37" name="CasellaDiTesto 36"/>
            <p:cNvSpPr txBox="1"/>
            <p:nvPr/>
          </p:nvSpPr>
          <p:spPr>
            <a:xfrm>
              <a:off x="1480900" y="5580611"/>
              <a:ext cx="490839" cy="246221"/>
            </a:xfrm>
            <a:prstGeom prst="rect">
              <a:avLst/>
            </a:prstGeom>
            <a:noFill/>
          </p:spPr>
          <p:txBody>
            <a:bodyPr wrap="none" rtlCol="0">
              <a:spAutoFit/>
            </a:bodyPr>
            <a:lstStyle/>
            <a:p>
              <a:pPr algn="ctr"/>
              <a:r>
                <a:rPr lang="it-IT" sz="1000" dirty="0">
                  <a:latin typeface="Calibri" panose="020F0502020204030204" pitchFamily="34" charset="0"/>
                </a:rPr>
                <a:t>N.EST</a:t>
              </a:r>
            </a:p>
          </p:txBody>
        </p:sp>
        <p:sp>
          <p:nvSpPr>
            <p:cNvPr id="38" name="Rettangolo arrotondato 37"/>
            <p:cNvSpPr/>
            <p:nvPr/>
          </p:nvSpPr>
          <p:spPr bwMode="auto">
            <a:xfrm>
              <a:off x="2184428" y="5816771"/>
              <a:ext cx="541006" cy="308777"/>
            </a:xfrm>
            <a:prstGeom prst="roundRect">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9" name="CasellaDiTesto 38"/>
            <p:cNvSpPr txBox="1"/>
            <p:nvPr/>
          </p:nvSpPr>
          <p:spPr>
            <a:xfrm>
              <a:off x="2203100" y="5817271"/>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37,6</a:t>
              </a:r>
            </a:p>
          </p:txBody>
        </p:sp>
        <p:sp>
          <p:nvSpPr>
            <p:cNvPr id="40" name="CasellaDiTesto 39"/>
            <p:cNvSpPr txBox="1"/>
            <p:nvPr/>
          </p:nvSpPr>
          <p:spPr>
            <a:xfrm>
              <a:off x="2133369" y="5580611"/>
              <a:ext cx="643125" cy="253916"/>
            </a:xfrm>
            <a:prstGeom prst="rect">
              <a:avLst/>
            </a:prstGeom>
            <a:noFill/>
          </p:spPr>
          <p:txBody>
            <a:bodyPr wrap="none" rtlCol="0">
              <a:spAutoFit/>
            </a:bodyPr>
            <a:lstStyle/>
            <a:p>
              <a:pPr algn="ctr"/>
              <a:r>
                <a:rPr lang="it-IT" sz="1000" dirty="0">
                  <a:latin typeface="Calibri" panose="020F0502020204030204" pitchFamily="34" charset="0"/>
                </a:rPr>
                <a:t>CENTRO</a:t>
              </a:r>
            </a:p>
          </p:txBody>
        </p:sp>
        <p:sp>
          <p:nvSpPr>
            <p:cNvPr id="41" name="Rettangolo arrotondato 40"/>
            <p:cNvSpPr/>
            <p:nvPr/>
          </p:nvSpPr>
          <p:spPr bwMode="auto">
            <a:xfrm>
              <a:off x="2912511" y="5816771"/>
              <a:ext cx="541006" cy="308777"/>
            </a:xfrm>
            <a:prstGeom prst="roundRect">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2" name="CasellaDiTesto 41"/>
            <p:cNvSpPr txBox="1"/>
            <p:nvPr/>
          </p:nvSpPr>
          <p:spPr>
            <a:xfrm>
              <a:off x="2931183" y="5817271"/>
              <a:ext cx="503664" cy="307777"/>
            </a:xfrm>
            <a:prstGeom prst="rect">
              <a:avLst/>
            </a:prstGeom>
            <a:noFill/>
            <a:ln>
              <a:noFill/>
            </a:ln>
          </p:spPr>
          <p:txBody>
            <a:bodyPr wrap="none" rtlCol="0">
              <a:spAutoFit/>
            </a:bodyPr>
            <a:lstStyle/>
            <a:p>
              <a:pPr algn="ctr"/>
              <a:r>
                <a:rPr lang="it-IT" sz="1400" b="0" dirty="0">
                  <a:solidFill>
                    <a:srgbClr val="1F4E79"/>
                  </a:solidFill>
                  <a:latin typeface="Calibri" panose="020F0502020204030204" pitchFamily="34" charset="0"/>
                </a:rPr>
                <a:t>37,0</a:t>
              </a:r>
            </a:p>
          </p:txBody>
        </p:sp>
        <p:sp>
          <p:nvSpPr>
            <p:cNvPr id="43" name="CasellaDiTesto 42"/>
            <p:cNvSpPr txBox="1"/>
            <p:nvPr/>
          </p:nvSpPr>
          <p:spPr>
            <a:xfrm>
              <a:off x="2802141" y="5580611"/>
              <a:ext cx="761747" cy="246221"/>
            </a:xfrm>
            <a:prstGeom prst="rect">
              <a:avLst/>
            </a:prstGeom>
            <a:noFill/>
          </p:spPr>
          <p:txBody>
            <a:bodyPr wrap="none" rtlCol="0">
              <a:spAutoFit/>
            </a:bodyPr>
            <a:lstStyle/>
            <a:p>
              <a:pPr algn="ctr"/>
              <a:r>
                <a:rPr lang="it-IT" sz="1000" dirty="0">
                  <a:latin typeface="Calibri" panose="020F0502020204030204" pitchFamily="34" charset="0"/>
                </a:rPr>
                <a:t>SUD/ISOLE</a:t>
              </a:r>
            </a:p>
          </p:txBody>
        </p:sp>
        <p:sp>
          <p:nvSpPr>
            <p:cNvPr id="66" name="Rettangolo arrotondato 65"/>
            <p:cNvSpPr/>
            <p:nvPr/>
          </p:nvSpPr>
          <p:spPr bwMode="auto">
            <a:xfrm>
              <a:off x="704326" y="4580508"/>
              <a:ext cx="541006" cy="308777"/>
            </a:xfrm>
            <a:prstGeom prst="roundRect">
              <a:avLst/>
            </a:prstGeom>
            <a:solidFill>
              <a:srgbClr val="008000"/>
            </a:solid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7" name="CasellaDiTesto 66"/>
            <p:cNvSpPr txBox="1"/>
            <p:nvPr/>
          </p:nvSpPr>
          <p:spPr>
            <a:xfrm>
              <a:off x="722999" y="4581008"/>
              <a:ext cx="503664" cy="307777"/>
            </a:xfrm>
            <a:prstGeom prst="rect">
              <a:avLst/>
            </a:prstGeom>
            <a:noFill/>
          </p:spPr>
          <p:txBody>
            <a:bodyPr wrap="none" rtlCol="0">
              <a:spAutoFit/>
            </a:bodyPr>
            <a:lstStyle/>
            <a:p>
              <a:pPr algn="ctr"/>
              <a:r>
                <a:rPr lang="it-IT" sz="1400" b="0" dirty="0">
                  <a:solidFill>
                    <a:schemeClr val="bg1"/>
                  </a:solidFill>
                  <a:latin typeface="Calibri" panose="020F0502020204030204" pitchFamily="34" charset="0"/>
                </a:rPr>
                <a:t>39,0</a:t>
              </a:r>
            </a:p>
          </p:txBody>
        </p:sp>
        <p:sp>
          <p:nvSpPr>
            <p:cNvPr id="68" name="CasellaDiTesto 67"/>
            <p:cNvSpPr txBox="1"/>
            <p:nvPr/>
          </p:nvSpPr>
          <p:spPr>
            <a:xfrm>
              <a:off x="533042" y="4344348"/>
              <a:ext cx="883575" cy="246221"/>
            </a:xfrm>
            <a:prstGeom prst="rect">
              <a:avLst/>
            </a:prstGeom>
            <a:noFill/>
          </p:spPr>
          <p:txBody>
            <a:bodyPr wrap="none" rtlCol="0">
              <a:spAutoFit/>
            </a:bodyPr>
            <a:lstStyle/>
            <a:p>
              <a:pPr algn="ctr"/>
              <a:r>
                <a:rPr lang="it-IT" sz="1000" dirty="0">
                  <a:latin typeface="Calibri" panose="020F0502020204030204" pitchFamily="34" charset="0"/>
                </a:rPr>
                <a:t>RIVENDITORI</a:t>
              </a:r>
            </a:p>
          </p:txBody>
        </p:sp>
        <p:sp>
          <p:nvSpPr>
            <p:cNvPr id="69" name="Rettangolo arrotondato 68"/>
            <p:cNvSpPr/>
            <p:nvPr/>
          </p:nvSpPr>
          <p:spPr bwMode="auto">
            <a:xfrm>
              <a:off x="1455816" y="4580508"/>
              <a:ext cx="541006" cy="308777"/>
            </a:xfrm>
            <a:prstGeom prst="roundRect">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70" name="CasellaDiTesto 69"/>
            <p:cNvSpPr txBox="1"/>
            <p:nvPr/>
          </p:nvSpPr>
          <p:spPr>
            <a:xfrm>
              <a:off x="1474488" y="4581008"/>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34,5</a:t>
              </a:r>
            </a:p>
          </p:txBody>
        </p:sp>
        <p:sp>
          <p:nvSpPr>
            <p:cNvPr id="71" name="CasellaDiTesto 70"/>
            <p:cNvSpPr txBox="1"/>
            <p:nvPr/>
          </p:nvSpPr>
          <p:spPr>
            <a:xfrm>
              <a:off x="1305371" y="4344348"/>
              <a:ext cx="841897" cy="246221"/>
            </a:xfrm>
            <a:prstGeom prst="rect">
              <a:avLst/>
            </a:prstGeom>
            <a:noFill/>
          </p:spPr>
          <p:txBody>
            <a:bodyPr wrap="none" rtlCol="0">
              <a:spAutoFit/>
            </a:bodyPr>
            <a:lstStyle/>
            <a:p>
              <a:pPr algn="ctr"/>
              <a:r>
                <a:rPr lang="it-IT" sz="1000" dirty="0">
                  <a:latin typeface="Calibri" panose="020F0502020204030204" pitchFamily="34" charset="0"/>
                </a:rPr>
                <a:t>RIPARATORI</a:t>
              </a:r>
            </a:p>
          </p:txBody>
        </p:sp>
      </p:grpSp>
      <p:grpSp>
        <p:nvGrpSpPr>
          <p:cNvPr id="3" name="Gruppo 2"/>
          <p:cNvGrpSpPr/>
          <p:nvPr/>
        </p:nvGrpSpPr>
        <p:grpSpPr>
          <a:xfrm>
            <a:off x="4998300" y="4346104"/>
            <a:ext cx="3030846" cy="1781200"/>
            <a:chOff x="4998300" y="4346104"/>
            <a:chExt cx="3030846" cy="1781200"/>
          </a:xfrm>
        </p:grpSpPr>
        <p:sp>
          <p:nvSpPr>
            <p:cNvPr id="72" name="Rettangolo arrotondato 71"/>
            <p:cNvSpPr/>
            <p:nvPr/>
          </p:nvSpPr>
          <p:spPr bwMode="auto">
            <a:xfrm>
              <a:off x="5169584" y="5162951"/>
              <a:ext cx="541006" cy="308777"/>
            </a:xfrm>
            <a:prstGeom prst="roundRect">
              <a:avLst/>
            </a:prstGeom>
            <a:solidFill>
              <a:srgbClr val="FF0000"/>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3" name="CasellaDiTesto 72"/>
            <p:cNvSpPr txBox="1"/>
            <p:nvPr/>
          </p:nvSpPr>
          <p:spPr>
            <a:xfrm>
              <a:off x="5188256" y="5163451"/>
              <a:ext cx="503664" cy="307777"/>
            </a:xfrm>
            <a:prstGeom prst="rect">
              <a:avLst/>
            </a:prstGeom>
            <a:noFill/>
          </p:spPr>
          <p:txBody>
            <a:bodyPr wrap="none" rtlCol="0">
              <a:spAutoFit/>
            </a:bodyPr>
            <a:lstStyle/>
            <a:p>
              <a:pPr algn="ctr"/>
              <a:r>
                <a:rPr lang="it-IT" sz="1400" b="0" dirty="0">
                  <a:solidFill>
                    <a:schemeClr val="bg1"/>
                  </a:solidFill>
                  <a:latin typeface="Calibri" panose="020F0502020204030204" pitchFamily="34" charset="0"/>
                </a:rPr>
                <a:t>64,4</a:t>
              </a:r>
            </a:p>
          </p:txBody>
        </p:sp>
        <p:sp>
          <p:nvSpPr>
            <p:cNvPr id="74" name="CasellaDiTesto 73"/>
            <p:cNvSpPr txBox="1"/>
            <p:nvPr/>
          </p:nvSpPr>
          <p:spPr>
            <a:xfrm>
              <a:off x="5262795" y="4926791"/>
              <a:ext cx="354584" cy="246221"/>
            </a:xfrm>
            <a:prstGeom prst="rect">
              <a:avLst/>
            </a:prstGeom>
            <a:noFill/>
          </p:spPr>
          <p:txBody>
            <a:bodyPr wrap="none" rtlCol="0">
              <a:spAutoFit/>
            </a:bodyPr>
            <a:lstStyle/>
            <a:p>
              <a:pPr algn="ctr"/>
              <a:r>
                <a:rPr lang="it-IT" sz="1000" dirty="0">
                  <a:latin typeface="Calibri" panose="020F0502020204030204" pitchFamily="34" charset="0"/>
                </a:rPr>
                <a:t>1-9</a:t>
              </a:r>
            </a:p>
          </p:txBody>
        </p:sp>
        <p:sp>
          <p:nvSpPr>
            <p:cNvPr id="75" name="Rettangolo arrotondato 74"/>
            <p:cNvSpPr/>
            <p:nvPr/>
          </p:nvSpPr>
          <p:spPr bwMode="auto">
            <a:xfrm>
              <a:off x="5921074" y="5162951"/>
              <a:ext cx="541006" cy="308777"/>
            </a:xfrm>
            <a:prstGeom prst="round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76" name="CasellaDiTesto 75"/>
            <p:cNvSpPr txBox="1"/>
            <p:nvPr/>
          </p:nvSpPr>
          <p:spPr>
            <a:xfrm>
              <a:off x="5939746" y="5163451"/>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46,6</a:t>
              </a:r>
            </a:p>
          </p:txBody>
        </p:sp>
        <p:sp>
          <p:nvSpPr>
            <p:cNvPr id="77" name="CasellaDiTesto 76"/>
            <p:cNvSpPr txBox="1"/>
            <p:nvPr/>
          </p:nvSpPr>
          <p:spPr>
            <a:xfrm>
              <a:off x="5948562" y="4926791"/>
              <a:ext cx="486030" cy="246221"/>
            </a:xfrm>
            <a:prstGeom prst="rect">
              <a:avLst/>
            </a:prstGeom>
            <a:noFill/>
          </p:spPr>
          <p:txBody>
            <a:bodyPr wrap="none" rtlCol="0">
              <a:spAutoFit/>
            </a:bodyPr>
            <a:lstStyle/>
            <a:p>
              <a:pPr algn="ctr"/>
              <a:r>
                <a:rPr lang="it-IT" sz="1000" dirty="0">
                  <a:latin typeface="Calibri" panose="020F0502020204030204" pitchFamily="34" charset="0"/>
                </a:rPr>
                <a:t>10-49</a:t>
              </a:r>
            </a:p>
          </p:txBody>
        </p:sp>
        <p:sp>
          <p:nvSpPr>
            <p:cNvPr id="78" name="Rettangolo arrotondato 77"/>
            <p:cNvSpPr/>
            <p:nvPr/>
          </p:nvSpPr>
          <p:spPr bwMode="auto">
            <a:xfrm>
              <a:off x="6649686" y="5162951"/>
              <a:ext cx="541006" cy="308777"/>
            </a:xfrm>
            <a:prstGeom prst="round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79" name="CasellaDiTesto 78"/>
            <p:cNvSpPr txBox="1"/>
            <p:nvPr/>
          </p:nvSpPr>
          <p:spPr>
            <a:xfrm>
              <a:off x="6668358" y="5163451"/>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27,5</a:t>
              </a:r>
            </a:p>
          </p:txBody>
        </p:sp>
        <p:sp>
          <p:nvSpPr>
            <p:cNvPr id="80" name="CasellaDiTesto 79"/>
            <p:cNvSpPr txBox="1"/>
            <p:nvPr/>
          </p:nvSpPr>
          <p:spPr>
            <a:xfrm>
              <a:off x="6730073" y="4926791"/>
              <a:ext cx="380232" cy="246221"/>
            </a:xfrm>
            <a:prstGeom prst="rect">
              <a:avLst/>
            </a:prstGeom>
            <a:noFill/>
          </p:spPr>
          <p:txBody>
            <a:bodyPr wrap="none" rtlCol="0">
              <a:spAutoFit/>
            </a:bodyPr>
            <a:lstStyle/>
            <a:p>
              <a:pPr algn="ctr"/>
              <a:r>
                <a:rPr lang="it-IT" sz="1000" dirty="0">
                  <a:latin typeface="Calibri" panose="020F0502020204030204" pitchFamily="34" charset="0"/>
                </a:rPr>
                <a:t>&gt;49</a:t>
              </a:r>
            </a:p>
          </p:txBody>
        </p:sp>
        <p:sp>
          <p:nvSpPr>
            <p:cNvPr id="81" name="Rettangolo arrotondato 80"/>
            <p:cNvSpPr/>
            <p:nvPr/>
          </p:nvSpPr>
          <p:spPr bwMode="auto">
            <a:xfrm>
              <a:off x="5169584" y="5818527"/>
              <a:ext cx="541006" cy="308777"/>
            </a:xfrm>
            <a:prstGeom prst="round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82" name="CasellaDiTesto 81"/>
            <p:cNvSpPr txBox="1"/>
            <p:nvPr/>
          </p:nvSpPr>
          <p:spPr>
            <a:xfrm>
              <a:off x="5188256" y="5819027"/>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61,6</a:t>
              </a:r>
            </a:p>
          </p:txBody>
        </p:sp>
        <p:sp>
          <p:nvSpPr>
            <p:cNvPr id="83" name="CasellaDiTesto 82"/>
            <p:cNvSpPr txBox="1"/>
            <p:nvPr/>
          </p:nvSpPr>
          <p:spPr>
            <a:xfrm>
              <a:off x="5113716" y="5582367"/>
              <a:ext cx="652743" cy="246221"/>
            </a:xfrm>
            <a:prstGeom prst="rect">
              <a:avLst/>
            </a:prstGeom>
            <a:noFill/>
          </p:spPr>
          <p:txBody>
            <a:bodyPr wrap="none" rtlCol="0">
              <a:spAutoFit/>
            </a:bodyPr>
            <a:lstStyle/>
            <a:p>
              <a:pPr algn="ctr"/>
              <a:r>
                <a:rPr lang="it-IT" sz="1000" dirty="0">
                  <a:latin typeface="Calibri" panose="020F0502020204030204" pitchFamily="34" charset="0"/>
                </a:rPr>
                <a:t>N.OVEST</a:t>
              </a:r>
            </a:p>
          </p:txBody>
        </p:sp>
        <p:sp>
          <p:nvSpPr>
            <p:cNvPr id="84" name="Rettangolo arrotondato 83"/>
            <p:cNvSpPr/>
            <p:nvPr/>
          </p:nvSpPr>
          <p:spPr bwMode="auto">
            <a:xfrm>
              <a:off x="5921074" y="5818527"/>
              <a:ext cx="541006" cy="308777"/>
            </a:xfrm>
            <a:prstGeom prst="round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5" name="CasellaDiTesto 84"/>
            <p:cNvSpPr txBox="1"/>
            <p:nvPr/>
          </p:nvSpPr>
          <p:spPr>
            <a:xfrm>
              <a:off x="5939746" y="5819027"/>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62,0</a:t>
              </a:r>
            </a:p>
          </p:txBody>
        </p:sp>
        <p:sp>
          <p:nvSpPr>
            <p:cNvPr id="86" name="CasellaDiTesto 85"/>
            <p:cNvSpPr txBox="1"/>
            <p:nvPr/>
          </p:nvSpPr>
          <p:spPr>
            <a:xfrm>
              <a:off x="5946158" y="5582367"/>
              <a:ext cx="490839" cy="246221"/>
            </a:xfrm>
            <a:prstGeom prst="rect">
              <a:avLst/>
            </a:prstGeom>
            <a:noFill/>
          </p:spPr>
          <p:txBody>
            <a:bodyPr wrap="none" rtlCol="0">
              <a:spAutoFit/>
            </a:bodyPr>
            <a:lstStyle/>
            <a:p>
              <a:pPr algn="ctr"/>
              <a:r>
                <a:rPr lang="it-IT" sz="1000" dirty="0">
                  <a:latin typeface="Calibri" panose="020F0502020204030204" pitchFamily="34" charset="0"/>
                </a:rPr>
                <a:t>N.EST</a:t>
              </a:r>
            </a:p>
          </p:txBody>
        </p:sp>
        <p:sp>
          <p:nvSpPr>
            <p:cNvPr id="87" name="Rettangolo arrotondato 86"/>
            <p:cNvSpPr/>
            <p:nvPr/>
          </p:nvSpPr>
          <p:spPr bwMode="auto">
            <a:xfrm>
              <a:off x="6649686" y="5818527"/>
              <a:ext cx="541006" cy="308777"/>
            </a:xfrm>
            <a:prstGeom prst="round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8" name="CasellaDiTesto 87"/>
            <p:cNvSpPr txBox="1"/>
            <p:nvPr/>
          </p:nvSpPr>
          <p:spPr>
            <a:xfrm>
              <a:off x="6668358" y="5819027"/>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62,4</a:t>
              </a:r>
            </a:p>
          </p:txBody>
        </p:sp>
        <p:sp>
          <p:nvSpPr>
            <p:cNvPr id="89" name="CasellaDiTesto 88"/>
            <p:cNvSpPr txBox="1"/>
            <p:nvPr/>
          </p:nvSpPr>
          <p:spPr>
            <a:xfrm>
              <a:off x="6598627" y="5582367"/>
              <a:ext cx="643125" cy="253916"/>
            </a:xfrm>
            <a:prstGeom prst="rect">
              <a:avLst/>
            </a:prstGeom>
            <a:noFill/>
          </p:spPr>
          <p:txBody>
            <a:bodyPr wrap="none" rtlCol="0">
              <a:spAutoFit/>
            </a:bodyPr>
            <a:lstStyle/>
            <a:p>
              <a:pPr algn="ctr"/>
              <a:r>
                <a:rPr lang="it-IT" sz="1000" dirty="0">
                  <a:latin typeface="Calibri" panose="020F0502020204030204" pitchFamily="34" charset="0"/>
                </a:rPr>
                <a:t>CENTRO</a:t>
              </a:r>
            </a:p>
          </p:txBody>
        </p:sp>
        <p:sp>
          <p:nvSpPr>
            <p:cNvPr id="90" name="Rettangolo arrotondato 89"/>
            <p:cNvSpPr/>
            <p:nvPr/>
          </p:nvSpPr>
          <p:spPr bwMode="auto">
            <a:xfrm>
              <a:off x="7377769" y="5818527"/>
              <a:ext cx="541006" cy="308777"/>
            </a:xfrm>
            <a:prstGeom prst="round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1" name="CasellaDiTesto 90"/>
            <p:cNvSpPr txBox="1"/>
            <p:nvPr/>
          </p:nvSpPr>
          <p:spPr>
            <a:xfrm>
              <a:off x="7396441" y="5819027"/>
              <a:ext cx="503664" cy="307777"/>
            </a:xfrm>
            <a:prstGeom prst="rect">
              <a:avLst/>
            </a:prstGeom>
            <a:noFill/>
            <a:ln>
              <a:noFill/>
            </a:ln>
          </p:spPr>
          <p:txBody>
            <a:bodyPr wrap="none" rtlCol="0">
              <a:spAutoFit/>
            </a:bodyPr>
            <a:lstStyle/>
            <a:p>
              <a:pPr algn="ctr"/>
              <a:r>
                <a:rPr lang="it-IT" sz="1400" b="0" dirty="0">
                  <a:solidFill>
                    <a:srgbClr val="1F4E79"/>
                  </a:solidFill>
                  <a:latin typeface="Calibri" panose="020F0502020204030204" pitchFamily="34" charset="0"/>
                </a:rPr>
                <a:t>63,0</a:t>
              </a:r>
            </a:p>
          </p:txBody>
        </p:sp>
        <p:sp>
          <p:nvSpPr>
            <p:cNvPr id="92" name="CasellaDiTesto 91"/>
            <p:cNvSpPr txBox="1"/>
            <p:nvPr/>
          </p:nvSpPr>
          <p:spPr>
            <a:xfrm>
              <a:off x="7267399" y="5582367"/>
              <a:ext cx="761747" cy="246221"/>
            </a:xfrm>
            <a:prstGeom prst="rect">
              <a:avLst/>
            </a:prstGeom>
            <a:noFill/>
          </p:spPr>
          <p:txBody>
            <a:bodyPr wrap="none" rtlCol="0">
              <a:spAutoFit/>
            </a:bodyPr>
            <a:lstStyle/>
            <a:p>
              <a:pPr algn="ctr"/>
              <a:r>
                <a:rPr lang="it-IT" sz="1000" dirty="0">
                  <a:latin typeface="Calibri" panose="020F0502020204030204" pitchFamily="34" charset="0"/>
                </a:rPr>
                <a:t>SUD/ISOLE</a:t>
              </a:r>
            </a:p>
          </p:txBody>
        </p:sp>
        <p:sp>
          <p:nvSpPr>
            <p:cNvPr id="93" name="Rettangolo arrotondato 92"/>
            <p:cNvSpPr/>
            <p:nvPr/>
          </p:nvSpPr>
          <p:spPr bwMode="auto">
            <a:xfrm>
              <a:off x="5169584" y="4582264"/>
              <a:ext cx="541006" cy="308777"/>
            </a:xfrm>
            <a:prstGeom prst="round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4" name="CasellaDiTesto 93"/>
            <p:cNvSpPr txBox="1"/>
            <p:nvPr/>
          </p:nvSpPr>
          <p:spPr>
            <a:xfrm>
              <a:off x="5188256" y="4582764"/>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61,0</a:t>
              </a:r>
            </a:p>
          </p:txBody>
        </p:sp>
        <p:sp>
          <p:nvSpPr>
            <p:cNvPr id="95" name="CasellaDiTesto 94"/>
            <p:cNvSpPr txBox="1"/>
            <p:nvPr/>
          </p:nvSpPr>
          <p:spPr>
            <a:xfrm>
              <a:off x="4998300" y="4346104"/>
              <a:ext cx="883575" cy="246221"/>
            </a:xfrm>
            <a:prstGeom prst="rect">
              <a:avLst/>
            </a:prstGeom>
            <a:noFill/>
          </p:spPr>
          <p:txBody>
            <a:bodyPr wrap="none" rtlCol="0">
              <a:spAutoFit/>
            </a:bodyPr>
            <a:lstStyle/>
            <a:p>
              <a:pPr algn="ctr"/>
              <a:r>
                <a:rPr lang="it-IT" sz="1000" dirty="0">
                  <a:latin typeface="Calibri" panose="020F0502020204030204" pitchFamily="34" charset="0"/>
                </a:rPr>
                <a:t>RIVENDITORI</a:t>
              </a:r>
            </a:p>
          </p:txBody>
        </p:sp>
        <p:sp>
          <p:nvSpPr>
            <p:cNvPr id="96" name="Rettangolo arrotondato 95"/>
            <p:cNvSpPr/>
            <p:nvPr/>
          </p:nvSpPr>
          <p:spPr bwMode="auto">
            <a:xfrm>
              <a:off x="5921074" y="4582264"/>
              <a:ext cx="541006" cy="308777"/>
            </a:xfrm>
            <a:prstGeom prst="roundRect">
              <a:avLst/>
            </a:prstGeom>
            <a:solidFill>
              <a:srgbClr val="FF0000"/>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97" name="CasellaDiTesto 96"/>
            <p:cNvSpPr txBox="1"/>
            <p:nvPr/>
          </p:nvSpPr>
          <p:spPr>
            <a:xfrm>
              <a:off x="5939746" y="4582764"/>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solidFill>
                    <a:schemeClr val="bg1"/>
                  </a:solidFill>
                </a:rPr>
                <a:t>65,5</a:t>
              </a:r>
            </a:p>
          </p:txBody>
        </p:sp>
        <p:sp>
          <p:nvSpPr>
            <p:cNvPr id="98" name="CasellaDiTesto 97"/>
            <p:cNvSpPr txBox="1"/>
            <p:nvPr/>
          </p:nvSpPr>
          <p:spPr>
            <a:xfrm>
              <a:off x="5770629" y="4346104"/>
              <a:ext cx="841897" cy="246221"/>
            </a:xfrm>
            <a:prstGeom prst="rect">
              <a:avLst/>
            </a:prstGeom>
            <a:noFill/>
          </p:spPr>
          <p:txBody>
            <a:bodyPr wrap="none" rtlCol="0">
              <a:spAutoFit/>
            </a:bodyPr>
            <a:lstStyle/>
            <a:p>
              <a:pPr algn="ctr"/>
              <a:r>
                <a:rPr lang="it-IT" sz="1000" dirty="0">
                  <a:latin typeface="Calibri" panose="020F0502020204030204" pitchFamily="34" charset="0"/>
                </a:rPr>
                <a:t>RIPARATORI</a:t>
              </a:r>
            </a:p>
          </p:txBody>
        </p:sp>
      </p:grpSp>
      <p:cxnSp>
        <p:nvCxnSpPr>
          <p:cNvPr id="7" name="Connettore diritto 6"/>
          <p:cNvCxnSpPr/>
          <p:nvPr/>
        </p:nvCxnSpPr>
        <p:spPr bwMode="auto">
          <a:xfrm>
            <a:off x="608702" y="4256835"/>
            <a:ext cx="3203462" cy="0"/>
          </a:xfrm>
          <a:prstGeom prst="line">
            <a:avLst/>
          </a:prstGeom>
          <a:noFill/>
          <a:ln w="12700" cap="flat" cmpd="sng" algn="ctr">
            <a:solidFill>
              <a:schemeClr val="bg1">
                <a:lumMod val="50000"/>
              </a:schemeClr>
            </a:solidFill>
            <a:prstDash val="solid"/>
            <a:round/>
            <a:headEnd type="none" w="med" len="med"/>
            <a:tailEnd type="none" w="med" len="med"/>
          </a:ln>
          <a:effectLst/>
        </p:spPr>
      </p:cxnSp>
      <p:cxnSp>
        <p:nvCxnSpPr>
          <p:cNvPr id="99" name="Connettore diritto 98"/>
          <p:cNvCxnSpPr/>
          <p:nvPr/>
        </p:nvCxnSpPr>
        <p:spPr bwMode="auto">
          <a:xfrm>
            <a:off x="5035529" y="4256835"/>
            <a:ext cx="3203462" cy="0"/>
          </a:xfrm>
          <a:prstGeom prst="line">
            <a:avLst/>
          </a:prstGeom>
          <a:noFill/>
          <a:ln w="12700"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18551156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Connettore 7 47"/>
          <p:cNvCxnSpPr/>
          <p:nvPr/>
        </p:nvCxnSpPr>
        <p:spPr bwMode="auto">
          <a:xfrm rot="10800000">
            <a:off x="3782636" y="3627606"/>
            <a:ext cx="1017480" cy="464855"/>
          </a:xfrm>
          <a:prstGeom prst="curvedConnector3">
            <a:avLst/>
          </a:prstGeom>
          <a:noFill/>
          <a:ln w="12700" cap="flat" cmpd="sng" algn="ctr">
            <a:solidFill>
              <a:srgbClr val="1F4E79"/>
            </a:solidFill>
            <a:prstDash val="solid"/>
            <a:round/>
            <a:headEnd type="none" w="med" len="med"/>
            <a:tailEnd type="none" w="med" len="med"/>
          </a:ln>
          <a:effectLst/>
        </p:spPr>
      </p:cxnSp>
      <p:cxnSp>
        <p:nvCxnSpPr>
          <p:cNvPr id="46" name="Connettore 7 45"/>
          <p:cNvCxnSpPr>
            <a:endCxn id="19" idx="3"/>
          </p:cNvCxnSpPr>
          <p:nvPr/>
        </p:nvCxnSpPr>
        <p:spPr bwMode="auto">
          <a:xfrm rot="10800000" flipV="1">
            <a:off x="1395825" y="3714677"/>
            <a:ext cx="1110197" cy="421510"/>
          </a:xfrm>
          <a:prstGeom prst="curvedConnector3">
            <a:avLst/>
          </a:prstGeom>
          <a:noFill/>
          <a:ln w="12700" cap="flat" cmpd="sng" algn="ctr">
            <a:solidFill>
              <a:srgbClr val="1F4E79"/>
            </a:solidFill>
            <a:prstDash val="solid"/>
            <a:round/>
            <a:headEnd type="none" w="med" len="med"/>
            <a:tailEnd type="none" w="med" len="med"/>
          </a:ln>
          <a:effectLst/>
        </p:spPr>
      </p:cxnSp>
      <p:cxnSp>
        <p:nvCxnSpPr>
          <p:cNvPr id="43" name="Connettore 7 42"/>
          <p:cNvCxnSpPr/>
          <p:nvPr/>
        </p:nvCxnSpPr>
        <p:spPr bwMode="auto">
          <a:xfrm rot="5400000">
            <a:off x="2930088" y="4573535"/>
            <a:ext cx="485198" cy="250068"/>
          </a:xfrm>
          <a:prstGeom prst="curvedConnector3">
            <a:avLst/>
          </a:prstGeom>
          <a:noFill/>
          <a:ln w="12700" cap="flat" cmpd="sng" algn="ctr">
            <a:solidFill>
              <a:srgbClr val="1F4E79"/>
            </a:solidFill>
            <a:prstDash val="solid"/>
            <a:round/>
            <a:headEnd type="none" w="med" len="med"/>
            <a:tailEnd type="none" w="med" len="med"/>
          </a:ln>
          <a:effectLst/>
        </p:spPr>
      </p:cxnSp>
      <p:cxnSp>
        <p:nvCxnSpPr>
          <p:cNvPr id="39" name="Connettore 7 38"/>
          <p:cNvCxnSpPr>
            <a:stCxn id="3" idx="1"/>
          </p:cNvCxnSpPr>
          <p:nvPr/>
        </p:nvCxnSpPr>
        <p:spPr bwMode="auto">
          <a:xfrm rot="10800000" flipV="1">
            <a:off x="3511256" y="2152978"/>
            <a:ext cx="1064415" cy="791599"/>
          </a:xfrm>
          <a:prstGeom prst="curvedConnector3">
            <a:avLst>
              <a:gd name="adj1" fmla="val 50000"/>
            </a:avLst>
          </a:prstGeom>
          <a:noFill/>
          <a:ln w="12700" cap="flat" cmpd="sng" algn="ctr">
            <a:solidFill>
              <a:srgbClr val="1F4E79"/>
            </a:solidFill>
            <a:prstDash val="solid"/>
            <a:round/>
            <a:headEnd type="none" w="med" len="med"/>
            <a:tailEnd type="none" w="med" len="med"/>
          </a:ln>
          <a:effectLst/>
        </p:spPr>
      </p:cxnSp>
      <p:cxnSp>
        <p:nvCxnSpPr>
          <p:cNvPr id="9" name="Connettore 7 8"/>
          <p:cNvCxnSpPr>
            <a:stCxn id="15" idx="3"/>
          </p:cNvCxnSpPr>
          <p:nvPr/>
        </p:nvCxnSpPr>
        <p:spPr bwMode="auto">
          <a:xfrm>
            <a:off x="1899880" y="2326529"/>
            <a:ext cx="1021412" cy="765198"/>
          </a:xfrm>
          <a:prstGeom prst="curvedConnector3">
            <a:avLst/>
          </a:prstGeom>
          <a:noFill/>
          <a:ln w="12700" cap="flat" cmpd="sng" algn="ctr">
            <a:solidFill>
              <a:srgbClr val="1F4E79"/>
            </a:solidFill>
            <a:prstDash val="solid"/>
            <a:round/>
            <a:headEnd type="none" w="med" len="med"/>
            <a:tailEnd type="none" w="med" len="med"/>
          </a:ln>
          <a:effectLst/>
        </p:spPr>
      </p:cxnSp>
      <p:sp>
        <p:nvSpPr>
          <p:cNvPr id="54" name="CasellaDiTesto 9"/>
          <p:cNvSpPr txBox="1">
            <a:spLocks noChangeArrowheads="1"/>
          </p:cNvSpPr>
          <p:nvPr/>
        </p:nvSpPr>
        <p:spPr bwMode="auto">
          <a:xfrm>
            <a:off x="342022" y="1084674"/>
            <a:ext cx="85504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2000" b="0" dirty="0">
                <a:latin typeface="Calibri" panose="020F0502020204030204" pitchFamily="34" charset="0"/>
              </a:rPr>
              <a:t>Facendo 100 </a:t>
            </a:r>
            <a:r>
              <a:rPr lang="it-IT" sz="2000" u="sng" dirty="0">
                <a:latin typeface="Calibri" panose="020F0502020204030204" pitchFamily="34" charset="0"/>
              </a:rPr>
              <a:t>la marginalità  della Sua attività</a:t>
            </a:r>
            <a:r>
              <a:rPr lang="it-IT" sz="2000" b="0" dirty="0">
                <a:latin typeface="Calibri" panose="020F0502020204030204" pitchFamily="34" charset="0"/>
              </a:rPr>
              <a:t>, quanto di questa deriva da…?</a:t>
            </a:r>
          </a:p>
        </p:txBody>
      </p:sp>
      <p:sp>
        <p:nvSpPr>
          <p:cNvPr id="5" name="Text Box 49"/>
          <p:cNvSpPr txBox="1">
            <a:spLocks noChangeArrowheads="1"/>
          </p:cNvSpPr>
          <p:nvPr/>
        </p:nvSpPr>
        <p:spPr bwMode="auto">
          <a:xfrm>
            <a:off x="6260586" y="6237312"/>
            <a:ext cx="2821414"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828 casi. Esclusivamente i rivenditori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pic>
        <p:nvPicPr>
          <p:cNvPr id="6148" name="Picture 4" descr="http://www.euristica.it/wp-content/uploads/2015/03/icona_metodo_guadagno-150x1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0165" y="2764927"/>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2192672" y="4152194"/>
            <a:ext cx="2026388" cy="369332"/>
          </a:xfrm>
          <a:prstGeom prst="rect">
            <a:avLst/>
          </a:prstGeom>
          <a:noFill/>
        </p:spPr>
        <p:txBody>
          <a:bodyPr wrap="none" rtlCol="0">
            <a:spAutoFit/>
          </a:bodyPr>
          <a:lstStyle/>
          <a:p>
            <a:pPr algn="ctr"/>
            <a:r>
              <a:rPr lang="it-IT" sz="1800" dirty="0">
                <a:latin typeface="Calibri" panose="020F0502020204030204" pitchFamily="34" charset="0"/>
              </a:rPr>
              <a:t>Marginalità = 100%</a:t>
            </a:r>
          </a:p>
        </p:txBody>
      </p:sp>
      <p:sp>
        <p:nvSpPr>
          <p:cNvPr id="2" name="Ovale 1"/>
          <p:cNvSpPr/>
          <p:nvPr/>
        </p:nvSpPr>
        <p:spPr bwMode="auto">
          <a:xfrm>
            <a:off x="4475814" y="1699576"/>
            <a:ext cx="790614" cy="790614"/>
          </a:xfrm>
          <a:prstGeom prst="ellipse">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0" name="Ovale 9"/>
          <p:cNvSpPr/>
          <p:nvPr/>
        </p:nvSpPr>
        <p:spPr bwMode="auto">
          <a:xfrm>
            <a:off x="4580287" y="1817301"/>
            <a:ext cx="653400" cy="653400"/>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charset="0"/>
            </a:endParaRPr>
          </a:p>
        </p:txBody>
      </p:sp>
      <p:sp>
        <p:nvSpPr>
          <p:cNvPr id="3" name="CasellaDiTesto 2"/>
          <p:cNvSpPr txBox="1"/>
          <p:nvPr/>
        </p:nvSpPr>
        <p:spPr>
          <a:xfrm>
            <a:off x="4575670" y="1891369"/>
            <a:ext cx="732893" cy="523220"/>
          </a:xfrm>
          <a:prstGeom prst="rect">
            <a:avLst/>
          </a:prstGeom>
          <a:noFill/>
        </p:spPr>
        <p:txBody>
          <a:bodyPr wrap="none" rtlCol="0">
            <a:spAutoFit/>
          </a:bodyPr>
          <a:lstStyle/>
          <a:p>
            <a:pPr algn="ctr"/>
            <a:r>
              <a:rPr lang="it-IT" sz="2800" b="0" dirty="0">
                <a:latin typeface="Calibri" panose="020F0502020204030204" pitchFamily="34" charset="0"/>
              </a:rPr>
              <a:t>43</a:t>
            </a:r>
            <a:r>
              <a:rPr lang="it-IT" sz="1800" b="0" dirty="0">
                <a:latin typeface="Calibri" panose="020F0502020204030204" pitchFamily="34" charset="0"/>
              </a:rPr>
              <a:t>%</a:t>
            </a:r>
            <a:endParaRPr lang="it-IT" sz="2800" b="0" dirty="0">
              <a:latin typeface="Calibri" panose="020F0502020204030204" pitchFamily="34" charset="0"/>
            </a:endParaRPr>
          </a:p>
        </p:txBody>
      </p:sp>
      <p:sp>
        <p:nvSpPr>
          <p:cNvPr id="12" name="CasellaDiTesto 11"/>
          <p:cNvSpPr txBox="1"/>
          <p:nvPr/>
        </p:nvSpPr>
        <p:spPr>
          <a:xfrm>
            <a:off x="4089846" y="2467869"/>
            <a:ext cx="1634282" cy="646331"/>
          </a:xfrm>
          <a:prstGeom prst="rect">
            <a:avLst/>
          </a:prstGeom>
          <a:noFill/>
        </p:spPr>
        <p:txBody>
          <a:bodyPr wrap="square" rtlCol="0">
            <a:spAutoFit/>
          </a:bodyPr>
          <a:lstStyle/>
          <a:p>
            <a:pPr algn="ctr">
              <a:spcBef>
                <a:spcPts val="600"/>
              </a:spcBef>
            </a:pPr>
            <a:r>
              <a:rPr lang="it-IT" sz="1800" dirty="0">
                <a:latin typeface="Calibri" panose="020F0502020204030204" pitchFamily="34" charset="0"/>
              </a:rPr>
              <a:t>Vendita auto usate</a:t>
            </a:r>
          </a:p>
        </p:txBody>
      </p:sp>
      <p:sp>
        <p:nvSpPr>
          <p:cNvPr id="13" name="Ovale 12"/>
          <p:cNvSpPr/>
          <p:nvPr/>
        </p:nvSpPr>
        <p:spPr bwMode="auto">
          <a:xfrm>
            <a:off x="1069536" y="1873126"/>
            <a:ext cx="790614" cy="790614"/>
          </a:xfrm>
          <a:prstGeom prst="ellipse">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4" name="Ovale 13"/>
          <p:cNvSpPr/>
          <p:nvPr/>
        </p:nvSpPr>
        <p:spPr bwMode="auto">
          <a:xfrm>
            <a:off x="1174009" y="1990851"/>
            <a:ext cx="653400" cy="653400"/>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charset="0"/>
            </a:endParaRPr>
          </a:p>
        </p:txBody>
      </p:sp>
      <p:sp>
        <p:nvSpPr>
          <p:cNvPr id="15" name="CasellaDiTesto 14"/>
          <p:cNvSpPr txBox="1"/>
          <p:nvPr/>
        </p:nvSpPr>
        <p:spPr>
          <a:xfrm>
            <a:off x="1166987" y="2064919"/>
            <a:ext cx="732893" cy="523220"/>
          </a:xfrm>
          <a:prstGeom prst="rect">
            <a:avLst/>
          </a:prstGeom>
          <a:noFill/>
        </p:spPr>
        <p:txBody>
          <a:bodyPr wrap="none" rtlCol="0">
            <a:spAutoFit/>
          </a:bodyPr>
          <a:lstStyle/>
          <a:p>
            <a:pPr algn="ctr"/>
            <a:r>
              <a:rPr lang="it-IT" sz="2800" b="0" dirty="0">
                <a:latin typeface="Calibri" panose="020F0502020204030204" pitchFamily="34" charset="0"/>
              </a:rPr>
              <a:t>26</a:t>
            </a:r>
            <a:r>
              <a:rPr lang="it-IT" sz="1800" b="0" dirty="0">
                <a:latin typeface="Calibri" panose="020F0502020204030204" pitchFamily="34" charset="0"/>
              </a:rPr>
              <a:t>%</a:t>
            </a:r>
            <a:endParaRPr lang="it-IT" sz="2800" b="0" dirty="0">
              <a:latin typeface="Calibri" panose="020F0502020204030204" pitchFamily="34" charset="0"/>
            </a:endParaRPr>
          </a:p>
        </p:txBody>
      </p:sp>
      <p:sp>
        <p:nvSpPr>
          <p:cNvPr id="16" name="CasellaDiTesto 15"/>
          <p:cNvSpPr txBox="1"/>
          <p:nvPr/>
        </p:nvSpPr>
        <p:spPr>
          <a:xfrm>
            <a:off x="683568" y="2641419"/>
            <a:ext cx="1634282" cy="646331"/>
          </a:xfrm>
          <a:prstGeom prst="rect">
            <a:avLst/>
          </a:prstGeom>
          <a:noFill/>
        </p:spPr>
        <p:txBody>
          <a:bodyPr wrap="square" rtlCol="0">
            <a:spAutoFit/>
          </a:bodyPr>
          <a:lstStyle/>
          <a:p>
            <a:pPr algn="ctr">
              <a:spcBef>
                <a:spcPts val="600"/>
              </a:spcBef>
            </a:pPr>
            <a:r>
              <a:rPr lang="it-IT" sz="1800" dirty="0">
                <a:latin typeface="Calibri" panose="020F0502020204030204" pitchFamily="34" charset="0"/>
              </a:rPr>
              <a:t>Vendita auto nuove</a:t>
            </a:r>
          </a:p>
        </p:txBody>
      </p:sp>
      <p:sp>
        <p:nvSpPr>
          <p:cNvPr id="17" name="Ovale 16"/>
          <p:cNvSpPr/>
          <p:nvPr/>
        </p:nvSpPr>
        <p:spPr bwMode="auto">
          <a:xfrm>
            <a:off x="565480" y="3682784"/>
            <a:ext cx="790614" cy="790614"/>
          </a:xfrm>
          <a:prstGeom prst="ellipse">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8" name="Ovale 17"/>
          <p:cNvSpPr/>
          <p:nvPr/>
        </p:nvSpPr>
        <p:spPr bwMode="auto">
          <a:xfrm>
            <a:off x="669953" y="3800509"/>
            <a:ext cx="653400" cy="653400"/>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charset="0"/>
            </a:endParaRPr>
          </a:p>
        </p:txBody>
      </p:sp>
      <p:sp>
        <p:nvSpPr>
          <p:cNvPr id="19" name="CasellaDiTesto 18"/>
          <p:cNvSpPr txBox="1"/>
          <p:nvPr/>
        </p:nvSpPr>
        <p:spPr>
          <a:xfrm>
            <a:off x="662931" y="3874577"/>
            <a:ext cx="732893" cy="523220"/>
          </a:xfrm>
          <a:prstGeom prst="rect">
            <a:avLst/>
          </a:prstGeom>
          <a:noFill/>
        </p:spPr>
        <p:txBody>
          <a:bodyPr wrap="none" rtlCol="0">
            <a:spAutoFit/>
          </a:bodyPr>
          <a:lstStyle/>
          <a:p>
            <a:pPr algn="ctr"/>
            <a:r>
              <a:rPr lang="it-IT" sz="2800" b="0" dirty="0">
                <a:latin typeface="Calibri" panose="020F0502020204030204" pitchFamily="34" charset="0"/>
              </a:rPr>
              <a:t>16</a:t>
            </a:r>
            <a:r>
              <a:rPr lang="it-IT" sz="1800" b="0" dirty="0">
                <a:latin typeface="Calibri" panose="020F0502020204030204" pitchFamily="34" charset="0"/>
              </a:rPr>
              <a:t>%</a:t>
            </a:r>
            <a:endParaRPr lang="it-IT" sz="2800" b="0" dirty="0">
              <a:latin typeface="Calibri" panose="020F0502020204030204" pitchFamily="34" charset="0"/>
            </a:endParaRPr>
          </a:p>
        </p:txBody>
      </p:sp>
      <p:sp>
        <p:nvSpPr>
          <p:cNvPr id="20" name="CasellaDiTesto 19"/>
          <p:cNvSpPr txBox="1"/>
          <p:nvPr/>
        </p:nvSpPr>
        <p:spPr>
          <a:xfrm>
            <a:off x="179512" y="4451077"/>
            <a:ext cx="1634282" cy="1154162"/>
          </a:xfrm>
          <a:prstGeom prst="rect">
            <a:avLst/>
          </a:prstGeom>
          <a:noFill/>
        </p:spPr>
        <p:txBody>
          <a:bodyPr wrap="square" rtlCol="0">
            <a:spAutoFit/>
          </a:bodyPr>
          <a:lstStyle/>
          <a:p>
            <a:pPr algn="ctr">
              <a:spcBef>
                <a:spcPts val="600"/>
              </a:spcBef>
            </a:pPr>
            <a:r>
              <a:rPr lang="it-IT" sz="1800" dirty="0">
                <a:latin typeface="Calibri" panose="020F0502020204030204" pitchFamily="34" charset="0"/>
              </a:rPr>
              <a:t>Attività di post vendita </a:t>
            </a:r>
            <a:br>
              <a:rPr lang="it-IT" sz="1800" dirty="0">
                <a:latin typeface="Calibri" panose="020F0502020204030204" pitchFamily="34" charset="0"/>
              </a:rPr>
            </a:br>
            <a:r>
              <a:rPr lang="it-IT" sz="1100" b="0" i="1" dirty="0">
                <a:latin typeface="Calibri" panose="020F0502020204030204" pitchFamily="34" charset="0"/>
              </a:rPr>
              <a:t>(soccorso stradale, revisione, bollino blu, tagliando, </a:t>
            </a:r>
            <a:r>
              <a:rPr lang="it-IT" sz="1100" b="0" i="1" dirty="0" err="1">
                <a:latin typeface="Calibri" panose="020F0502020204030204" pitchFamily="34" charset="0"/>
              </a:rPr>
              <a:t>etc</a:t>
            </a:r>
            <a:r>
              <a:rPr lang="it-IT" sz="1100" b="0" i="1" dirty="0">
                <a:latin typeface="Calibri" panose="020F0502020204030204" pitchFamily="34" charset="0"/>
              </a:rPr>
              <a:t>)</a:t>
            </a:r>
            <a:endParaRPr lang="it-IT" sz="1800" b="0" i="1" dirty="0">
              <a:latin typeface="Calibri" panose="020F0502020204030204" pitchFamily="34" charset="0"/>
            </a:endParaRPr>
          </a:p>
        </p:txBody>
      </p:sp>
      <p:sp>
        <p:nvSpPr>
          <p:cNvPr id="21" name="Ovale 20"/>
          <p:cNvSpPr/>
          <p:nvPr/>
        </p:nvSpPr>
        <p:spPr bwMode="auto">
          <a:xfrm>
            <a:off x="2554426" y="4869160"/>
            <a:ext cx="790614" cy="790614"/>
          </a:xfrm>
          <a:prstGeom prst="ellipse">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2" name="Ovale 21"/>
          <p:cNvSpPr/>
          <p:nvPr/>
        </p:nvSpPr>
        <p:spPr bwMode="auto">
          <a:xfrm>
            <a:off x="2658899" y="4986885"/>
            <a:ext cx="653400" cy="653400"/>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charset="0"/>
            </a:endParaRPr>
          </a:p>
        </p:txBody>
      </p:sp>
      <p:sp>
        <p:nvSpPr>
          <p:cNvPr id="23" name="CasellaDiTesto 22"/>
          <p:cNvSpPr txBox="1"/>
          <p:nvPr/>
        </p:nvSpPr>
        <p:spPr>
          <a:xfrm>
            <a:off x="2760073" y="5060953"/>
            <a:ext cx="550151" cy="523220"/>
          </a:xfrm>
          <a:prstGeom prst="rect">
            <a:avLst/>
          </a:prstGeom>
          <a:noFill/>
        </p:spPr>
        <p:txBody>
          <a:bodyPr wrap="none" rtlCol="0">
            <a:spAutoFit/>
          </a:bodyPr>
          <a:lstStyle/>
          <a:p>
            <a:pPr algn="ctr"/>
            <a:r>
              <a:rPr lang="it-IT" sz="2800" b="0" dirty="0">
                <a:latin typeface="Calibri" panose="020F0502020204030204" pitchFamily="34" charset="0"/>
              </a:rPr>
              <a:t>7</a:t>
            </a:r>
            <a:r>
              <a:rPr lang="it-IT" sz="1800" b="0" dirty="0">
                <a:latin typeface="Calibri" panose="020F0502020204030204" pitchFamily="34" charset="0"/>
              </a:rPr>
              <a:t>%</a:t>
            </a:r>
            <a:endParaRPr lang="it-IT" sz="2800" b="0" dirty="0">
              <a:latin typeface="Calibri" panose="020F0502020204030204" pitchFamily="34" charset="0"/>
            </a:endParaRPr>
          </a:p>
        </p:txBody>
      </p:sp>
      <p:sp>
        <p:nvSpPr>
          <p:cNvPr id="24" name="CasellaDiTesto 23"/>
          <p:cNvSpPr txBox="1"/>
          <p:nvPr/>
        </p:nvSpPr>
        <p:spPr>
          <a:xfrm>
            <a:off x="1946246" y="5637453"/>
            <a:ext cx="1977682" cy="984885"/>
          </a:xfrm>
          <a:prstGeom prst="rect">
            <a:avLst/>
          </a:prstGeom>
          <a:noFill/>
        </p:spPr>
        <p:txBody>
          <a:bodyPr wrap="square" rtlCol="0">
            <a:spAutoFit/>
          </a:bodyPr>
          <a:lstStyle/>
          <a:p>
            <a:pPr algn="ctr">
              <a:spcBef>
                <a:spcPts val="600"/>
              </a:spcBef>
            </a:pPr>
            <a:r>
              <a:rPr lang="it-IT" sz="1800" dirty="0">
                <a:latin typeface="Calibri" panose="020F0502020204030204" pitchFamily="34" charset="0"/>
              </a:rPr>
              <a:t>Vendita di servizi finanziari</a:t>
            </a:r>
            <a:br>
              <a:rPr lang="it-IT" sz="1800" dirty="0">
                <a:latin typeface="Calibri" panose="020F0502020204030204" pitchFamily="34" charset="0"/>
              </a:rPr>
            </a:br>
            <a:r>
              <a:rPr lang="it-IT" sz="1100" b="0" i="1" dirty="0">
                <a:latin typeface="Calibri" panose="020F0502020204030204" pitchFamily="34" charset="0"/>
              </a:rPr>
              <a:t>(assicurazione, leasing, finanziamenti, noleggio, </a:t>
            </a:r>
            <a:r>
              <a:rPr lang="it-IT" sz="1100" b="0" i="1" dirty="0" err="1">
                <a:latin typeface="Calibri" panose="020F0502020204030204" pitchFamily="34" charset="0"/>
              </a:rPr>
              <a:t>etc</a:t>
            </a:r>
            <a:r>
              <a:rPr lang="it-IT" sz="1100" b="0" i="1" dirty="0">
                <a:latin typeface="Calibri" panose="020F0502020204030204" pitchFamily="34" charset="0"/>
              </a:rPr>
              <a:t>)</a:t>
            </a:r>
            <a:endParaRPr lang="it-IT" sz="1800" b="0" i="1" dirty="0">
              <a:latin typeface="Calibri" panose="020F0502020204030204" pitchFamily="34" charset="0"/>
            </a:endParaRPr>
          </a:p>
        </p:txBody>
      </p:sp>
      <p:sp>
        <p:nvSpPr>
          <p:cNvPr id="29" name="Ovale 28"/>
          <p:cNvSpPr/>
          <p:nvPr/>
        </p:nvSpPr>
        <p:spPr bwMode="auto">
          <a:xfrm>
            <a:off x="4697717" y="3907908"/>
            <a:ext cx="790614" cy="790614"/>
          </a:xfrm>
          <a:prstGeom prst="ellipse">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0" name="Ovale 29"/>
          <p:cNvSpPr/>
          <p:nvPr/>
        </p:nvSpPr>
        <p:spPr bwMode="auto">
          <a:xfrm>
            <a:off x="4802190" y="4025633"/>
            <a:ext cx="653400" cy="653400"/>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charset="0"/>
            </a:endParaRPr>
          </a:p>
        </p:txBody>
      </p:sp>
      <p:sp>
        <p:nvSpPr>
          <p:cNvPr id="31" name="CasellaDiTesto 30"/>
          <p:cNvSpPr txBox="1"/>
          <p:nvPr/>
        </p:nvSpPr>
        <p:spPr>
          <a:xfrm>
            <a:off x="4903364" y="4099701"/>
            <a:ext cx="550151" cy="523220"/>
          </a:xfrm>
          <a:prstGeom prst="rect">
            <a:avLst/>
          </a:prstGeom>
          <a:noFill/>
        </p:spPr>
        <p:txBody>
          <a:bodyPr wrap="none" rtlCol="0">
            <a:spAutoFit/>
          </a:bodyPr>
          <a:lstStyle/>
          <a:p>
            <a:pPr algn="ctr"/>
            <a:r>
              <a:rPr lang="it-IT" sz="2800" b="0" dirty="0">
                <a:latin typeface="Calibri" panose="020F0502020204030204" pitchFamily="34" charset="0"/>
              </a:rPr>
              <a:t>8</a:t>
            </a:r>
            <a:r>
              <a:rPr lang="it-IT" sz="1800" b="0" dirty="0">
                <a:latin typeface="Calibri" panose="020F0502020204030204" pitchFamily="34" charset="0"/>
              </a:rPr>
              <a:t>%</a:t>
            </a:r>
            <a:endParaRPr lang="it-IT" sz="2800" b="0" dirty="0">
              <a:latin typeface="Calibri" panose="020F0502020204030204" pitchFamily="34" charset="0"/>
            </a:endParaRPr>
          </a:p>
        </p:txBody>
      </p:sp>
      <p:sp>
        <p:nvSpPr>
          <p:cNvPr id="32" name="CasellaDiTesto 31"/>
          <p:cNvSpPr txBox="1"/>
          <p:nvPr/>
        </p:nvSpPr>
        <p:spPr>
          <a:xfrm>
            <a:off x="4255455" y="4676201"/>
            <a:ext cx="1730654" cy="646331"/>
          </a:xfrm>
          <a:prstGeom prst="rect">
            <a:avLst/>
          </a:prstGeom>
          <a:noFill/>
        </p:spPr>
        <p:txBody>
          <a:bodyPr wrap="square" rtlCol="0">
            <a:spAutoFit/>
          </a:bodyPr>
          <a:lstStyle/>
          <a:p>
            <a:pPr algn="ctr">
              <a:spcBef>
                <a:spcPts val="600"/>
              </a:spcBef>
            </a:pPr>
            <a:r>
              <a:rPr lang="it-IT" sz="1800" dirty="0">
                <a:latin typeface="Calibri" panose="020F0502020204030204" pitchFamily="34" charset="0"/>
              </a:rPr>
              <a:t>Rivendita di accessori</a:t>
            </a:r>
          </a:p>
        </p:txBody>
      </p:sp>
      <p:sp>
        <p:nvSpPr>
          <p:cNvPr id="33"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marginalità |</a:t>
            </a:r>
            <a:r>
              <a:rPr lang="it-IT" altLang="it-IT" kern="0" dirty="0">
                <a:solidFill>
                  <a:schemeClr val="tx1"/>
                </a:solidFill>
                <a:latin typeface="Calibri" panose="020F0502020204030204" pitchFamily="34" charset="0"/>
                <a:cs typeface="Arial" panose="020B0604020202020204" pitchFamily="34" charset="0"/>
              </a:rPr>
              <a:t> </a:t>
            </a:r>
            <a:r>
              <a:rPr lang="it-IT" dirty="0">
                <a:solidFill>
                  <a:schemeClr val="tx1"/>
                </a:solidFill>
                <a:latin typeface="Calibri" panose="020F0502020204030204" pitchFamily="34" charset="0"/>
              </a:rPr>
              <a:t>…il debole apporto delle nuove immatricolazioni è evidente anche in termini di marginalità delle imprese, aumentata in modo impercettibile…</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34" name="Rettangolo 33"/>
          <p:cNvSpPr/>
          <p:nvPr/>
        </p:nvSpPr>
        <p:spPr bwMode="auto">
          <a:xfrm>
            <a:off x="0" y="0"/>
            <a:ext cx="9144000" cy="188913"/>
          </a:xfrm>
          <a:prstGeom prst="rect">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b="0" dirty="0">
                <a:solidFill>
                  <a:schemeClr val="bg1"/>
                </a:solidFill>
                <a:latin typeface="Calibri" panose="020F0502020204030204" pitchFamily="34" charset="0"/>
              </a:rPr>
              <a:t>CONGIUNTURA ECONOMICA</a:t>
            </a:r>
            <a:endParaRPr kumimoji="0" lang="it-IT" sz="1050" b="0" i="0" u="none" strike="noStrike" cap="none" normalizeH="0" baseline="0" dirty="0">
              <a:ln>
                <a:noFill/>
              </a:ln>
              <a:solidFill>
                <a:schemeClr val="bg1"/>
              </a:solidFill>
              <a:effectLst/>
              <a:latin typeface="Calibri" panose="020F0502020204030204" pitchFamily="34" charset="0"/>
            </a:endParaRPr>
          </a:p>
        </p:txBody>
      </p:sp>
      <p:cxnSp>
        <p:nvCxnSpPr>
          <p:cNvPr id="51" name="Connettore diritto 50"/>
          <p:cNvCxnSpPr/>
          <p:nvPr/>
        </p:nvCxnSpPr>
        <p:spPr bwMode="auto">
          <a:xfrm>
            <a:off x="6182680" y="1665352"/>
            <a:ext cx="0" cy="4932000"/>
          </a:xfrm>
          <a:prstGeom prst="line">
            <a:avLst/>
          </a:prstGeom>
          <a:noFill/>
          <a:ln w="57150" cap="flat" cmpd="sng" algn="ctr">
            <a:solidFill>
              <a:srgbClr val="1F4E79"/>
            </a:solidFill>
            <a:prstDash val="solid"/>
            <a:round/>
            <a:headEnd type="none" w="med" len="med"/>
            <a:tailEnd type="none" w="med" len="med"/>
          </a:ln>
          <a:effectLst/>
        </p:spPr>
      </p:cxnSp>
      <p:sp>
        <p:nvSpPr>
          <p:cNvPr id="57" name="CasellaDiTesto 56"/>
          <p:cNvSpPr txBox="1"/>
          <p:nvPr/>
        </p:nvSpPr>
        <p:spPr>
          <a:xfrm>
            <a:off x="6260586" y="1602516"/>
            <a:ext cx="2688869" cy="4562788"/>
          </a:xfrm>
          <a:prstGeom prst="rect">
            <a:avLst/>
          </a:prstGeom>
          <a:noFill/>
        </p:spPr>
        <p:txBody>
          <a:bodyPr wrap="square" rtlCol="0">
            <a:spAutoFit/>
          </a:bodyPr>
          <a:lstStyle/>
          <a:p>
            <a:pPr>
              <a:lnSpc>
                <a:spcPct val="110000"/>
              </a:lnSpc>
              <a:spcBef>
                <a:spcPts val="600"/>
              </a:spcBef>
            </a:pPr>
            <a:r>
              <a:rPr lang="it-IT" sz="1500" b="0" dirty="0">
                <a:latin typeface="Calibri" panose="020F0502020204030204" pitchFamily="34" charset="0"/>
              </a:rPr>
              <a:t>Nel periodo gennaio-giugno 2016, rispetto allo stesso periodo del 2015, </a:t>
            </a:r>
            <a:r>
              <a:rPr lang="it-IT" sz="1500" dirty="0">
                <a:latin typeface="Calibri" panose="020F0502020204030204" pitchFamily="34" charset="0"/>
              </a:rPr>
              <a:t>la variazione della marginalità delle imprese</a:t>
            </a:r>
            <a:r>
              <a:rPr lang="it-IT" sz="1500" b="0" dirty="0">
                <a:latin typeface="Calibri" panose="020F0502020204030204" pitchFamily="34" charset="0"/>
              </a:rPr>
              <a:t>, seppur in segno positivo, </a:t>
            </a:r>
            <a:r>
              <a:rPr lang="it-IT" sz="1500" dirty="0">
                <a:latin typeface="Calibri" panose="020F0502020204030204" pitchFamily="34" charset="0"/>
              </a:rPr>
              <a:t>è stata ancora fin troppo lieve </a:t>
            </a:r>
            <a:r>
              <a:rPr lang="it-IT" sz="1500" b="0" dirty="0">
                <a:latin typeface="Calibri" panose="020F0502020204030204" pitchFamily="34" charset="0"/>
              </a:rPr>
              <a:t>(mediamente, solo il 7% degli operatori ha ravvisato un aumento). </a:t>
            </a:r>
          </a:p>
          <a:p>
            <a:pPr>
              <a:lnSpc>
                <a:spcPct val="110000"/>
              </a:lnSpc>
              <a:spcBef>
                <a:spcPts val="600"/>
              </a:spcBef>
            </a:pPr>
            <a:r>
              <a:rPr lang="it-IT" sz="1500" b="0" dirty="0">
                <a:latin typeface="Calibri" panose="020F0502020204030204" pitchFamily="34" charset="0"/>
              </a:rPr>
              <a:t>In ogni caso, tale incremento è dovuto per il 30% alla vendita di auto nuove, per il 28% alla vendita di auto usate, per il 16% all’attività di post vendita, per il 14% alla rivendita di accessori, per il 12% alla vendita di servizi finanziari.</a:t>
            </a:r>
          </a:p>
        </p:txBody>
      </p:sp>
    </p:spTree>
    <p:extLst>
      <p:ext uri="{BB962C8B-B14F-4D97-AF65-F5344CB8AC3E}">
        <p14:creationId xmlns:p14="http://schemas.microsoft.com/office/powerpoint/2010/main" val="32422714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bwMode="auto">
          <a:xfrm>
            <a:off x="0" y="0"/>
            <a:ext cx="9144000" cy="188913"/>
          </a:xfrm>
          <a:prstGeom prst="rect">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b="0" dirty="0">
                <a:solidFill>
                  <a:schemeClr val="bg1"/>
                </a:solidFill>
                <a:latin typeface="Calibri" panose="020F0502020204030204" pitchFamily="34" charset="0"/>
              </a:rPr>
              <a:t>CONGIUNTURA ECONOMICA</a:t>
            </a:r>
            <a:endParaRPr kumimoji="0" lang="it-IT" sz="1050" b="0" i="0" u="none" strike="noStrike" cap="none" normalizeH="0" baseline="0" dirty="0">
              <a:ln>
                <a:noFill/>
              </a:ln>
              <a:solidFill>
                <a:schemeClr val="bg1"/>
              </a:solidFill>
              <a:effectLst/>
              <a:latin typeface="Calibri" panose="020F0502020204030204" pitchFamily="34" charset="0"/>
            </a:endParaRPr>
          </a:p>
        </p:txBody>
      </p:sp>
      <p:sp>
        <p:nvSpPr>
          <p:cNvPr id="149" name="Rettangolo 148"/>
          <p:cNvSpPr/>
          <p:nvPr/>
        </p:nvSpPr>
        <p:spPr bwMode="auto">
          <a:xfrm>
            <a:off x="4137932" y="1422012"/>
            <a:ext cx="2932127" cy="2084549"/>
          </a:xfrm>
          <a:prstGeom prst="rect">
            <a:avLst/>
          </a:prstGeom>
          <a:solidFill>
            <a:srgbClr val="1F4E79">
              <a:alpha val="1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0" name="Rettangolo 149"/>
          <p:cNvSpPr/>
          <p:nvPr/>
        </p:nvSpPr>
        <p:spPr bwMode="auto">
          <a:xfrm>
            <a:off x="7451537" y="1422012"/>
            <a:ext cx="1457233" cy="2084549"/>
          </a:xfrm>
          <a:prstGeom prst="rect">
            <a:avLst/>
          </a:prstGeom>
          <a:solidFill>
            <a:srgbClr val="1F4E79">
              <a:alpha val="1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1" name="Rettangolo 150"/>
          <p:cNvSpPr/>
          <p:nvPr/>
        </p:nvSpPr>
        <p:spPr bwMode="auto">
          <a:xfrm>
            <a:off x="1768433" y="1422012"/>
            <a:ext cx="2289028" cy="2084549"/>
          </a:xfrm>
          <a:prstGeom prst="rect">
            <a:avLst/>
          </a:prstGeom>
          <a:solidFill>
            <a:srgbClr val="1F4E79">
              <a:alpha val="1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2" name="Rettangolo 151"/>
          <p:cNvSpPr/>
          <p:nvPr/>
        </p:nvSpPr>
        <p:spPr>
          <a:xfrm>
            <a:off x="395288" y="908720"/>
            <a:ext cx="8353176" cy="492443"/>
          </a:xfrm>
          <a:prstGeom prst="rect">
            <a:avLst/>
          </a:prstGeom>
        </p:spPr>
        <p:txBody>
          <a:bodyPr wrap="square">
            <a:spAutoFit/>
          </a:bodyPr>
          <a:lstStyle/>
          <a:p>
            <a:pPr algn="just"/>
            <a:r>
              <a:rPr lang="it-IT" sz="1300" u="sng" dirty="0">
                <a:latin typeface="Calibri" panose="020F0502020204030204" pitchFamily="34" charset="0"/>
              </a:rPr>
              <a:t>Negli ultimi sei mesi</a:t>
            </a:r>
            <a:r>
              <a:rPr lang="it-IT" sz="1300" b="0" dirty="0">
                <a:latin typeface="Calibri" panose="020F0502020204030204" pitchFamily="34" charset="0"/>
              </a:rPr>
              <a:t>, l’</a:t>
            </a:r>
            <a:r>
              <a:rPr lang="it-IT" sz="1300" u="sng" dirty="0">
                <a:latin typeface="Calibri" panose="020F0502020204030204" pitchFamily="34" charset="0"/>
              </a:rPr>
              <a:t>occupazione</a:t>
            </a:r>
            <a:r>
              <a:rPr lang="it-IT" sz="1300" b="0" dirty="0">
                <a:latin typeface="Calibri" panose="020F0502020204030204" pitchFamily="34" charset="0"/>
              </a:rPr>
              <a:t> complessiva della Sua impresa, ovvero il numero degli addetti, rispetto ai sei mesi precedenti, è aumentato, rimasto invariato, diminuito…?</a:t>
            </a:r>
          </a:p>
        </p:txBody>
      </p:sp>
      <p:pic>
        <p:nvPicPr>
          <p:cNvPr id="153" name="Picture 4" descr="http://helpdesk.unich.it/mlf/img/faccine.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4307" b="24388"/>
          <a:stretch/>
        </p:blipFill>
        <p:spPr bwMode="auto">
          <a:xfrm>
            <a:off x="455001" y="2898193"/>
            <a:ext cx="485732" cy="537568"/>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4" descr="http://helpdesk.unich.it/mlf/img/faccin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154" r="33770" b="30700"/>
          <a:stretch/>
        </p:blipFill>
        <p:spPr bwMode="auto">
          <a:xfrm>
            <a:off x="404549" y="2301371"/>
            <a:ext cx="549693" cy="492695"/>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4" descr="http://helpdesk.unich.it/mlf/img/faccin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2" r="72539" b="22684"/>
          <a:stretch/>
        </p:blipFill>
        <p:spPr bwMode="auto">
          <a:xfrm>
            <a:off x="401346" y="1679037"/>
            <a:ext cx="519154" cy="550833"/>
          </a:xfrm>
          <a:prstGeom prst="rect">
            <a:avLst/>
          </a:prstGeom>
          <a:noFill/>
          <a:extLst>
            <a:ext uri="{909E8E84-426E-40DD-AFC4-6F175D3DCCD1}">
              <a14:hiddenFill xmlns:a14="http://schemas.microsoft.com/office/drawing/2010/main">
                <a:solidFill>
                  <a:srgbClr val="FFFFFF"/>
                </a:solidFill>
              </a14:hiddenFill>
            </a:ext>
          </a:extLst>
        </p:spPr>
      </p:pic>
      <p:sp>
        <p:nvSpPr>
          <p:cNvPr id="156" name="CasellaDiTesto 155"/>
          <p:cNvSpPr txBox="1"/>
          <p:nvPr/>
        </p:nvSpPr>
        <p:spPr>
          <a:xfrm>
            <a:off x="932617" y="1692843"/>
            <a:ext cx="572594" cy="461665"/>
          </a:xfrm>
          <a:prstGeom prst="rect">
            <a:avLst/>
          </a:prstGeom>
          <a:noFill/>
        </p:spPr>
        <p:txBody>
          <a:bodyPr wrap="none" rtlCol="0">
            <a:spAutoFit/>
          </a:bodyPr>
          <a:lstStyle/>
          <a:p>
            <a:pPr algn="ctr"/>
            <a:r>
              <a:rPr lang="it-IT" sz="2400" b="0" dirty="0">
                <a:solidFill>
                  <a:srgbClr val="1F4E79"/>
                </a:solidFill>
                <a:latin typeface="Calibri" panose="020F0502020204030204" pitchFamily="34" charset="0"/>
              </a:rPr>
              <a:t>3,8</a:t>
            </a:r>
          </a:p>
        </p:txBody>
      </p:sp>
      <p:sp>
        <p:nvSpPr>
          <p:cNvPr id="157" name="CasellaDiTesto 156"/>
          <p:cNvSpPr txBox="1"/>
          <p:nvPr/>
        </p:nvSpPr>
        <p:spPr>
          <a:xfrm>
            <a:off x="854875" y="2286108"/>
            <a:ext cx="728084" cy="461665"/>
          </a:xfrm>
          <a:prstGeom prst="rect">
            <a:avLst/>
          </a:prstGeom>
          <a:noFill/>
        </p:spPr>
        <p:txBody>
          <a:bodyPr wrap="none" rtlCol="0">
            <a:spAutoFit/>
          </a:bodyPr>
          <a:lstStyle/>
          <a:p>
            <a:pPr algn="ctr"/>
            <a:r>
              <a:rPr lang="it-IT" sz="2400" b="0" dirty="0">
                <a:solidFill>
                  <a:srgbClr val="1F4E79"/>
                </a:solidFill>
                <a:latin typeface="Calibri" panose="020F0502020204030204" pitchFamily="34" charset="0"/>
              </a:rPr>
              <a:t>56,0</a:t>
            </a:r>
          </a:p>
        </p:txBody>
      </p:sp>
      <p:sp>
        <p:nvSpPr>
          <p:cNvPr id="158" name="CasellaDiTesto 157"/>
          <p:cNvSpPr txBox="1"/>
          <p:nvPr/>
        </p:nvSpPr>
        <p:spPr>
          <a:xfrm>
            <a:off x="854875" y="2905367"/>
            <a:ext cx="728084" cy="461665"/>
          </a:xfrm>
          <a:prstGeom prst="rect">
            <a:avLst/>
          </a:prstGeom>
          <a:noFill/>
        </p:spPr>
        <p:txBody>
          <a:bodyPr wrap="none" rtlCol="0">
            <a:spAutoFit/>
          </a:bodyPr>
          <a:lstStyle/>
          <a:p>
            <a:pPr algn="ctr"/>
            <a:r>
              <a:rPr lang="it-IT" sz="2400" b="0" dirty="0">
                <a:solidFill>
                  <a:srgbClr val="1F4E79"/>
                </a:solidFill>
                <a:latin typeface="Calibri" panose="020F0502020204030204" pitchFamily="34" charset="0"/>
              </a:rPr>
              <a:t>40,2</a:t>
            </a:r>
          </a:p>
        </p:txBody>
      </p:sp>
      <p:sp>
        <p:nvSpPr>
          <p:cNvPr id="159" name="Rettangolo arrotondato 158"/>
          <p:cNvSpPr/>
          <p:nvPr/>
        </p:nvSpPr>
        <p:spPr bwMode="auto">
          <a:xfrm>
            <a:off x="1819361" y="1767643"/>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0" name="CasellaDiTesto 159"/>
          <p:cNvSpPr txBox="1"/>
          <p:nvPr/>
        </p:nvSpPr>
        <p:spPr>
          <a:xfrm>
            <a:off x="1907662" y="1769787"/>
            <a:ext cx="47801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5,0</a:t>
            </a:r>
          </a:p>
        </p:txBody>
      </p:sp>
      <p:sp>
        <p:nvSpPr>
          <p:cNvPr id="161" name="Rettangolo arrotondato 160"/>
          <p:cNvSpPr/>
          <p:nvPr/>
        </p:nvSpPr>
        <p:spPr bwMode="auto">
          <a:xfrm>
            <a:off x="1819361" y="2368230"/>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2" name="CasellaDiTesto 161"/>
          <p:cNvSpPr txBox="1"/>
          <p:nvPr/>
        </p:nvSpPr>
        <p:spPr>
          <a:xfrm>
            <a:off x="1849152" y="2370374"/>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74,0</a:t>
            </a:r>
          </a:p>
        </p:txBody>
      </p:sp>
      <p:sp>
        <p:nvSpPr>
          <p:cNvPr id="163" name="Rettangolo arrotondato 162"/>
          <p:cNvSpPr/>
          <p:nvPr/>
        </p:nvSpPr>
        <p:spPr bwMode="auto">
          <a:xfrm>
            <a:off x="1819361" y="2980167"/>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4" name="CasellaDiTesto 163"/>
          <p:cNvSpPr txBox="1"/>
          <p:nvPr/>
        </p:nvSpPr>
        <p:spPr>
          <a:xfrm>
            <a:off x="1849152" y="2982311"/>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21,0</a:t>
            </a:r>
          </a:p>
        </p:txBody>
      </p:sp>
      <p:sp>
        <p:nvSpPr>
          <p:cNvPr id="165" name="CasellaDiTesto 164"/>
          <p:cNvSpPr txBox="1"/>
          <p:nvPr/>
        </p:nvSpPr>
        <p:spPr>
          <a:xfrm>
            <a:off x="1952546" y="1427397"/>
            <a:ext cx="388248" cy="276999"/>
          </a:xfrm>
          <a:prstGeom prst="rect">
            <a:avLst/>
          </a:prstGeom>
          <a:noFill/>
        </p:spPr>
        <p:txBody>
          <a:bodyPr wrap="none" rtlCol="0">
            <a:spAutoFit/>
          </a:bodyPr>
          <a:lstStyle/>
          <a:p>
            <a:pPr algn="ctr"/>
            <a:r>
              <a:rPr lang="it-IT" sz="1200" dirty="0">
                <a:solidFill>
                  <a:srgbClr val="1F4E79"/>
                </a:solidFill>
                <a:latin typeface="Calibri" panose="020F0502020204030204" pitchFamily="34" charset="0"/>
              </a:rPr>
              <a:t>1-9</a:t>
            </a:r>
          </a:p>
        </p:txBody>
      </p:sp>
      <p:sp>
        <p:nvSpPr>
          <p:cNvPr id="166" name="Rettangolo arrotondato 165"/>
          <p:cNvSpPr/>
          <p:nvPr/>
        </p:nvSpPr>
        <p:spPr bwMode="auto">
          <a:xfrm>
            <a:off x="2555776" y="1767643"/>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167" name="CasellaDiTesto 166"/>
          <p:cNvSpPr txBox="1"/>
          <p:nvPr/>
        </p:nvSpPr>
        <p:spPr>
          <a:xfrm>
            <a:off x="2644077" y="1769787"/>
            <a:ext cx="478016" cy="369332"/>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dirty="0"/>
              <a:t>2,4</a:t>
            </a:r>
          </a:p>
        </p:txBody>
      </p:sp>
      <p:sp>
        <p:nvSpPr>
          <p:cNvPr id="168" name="Rettangolo arrotondato 167"/>
          <p:cNvSpPr/>
          <p:nvPr/>
        </p:nvSpPr>
        <p:spPr bwMode="auto">
          <a:xfrm>
            <a:off x="2555776" y="2368230"/>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9" name="CasellaDiTesto 168"/>
          <p:cNvSpPr txBox="1"/>
          <p:nvPr/>
        </p:nvSpPr>
        <p:spPr>
          <a:xfrm>
            <a:off x="2585567" y="2370374"/>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55,0</a:t>
            </a:r>
          </a:p>
        </p:txBody>
      </p:sp>
      <p:sp>
        <p:nvSpPr>
          <p:cNvPr id="170" name="Rettangolo arrotondato 169"/>
          <p:cNvSpPr/>
          <p:nvPr/>
        </p:nvSpPr>
        <p:spPr bwMode="auto">
          <a:xfrm>
            <a:off x="2555776" y="2980167"/>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1" name="CasellaDiTesto 170"/>
          <p:cNvSpPr txBox="1"/>
          <p:nvPr/>
        </p:nvSpPr>
        <p:spPr>
          <a:xfrm>
            <a:off x="2585567" y="2982311"/>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42,6</a:t>
            </a:r>
          </a:p>
        </p:txBody>
      </p:sp>
      <p:sp>
        <p:nvSpPr>
          <p:cNvPr id="172" name="CasellaDiTesto 171"/>
          <p:cNvSpPr txBox="1"/>
          <p:nvPr/>
        </p:nvSpPr>
        <p:spPr>
          <a:xfrm>
            <a:off x="2610416" y="1427397"/>
            <a:ext cx="545342" cy="276999"/>
          </a:xfrm>
          <a:prstGeom prst="rect">
            <a:avLst/>
          </a:prstGeom>
          <a:noFill/>
        </p:spPr>
        <p:txBody>
          <a:bodyPr wrap="none" rtlCol="0">
            <a:spAutoFit/>
          </a:bodyPr>
          <a:lstStyle/>
          <a:p>
            <a:pPr algn="ctr"/>
            <a:r>
              <a:rPr lang="it-IT" sz="1200" dirty="0">
                <a:solidFill>
                  <a:srgbClr val="1F4E79"/>
                </a:solidFill>
                <a:latin typeface="Calibri" panose="020F0502020204030204" pitchFamily="34" charset="0"/>
              </a:rPr>
              <a:t>10-49</a:t>
            </a:r>
          </a:p>
        </p:txBody>
      </p:sp>
      <p:sp>
        <p:nvSpPr>
          <p:cNvPr id="173" name="Rettangolo arrotondato 172"/>
          <p:cNvSpPr/>
          <p:nvPr/>
        </p:nvSpPr>
        <p:spPr bwMode="auto">
          <a:xfrm>
            <a:off x="3329418" y="1767643"/>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174" name="CasellaDiTesto 173"/>
          <p:cNvSpPr txBox="1"/>
          <p:nvPr/>
        </p:nvSpPr>
        <p:spPr>
          <a:xfrm>
            <a:off x="3417719" y="1769787"/>
            <a:ext cx="478016" cy="369332"/>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dirty="0"/>
              <a:t>1,0</a:t>
            </a:r>
          </a:p>
        </p:txBody>
      </p:sp>
      <p:sp>
        <p:nvSpPr>
          <p:cNvPr id="175" name="Rettangolo arrotondato 174"/>
          <p:cNvSpPr/>
          <p:nvPr/>
        </p:nvSpPr>
        <p:spPr bwMode="auto">
          <a:xfrm>
            <a:off x="3329418" y="2368230"/>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6" name="CasellaDiTesto 175"/>
          <p:cNvSpPr txBox="1"/>
          <p:nvPr/>
        </p:nvSpPr>
        <p:spPr>
          <a:xfrm>
            <a:off x="3359209" y="2370374"/>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50,0</a:t>
            </a:r>
          </a:p>
        </p:txBody>
      </p:sp>
      <p:sp>
        <p:nvSpPr>
          <p:cNvPr id="177" name="Rettangolo arrotondato 176"/>
          <p:cNvSpPr/>
          <p:nvPr/>
        </p:nvSpPr>
        <p:spPr bwMode="auto">
          <a:xfrm>
            <a:off x="3329418" y="2980167"/>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8" name="CasellaDiTesto 177"/>
          <p:cNvSpPr txBox="1"/>
          <p:nvPr/>
        </p:nvSpPr>
        <p:spPr>
          <a:xfrm>
            <a:off x="3359209" y="2982311"/>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49,0</a:t>
            </a:r>
          </a:p>
        </p:txBody>
      </p:sp>
      <p:sp>
        <p:nvSpPr>
          <p:cNvPr id="179" name="CasellaDiTesto 178"/>
          <p:cNvSpPr txBox="1"/>
          <p:nvPr/>
        </p:nvSpPr>
        <p:spPr>
          <a:xfrm>
            <a:off x="3447376" y="1427397"/>
            <a:ext cx="418705" cy="276999"/>
          </a:xfrm>
          <a:prstGeom prst="rect">
            <a:avLst/>
          </a:prstGeom>
          <a:noFill/>
        </p:spPr>
        <p:txBody>
          <a:bodyPr wrap="none" rtlCol="0">
            <a:spAutoFit/>
          </a:bodyPr>
          <a:lstStyle/>
          <a:p>
            <a:pPr algn="ctr"/>
            <a:r>
              <a:rPr lang="it-IT" sz="1200" dirty="0">
                <a:solidFill>
                  <a:srgbClr val="1F4E79"/>
                </a:solidFill>
                <a:latin typeface="Calibri" panose="020F0502020204030204" pitchFamily="34" charset="0"/>
              </a:rPr>
              <a:t>&gt;49</a:t>
            </a:r>
          </a:p>
        </p:txBody>
      </p:sp>
      <p:sp>
        <p:nvSpPr>
          <p:cNvPr id="180" name="Rettangolo arrotondato 179"/>
          <p:cNvSpPr/>
          <p:nvPr/>
        </p:nvSpPr>
        <p:spPr bwMode="auto">
          <a:xfrm>
            <a:off x="4193488" y="1767643"/>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181" name="CasellaDiTesto 180"/>
          <p:cNvSpPr txBox="1"/>
          <p:nvPr/>
        </p:nvSpPr>
        <p:spPr>
          <a:xfrm>
            <a:off x="4281789" y="1769787"/>
            <a:ext cx="478016" cy="369332"/>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dirty="0"/>
              <a:t>4,0</a:t>
            </a:r>
          </a:p>
        </p:txBody>
      </p:sp>
      <p:sp>
        <p:nvSpPr>
          <p:cNvPr id="182" name="Rettangolo arrotondato 181"/>
          <p:cNvSpPr/>
          <p:nvPr/>
        </p:nvSpPr>
        <p:spPr bwMode="auto">
          <a:xfrm>
            <a:off x="4193488" y="2368230"/>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3" name="CasellaDiTesto 182"/>
          <p:cNvSpPr txBox="1"/>
          <p:nvPr/>
        </p:nvSpPr>
        <p:spPr>
          <a:xfrm>
            <a:off x="4223279" y="2370374"/>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57,0</a:t>
            </a:r>
          </a:p>
        </p:txBody>
      </p:sp>
      <p:sp>
        <p:nvSpPr>
          <p:cNvPr id="184" name="Rettangolo arrotondato 183"/>
          <p:cNvSpPr/>
          <p:nvPr/>
        </p:nvSpPr>
        <p:spPr bwMode="auto">
          <a:xfrm>
            <a:off x="4193488" y="2980167"/>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5" name="CasellaDiTesto 184"/>
          <p:cNvSpPr txBox="1"/>
          <p:nvPr/>
        </p:nvSpPr>
        <p:spPr>
          <a:xfrm>
            <a:off x="4223279" y="2982311"/>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39,0</a:t>
            </a:r>
          </a:p>
        </p:txBody>
      </p:sp>
      <p:sp>
        <p:nvSpPr>
          <p:cNvPr id="187" name="Rettangolo arrotondato 186"/>
          <p:cNvSpPr/>
          <p:nvPr/>
        </p:nvSpPr>
        <p:spPr bwMode="auto">
          <a:xfrm>
            <a:off x="4906844" y="1767643"/>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8" name="CasellaDiTesto 187"/>
          <p:cNvSpPr txBox="1"/>
          <p:nvPr/>
        </p:nvSpPr>
        <p:spPr>
          <a:xfrm>
            <a:off x="4995145" y="1769787"/>
            <a:ext cx="47801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3,4</a:t>
            </a:r>
          </a:p>
        </p:txBody>
      </p:sp>
      <p:sp>
        <p:nvSpPr>
          <p:cNvPr id="189" name="Rettangolo arrotondato 188"/>
          <p:cNvSpPr/>
          <p:nvPr/>
        </p:nvSpPr>
        <p:spPr bwMode="auto">
          <a:xfrm>
            <a:off x="4906844" y="2368230"/>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0" name="CasellaDiTesto 189"/>
          <p:cNvSpPr txBox="1"/>
          <p:nvPr/>
        </p:nvSpPr>
        <p:spPr>
          <a:xfrm>
            <a:off x="4936635" y="2370374"/>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56,7</a:t>
            </a:r>
          </a:p>
        </p:txBody>
      </p:sp>
      <p:sp>
        <p:nvSpPr>
          <p:cNvPr id="191" name="Rettangolo arrotondato 190"/>
          <p:cNvSpPr/>
          <p:nvPr/>
        </p:nvSpPr>
        <p:spPr bwMode="auto">
          <a:xfrm>
            <a:off x="4906844" y="2980167"/>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2" name="CasellaDiTesto 191"/>
          <p:cNvSpPr txBox="1"/>
          <p:nvPr/>
        </p:nvSpPr>
        <p:spPr>
          <a:xfrm>
            <a:off x="4936634" y="2982311"/>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39,9</a:t>
            </a:r>
          </a:p>
        </p:txBody>
      </p:sp>
      <p:sp>
        <p:nvSpPr>
          <p:cNvPr id="194" name="Rettangolo arrotondato 193"/>
          <p:cNvSpPr/>
          <p:nvPr/>
        </p:nvSpPr>
        <p:spPr bwMode="auto">
          <a:xfrm>
            <a:off x="5620200" y="1767643"/>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5" name="CasellaDiTesto 194"/>
          <p:cNvSpPr txBox="1"/>
          <p:nvPr/>
        </p:nvSpPr>
        <p:spPr>
          <a:xfrm>
            <a:off x="5708501" y="1769787"/>
            <a:ext cx="47801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3,0</a:t>
            </a:r>
          </a:p>
        </p:txBody>
      </p:sp>
      <p:sp>
        <p:nvSpPr>
          <p:cNvPr id="196" name="Rettangolo arrotondato 195"/>
          <p:cNvSpPr/>
          <p:nvPr/>
        </p:nvSpPr>
        <p:spPr bwMode="auto">
          <a:xfrm>
            <a:off x="5620200" y="2368230"/>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7" name="CasellaDiTesto 196"/>
          <p:cNvSpPr txBox="1"/>
          <p:nvPr/>
        </p:nvSpPr>
        <p:spPr>
          <a:xfrm>
            <a:off x="5649991" y="2370374"/>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56,6</a:t>
            </a:r>
          </a:p>
        </p:txBody>
      </p:sp>
      <p:sp>
        <p:nvSpPr>
          <p:cNvPr id="198" name="Rettangolo arrotondato 197"/>
          <p:cNvSpPr/>
          <p:nvPr/>
        </p:nvSpPr>
        <p:spPr bwMode="auto">
          <a:xfrm>
            <a:off x="5620200" y="2980167"/>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9" name="CasellaDiTesto 198"/>
          <p:cNvSpPr txBox="1"/>
          <p:nvPr/>
        </p:nvSpPr>
        <p:spPr>
          <a:xfrm>
            <a:off x="5649991" y="2982311"/>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40,4</a:t>
            </a:r>
          </a:p>
        </p:txBody>
      </p:sp>
      <p:sp>
        <p:nvSpPr>
          <p:cNvPr id="201" name="Rettangolo arrotondato 200"/>
          <p:cNvSpPr/>
          <p:nvPr/>
        </p:nvSpPr>
        <p:spPr bwMode="auto">
          <a:xfrm>
            <a:off x="6333556" y="1767643"/>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2" name="CasellaDiTesto 201"/>
          <p:cNvSpPr txBox="1"/>
          <p:nvPr/>
        </p:nvSpPr>
        <p:spPr>
          <a:xfrm>
            <a:off x="6421857" y="1769787"/>
            <a:ext cx="47801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2,9</a:t>
            </a:r>
          </a:p>
        </p:txBody>
      </p:sp>
      <p:sp>
        <p:nvSpPr>
          <p:cNvPr id="203" name="Rettangolo arrotondato 202"/>
          <p:cNvSpPr/>
          <p:nvPr/>
        </p:nvSpPr>
        <p:spPr bwMode="auto">
          <a:xfrm>
            <a:off x="6333556" y="2368230"/>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4" name="CasellaDiTesto 203"/>
          <p:cNvSpPr txBox="1"/>
          <p:nvPr/>
        </p:nvSpPr>
        <p:spPr>
          <a:xfrm>
            <a:off x="6363347" y="2370374"/>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55,0</a:t>
            </a:r>
          </a:p>
        </p:txBody>
      </p:sp>
      <p:sp>
        <p:nvSpPr>
          <p:cNvPr id="205" name="Rettangolo arrotondato 204"/>
          <p:cNvSpPr/>
          <p:nvPr/>
        </p:nvSpPr>
        <p:spPr bwMode="auto">
          <a:xfrm>
            <a:off x="6333556" y="2980167"/>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6" name="CasellaDiTesto 205"/>
          <p:cNvSpPr txBox="1"/>
          <p:nvPr/>
        </p:nvSpPr>
        <p:spPr>
          <a:xfrm>
            <a:off x="6363347" y="2982311"/>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42,1</a:t>
            </a:r>
          </a:p>
        </p:txBody>
      </p:sp>
      <p:sp>
        <p:nvSpPr>
          <p:cNvPr id="208" name="Pentagono 207"/>
          <p:cNvSpPr/>
          <p:nvPr/>
        </p:nvSpPr>
        <p:spPr bwMode="auto">
          <a:xfrm>
            <a:off x="7155606" y="1466312"/>
            <a:ext cx="202107" cy="1996364"/>
          </a:xfrm>
          <a:prstGeom prst="homePlate">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9" name="CasellaDiTesto 208"/>
          <p:cNvSpPr txBox="1"/>
          <p:nvPr/>
        </p:nvSpPr>
        <p:spPr>
          <a:xfrm>
            <a:off x="7376889" y="1425061"/>
            <a:ext cx="1606530" cy="477054"/>
          </a:xfrm>
          <a:prstGeom prst="rect">
            <a:avLst/>
          </a:prstGeom>
          <a:noFill/>
        </p:spPr>
        <p:txBody>
          <a:bodyPr wrap="none" rtlCol="0">
            <a:spAutoFit/>
          </a:bodyPr>
          <a:lstStyle/>
          <a:p>
            <a:pPr algn="ctr"/>
            <a:r>
              <a:rPr lang="it-IT" sz="1400" dirty="0" err="1">
                <a:latin typeface="Calibri" panose="020F0502020204030204" pitchFamily="34" charset="0"/>
              </a:rPr>
              <a:t>Gen</a:t>
            </a:r>
            <a:r>
              <a:rPr lang="it-IT" sz="1400" dirty="0">
                <a:latin typeface="Calibri" panose="020F0502020204030204" pitchFamily="34" charset="0"/>
              </a:rPr>
              <a:t> – </a:t>
            </a:r>
            <a:r>
              <a:rPr lang="it-IT" sz="1400" dirty="0" err="1">
                <a:latin typeface="Calibri" panose="020F0502020204030204" pitchFamily="34" charset="0"/>
              </a:rPr>
              <a:t>Giu</a:t>
            </a:r>
            <a:r>
              <a:rPr lang="it-IT" sz="1400" dirty="0">
                <a:latin typeface="Calibri" panose="020F0502020204030204" pitchFamily="34" charset="0"/>
              </a:rPr>
              <a:t> 2016</a:t>
            </a:r>
          </a:p>
          <a:p>
            <a:pPr algn="ctr"/>
            <a:r>
              <a:rPr lang="it-IT" sz="1100" i="1" dirty="0">
                <a:latin typeface="Calibri" panose="020F0502020204030204" pitchFamily="34" charset="0"/>
              </a:rPr>
              <a:t>(Aumento + ½ Invariato)</a:t>
            </a:r>
          </a:p>
        </p:txBody>
      </p:sp>
      <p:sp>
        <p:nvSpPr>
          <p:cNvPr id="211" name="Rettangolo 210"/>
          <p:cNvSpPr/>
          <p:nvPr/>
        </p:nvSpPr>
        <p:spPr bwMode="auto">
          <a:xfrm>
            <a:off x="4140114" y="4199858"/>
            <a:ext cx="2932127" cy="2084549"/>
          </a:xfrm>
          <a:prstGeom prst="rect">
            <a:avLst/>
          </a:prstGeom>
          <a:solidFill>
            <a:srgbClr val="1F4E79">
              <a:alpha val="1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2" name="Rettangolo 211"/>
          <p:cNvSpPr/>
          <p:nvPr/>
        </p:nvSpPr>
        <p:spPr bwMode="auto">
          <a:xfrm>
            <a:off x="7453719" y="4199858"/>
            <a:ext cx="1457233" cy="2084549"/>
          </a:xfrm>
          <a:prstGeom prst="rect">
            <a:avLst/>
          </a:prstGeom>
          <a:solidFill>
            <a:srgbClr val="1F4E79">
              <a:alpha val="1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3" name="Rettangolo 212"/>
          <p:cNvSpPr/>
          <p:nvPr/>
        </p:nvSpPr>
        <p:spPr bwMode="auto">
          <a:xfrm>
            <a:off x="1770615" y="4199858"/>
            <a:ext cx="2289028" cy="2084549"/>
          </a:xfrm>
          <a:prstGeom prst="rect">
            <a:avLst/>
          </a:prstGeom>
          <a:solidFill>
            <a:srgbClr val="1F4E79">
              <a:alpha val="1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214" name="Picture 4" descr="http://helpdesk.unich.it/mlf/img/faccine.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4307" b="24388"/>
          <a:stretch/>
        </p:blipFill>
        <p:spPr bwMode="auto">
          <a:xfrm>
            <a:off x="457183" y="5657567"/>
            <a:ext cx="485732" cy="537568"/>
          </a:xfrm>
          <a:prstGeom prst="rect">
            <a:avLst/>
          </a:prstGeom>
          <a:noFill/>
          <a:extLst>
            <a:ext uri="{909E8E84-426E-40DD-AFC4-6F175D3DCCD1}">
              <a14:hiddenFill xmlns:a14="http://schemas.microsoft.com/office/drawing/2010/main">
                <a:solidFill>
                  <a:srgbClr val="FFFFFF"/>
                </a:solidFill>
              </a14:hiddenFill>
            </a:ext>
          </a:extLst>
        </p:spPr>
      </p:pic>
      <p:pic>
        <p:nvPicPr>
          <p:cNvPr id="215" name="Picture 4" descr="http://helpdesk.unich.it/mlf/img/faccin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154" r="33770" b="30700"/>
          <a:stretch/>
        </p:blipFill>
        <p:spPr bwMode="auto">
          <a:xfrm>
            <a:off x="406731" y="5060745"/>
            <a:ext cx="549693" cy="492695"/>
          </a:xfrm>
          <a:prstGeom prst="rect">
            <a:avLst/>
          </a:prstGeom>
          <a:noFill/>
          <a:extLst>
            <a:ext uri="{909E8E84-426E-40DD-AFC4-6F175D3DCCD1}">
              <a14:hiddenFill xmlns:a14="http://schemas.microsoft.com/office/drawing/2010/main">
                <a:solidFill>
                  <a:srgbClr val="FFFFFF"/>
                </a:solidFill>
              </a14:hiddenFill>
            </a:ext>
          </a:extLst>
        </p:spPr>
      </p:pic>
      <p:pic>
        <p:nvPicPr>
          <p:cNvPr id="216" name="Picture 4" descr="http://helpdesk.unich.it/mlf/img/faccin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2" r="72539" b="22684"/>
          <a:stretch/>
        </p:blipFill>
        <p:spPr bwMode="auto">
          <a:xfrm>
            <a:off x="403528" y="4456883"/>
            <a:ext cx="519154" cy="550833"/>
          </a:xfrm>
          <a:prstGeom prst="rect">
            <a:avLst/>
          </a:prstGeom>
          <a:noFill/>
          <a:extLst>
            <a:ext uri="{909E8E84-426E-40DD-AFC4-6F175D3DCCD1}">
              <a14:hiddenFill xmlns:a14="http://schemas.microsoft.com/office/drawing/2010/main">
                <a:solidFill>
                  <a:srgbClr val="FFFFFF"/>
                </a:solidFill>
              </a14:hiddenFill>
            </a:ext>
          </a:extLst>
        </p:spPr>
      </p:pic>
      <p:sp>
        <p:nvSpPr>
          <p:cNvPr id="217" name="CasellaDiTesto 216"/>
          <p:cNvSpPr txBox="1"/>
          <p:nvPr/>
        </p:nvSpPr>
        <p:spPr>
          <a:xfrm>
            <a:off x="934801" y="4470689"/>
            <a:ext cx="572594" cy="461665"/>
          </a:xfrm>
          <a:prstGeom prst="rect">
            <a:avLst/>
          </a:prstGeom>
          <a:noFill/>
        </p:spPr>
        <p:txBody>
          <a:bodyPr wrap="none" rtlCol="0">
            <a:spAutoFit/>
          </a:bodyPr>
          <a:lstStyle/>
          <a:p>
            <a:pPr algn="ctr"/>
            <a:r>
              <a:rPr lang="it-IT" sz="2400" b="0" dirty="0">
                <a:solidFill>
                  <a:srgbClr val="1F4E79"/>
                </a:solidFill>
                <a:latin typeface="Calibri" panose="020F0502020204030204" pitchFamily="34" charset="0"/>
              </a:rPr>
              <a:t>4,0</a:t>
            </a:r>
          </a:p>
        </p:txBody>
      </p:sp>
      <p:sp>
        <p:nvSpPr>
          <p:cNvPr id="218" name="CasellaDiTesto 217"/>
          <p:cNvSpPr txBox="1"/>
          <p:nvPr/>
        </p:nvSpPr>
        <p:spPr>
          <a:xfrm>
            <a:off x="857056" y="5045482"/>
            <a:ext cx="728084" cy="461665"/>
          </a:xfrm>
          <a:prstGeom prst="rect">
            <a:avLst/>
          </a:prstGeom>
          <a:noFill/>
        </p:spPr>
        <p:txBody>
          <a:bodyPr wrap="none" rtlCol="0">
            <a:spAutoFit/>
          </a:bodyPr>
          <a:lstStyle/>
          <a:p>
            <a:pPr algn="ctr"/>
            <a:r>
              <a:rPr lang="it-IT" sz="2400" b="0" dirty="0">
                <a:solidFill>
                  <a:srgbClr val="1F4E79"/>
                </a:solidFill>
                <a:latin typeface="Calibri" panose="020F0502020204030204" pitchFamily="34" charset="0"/>
              </a:rPr>
              <a:t>56,0</a:t>
            </a:r>
          </a:p>
        </p:txBody>
      </p:sp>
      <p:sp>
        <p:nvSpPr>
          <p:cNvPr id="219" name="CasellaDiTesto 218"/>
          <p:cNvSpPr txBox="1"/>
          <p:nvPr/>
        </p:nvSpPr>
        <p:spPr>
          <a:xfrm>
            <a:off x="857057" y="5664741"/>
            <a:ext cx="728084" cy="461665"/>
          </a:xfrm>
          <a:prstGeom prst="rect">
            <a:avLst/>
          </a:prstGeom>
          <a:noFill/>
        </p:spPr>
        <p:txBody>
          <a:bodyPr wrap="none" rtlCol="0">
            <a:spAutoFit/>
          </a:bodyPr>
          <a:lstStyle/>
          <a:p>
            <a:pPr algn="ctr"/>
            <a:r>
              <a:rPr lang="it-IT" sz="2400" b="0" dirty="0">
                <a:solidFill>
                  <a:srgbClr val="1F4E79"/>
                </a:solidFill>
                <a:latin typeface="Calibri" panose="020F0502020204030204" pitchFamily="34" charset="0"/>
              </a:rPr>
              <a:t>40,0</a:t>
            </a:r>
          </a:p>
        </p:txBody>
      </p:sp>
      <p:sp>
        <p:nvSpPr>
          <p:cNvPr id="220" name="Rettangolo arrotondato 219"/>
          <p:cNvSpPr/>
          <p:nvPr/>
        </p:nvSpPr>
        <p:spPr bwMode="auto">
          <a:xfrm>
            <a:off x="1821543" y="4545489"/>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1" name="CasellaDiTesto 220"/>
          <p:cNvSpPr txBox="1"/>
          <p:nvPr/>
        </p:nvSpPr>
        <p:spPr>
          <a:xfrm>
            <a:off x="1909844" y="4547633"/>
            <a:ext cx="47801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5,2</a:t>
            </a:r>
          </a:p>
        </p:txBody>
      </p:sp>
      <p:sp>
        <p:nvSpPr>
          <p:cNvPr id="222" name="Rettangolo arrotondato 221"/>
          <p:cNvSpPr/>
          <p:nvPr/>
        </p:nvSpPr>
        <p:spPr bwMode="auto">
          <a:xfrm>
            <a:off x="1821543" y="5120282"/>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3" name="CasellaDiTesto 222"/>
          <p:cNvSpPr txBox="1"/>
          <p:nvPr/>
        </p:nvSpPr>
        <p:spPr>
          <a:xfrm>
            <a:off x="1851334" y="5122426"/>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75,0</a:t>
            </a:r>
          </a:p>
        </p:txBody>
      </p:sp>
      <p:sp>
        <p:nvSpPr>
          <p:cNvPr id="224" name="Rettangolo arrotondato 223"/>
          <p:cNvSpPr/>
          <p:nvPr/>
        </p:nvSpPr>
        <p:spPr bwMode="auto">
          <a:xfrm>
            <a:off x="1821543" y="5739541"/>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5" name="CasellaDiTesto 224"/>
          <p:cNvSpPr txBox="1"/>
          <p:nvPr/>
        </p:nvSpPr>
        <p:spPr>
          <a:xfrm>
            <a:off x="1851334" y="5741685"/>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19,8</a:t>
            </a:r>
          </a:p>
        </p:txBody>
      </p:sp>
      <p:sp>
        <p:nvSpPr>
          <p:cNvPr id="226" name="CasellaDiTesto 225"/>
          <p:cNvSpPr txBox="1"/>
          <p:nvPr/>
        </p:nvSpPr>
        <p:spPr>
          <a:xfrm>
            <a:off x="1954728" y="4205243"/>
            <a:ext cx="388248" cy="276999"/>
          </a:xfrm>
          <a:prstGeom prst="rect">
            <a:avLst/>
          </a:prstGeom>
          <a:noFill/>
        </p:spPr>
        <p:txBody>
          <a:bodyPr wrap="none" rtlCol="0">
            <a:spAutoFit/>
          </a:bodyPr>
          <a:lstStyle/>
          <a:p>
            <a:pPr algn="ctr"/>
            <a:r>
              <a:rPr lang="it-IT" sz="1200" dirty="0">
                <a:solidFill>
                  <a:srgbClr val="1F4E79"/>
                </a:solidFill>
                <a:latin typeface="Calibri" panose="020F0502020204030204" pitchFamily="34" charset="0"/>
              </a:rPr>
              <a:t>1-9</a:t>
            </a:r>
          </a:p>
        </p:txBody>
      </p:sp>
      <p:sp>
        <p:nvSpPr>
          <p:cNvPr id="227" name="Rettangolo arrotondato 226"/>
          <p:cNvSpPr/>
          <p:nvPr/>
        </p:nvSpPr>
        <p:spPr bwMode="auto">
          <a:xfrm>
            <a:off x="2557958" y="4545489"/>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228" name="CasellaDiTesto 227"/>
          <p:cNvSpPr txBox="1"/>
          <p:nvPr/>
        </p:nvSpPr>
        <p:spPr>
          <a:xfrm>
            <a:off x="2646259" y="4547633"/>
            <a:ext cx="478016" cy="369332"/>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dirty="0"/>
              <a:t>2,1</a:t>
            </a:r>
          </a:p>
        </p:txBody>
      </p:sp>
      <p:sp>
        <p:nvSpPr>
          <p:cNvPr id="229" name="Rettangolo arrotondato 228"/>
          <p:cNvSpPr/>
          <p:nvPr/>
        </p:nvSpPr>
        <p:spPr bwMode="auto">
          <a:xfrm>
            <a:off x="2557958" y="5120282"/>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0" name="CasellaDiTesto 229"/>
          <p:cNvSpPr txBox="1"/>
          <p:nvPr/>
        </p:nvSpPr>
        <p:spPr>
          <a:xfrm>
            <a:off x="2587749" y="5122426"/>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56,0</a:t>
            </a:r>
          </a:p>
        </p:txBody>
      </p:sp>
      <p:sp>
        <p:nvSpPr>
          <p:cNvPr id="231" name="Rettangolo arrotondato 230"/>
          <p:cNvSpPr/>
          <p:nvPr/>
        </p:nvSpPr>
        <p:spPr bwMode="auto">
          <a:xfrm>
            <a:off x="2557958" y="5739541"/>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2" name="CasellaDiTesto 231"/>
          <p:cNvSpPr txBox="1"/>
          <p:nvPr/>
        </p:nvSpPr>
        <p:spPr>
          <a:xfrm>
            <a:off x="2587749" y="5741685"/>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41,9</a:t>
            </a:r>
          </a:p>
        </p:txBody>
      </p:sp>
      <p:sp>
        <p:nvSpPr>
          <p:cNvPr id="233" name="CasellaDiTesto 232"/>
          <p:cNvSpPr txBox="1"/>
          <p:nvPr/>
        </p:nvSpPr>
        <p:spPr>
          <a:xfrm>
            <a:off x="2612598" y="4205243"/>
            <a:ext cx="545342" cy="276999"/>
          </a:xfrm>
          <a:prstGeom prst="rect">
            <a:avLst/>
          </a:prstGeom>
          <a:noFill/>
        </p:spPr>
        <p:txBody>
          <a:bodyPr wrap="none" rtlCol="0">
            <a:spAutoFit/>
          </a:bodyPr>
          <a:lstStyle/>
          <a:p>
            <a:pPr algn="ctr"/>
            <a:r>
              <a:rPr lang="it-IT" sz="1200" dirty="0">
                <a:solidFill>
                  <a:srgbClr val="1F4E79"/>
                </a:solidFill>
                <a:latin typeface="Calibri" panose="020F0502020204030204" pitchFamily="34" charset="0"/>
              </a:rPr>
              <a:t>10-49</a:t>
            </a:r>
          </a:p>
        </p:txBody>
      </p:sp>
      <p:sp>
        <p:nvSpPr>
          <p:cNvPr id="234" name="Rettangolo arrotondato 233"/>
          <p:cNvSpPr/>
          <p:nvPr/>
        </p:nvSpPr>
        <p:spPr bwMode="auto">
          <a:xfrm>
            <a:off x="3331600" y="4545489"/>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235" name="CasellaDiTesto 234"/>
          <p:cNvSpPr txBox="1"/>
          <p:nvPr/>
        </p:nvSpPr>
        <p:spPr>
          <a:xfrm>
            <a:off x="3419901" y="4547633"/>
            <a:ext cx="478016" cy="369332"/>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dirty="0"/>
              <a:t>1,0</a:t>
            </a:r>
          </a:p>
        </p:txBody>
      </p:sp>
      <p:sp>
        <p:nvSpPr>
          <p:cNvPr id="236" name="Rettangolo arrotondato 235"/>
          <p:cNvSpPr/>
          <p:nvPr/>
        </p:nvSpPr>
        <p:spPr bwMode="auto">
          <a:xfrm>
            <a:off x="3331600" y="5120282"/>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7" name="CasellaDiTesto 236"/>
          <p:cNvSpPr txBox="1"/>
          <p:nvPr/>
        </p:nvSpPr>
        <p:spPr>
          <a:xfrm>
            <a:off x="3361391" y="5122426"/>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48,7</a:t>
            </a:r>
          </a:p>
        </p:txBody>
      </p:sp>
      <p:sp>
        <p:nvSpPr>
          <p:cNvPr id="238" name="Rettangolo arrotondato 237"/>
          <p:cNvSpPr/>
          <p:nvPr/>
        </p:nvSpPr>
        <p:spPr bwMode="auto">
          <a:xfrm>
            <a:off x="3331600" y="5739541"/>
            <a:ext cx="654618" cy="37362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9" name="CasellaDiTesto 238"/>
          <p:cNvSpPr txBox="1"/>
          <p:nvPr/>
        </p:nvSpPr>
        <p:spPr>
          <a:xfrm>
            <a:off x="3361391" y="5741685"/>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50,3</a:t>
            </a:r>
          </a:p>
        </p:txBody>
      </p:sp>
      <p:sp>
        <p:nvSpPr>
          <p:cNvPr id="240" name="CasellaDiTesto 239"/>
          <p:cNvSpPr txBox="1"/>
          <p:nvPr/>
        </p:nvSpPr>
        <p:spPr>
          <a:xfrm>
            <a:off x="3449558" y="4205243"/>
            <a:ext cx="418705" cy="276999"/>
          </a:xfrm>
          <a:prstGeom prst="rect">
            <a:avLst/>
          </a:prstGeom>
          <a:noFill/>
        </p:spPr>
        <p:txBody>
          <a:bodyPr wrap="none" rtlCol="0">
            <a:spAutoFit/>
          </a:bodyPr>
          <a:lstStyle/>
          <a:p>
            <a:pPr algn="ctr"/>
            <a:r>
              <a:rPr lang="it-IT" sz="1200" dirty="0">
                <a:solidFill>
                  <a:srgbClr val="1F4E79"/>
                </a:solidFill>
                <a:latin typeface="Calibri" panose="020F0502020204030204" pitchFamily="34" charset="0"/>
              </a:rPr>
              <a:t>&gt;49</a:t>
            </a:r>
          </a:p>
        </p:txBody>
      </p:sp>
      <p:sp>
        <p:nvSpPr>
          <p:cNvPr id="241" name="Rettangolo arrotondato 240"/>
          <p:cNvSpPr/>
          <p:nvPr/>
        </p:nvSpPr>
        <p:spPr bwMode="auto">
          <a:xfrm>
            <a:off x="4195670" y="4545489"/>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242" name="CasellaDiTesto 241"/>
          <p:cNvSpPr txBox="1"/>
          <p:nvPr/>
        </p:nvSpPr>
        <p:spPr>
          <a:xfrm>
            <a:off x="4283971" y="4547633"/>
            <a:ext cx="478016" cy="369332"/>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dirty="0"/>
              <a:t>4,3</a:t>
            </a:r>
          </a:p>
        </p:txBody>
      </p:sp>
      <p:sp>
        <p:nvSpPr>
          <p:cNvPr id="243" name="Rettangolo arrotondato 242"/>
          <p:cNvSpPr/>
          <p:nvPr/>
        </p:nvSpPr>
        <p:spPr bwMode="auto">
          <a:xfrm>
            <a:off x="4195670" y="5120282"/>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4" name="CasellaDiTesto 243"/>
          <p:cNvSpPr txBox="1"/>
          <p:nvPr/>
        </p:nvSpPr>
        <p:spPr>
          <a:xfrm>
            <a:off x="4225461" y="5122426"/>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58,0</a:t>
            </a:r>
          </a:p>
        </p:txBody>
      </p:sp>
      <p:sp>
        <p:nvSpPr>
          <p:cNvPr id="245" name="Rettangolo arrotondato 244"/>
          <p:cNvSpPr/>
          <p:nvPr/>
        </p:nvSpPr>
        <p:spPr bwMode="auto">
          <a:xfrm>
            <a:off x="4195670" y="5739541"/>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6" name="CasellaDiTesto 245"/>
          <p:cNvSpPr txBox="1"/>
          <p:nvPr/>
        </p:nvSpPr>
        <p:spPr>
          <a:xfrm>
            <a:off x="4225461" y="5741685"/>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37,7</a:t>
            </a:r>
          </a:p>
        </p:txBody>
      </p:sp>
      <p:sp>
        <p:nvSpPr>
          <p:cNvPr id="248" name="Rettangolo arrotondato 247"/>
          <p:cNvSpPr/>
          <p:nvPr/>
        </p:nvSpPr>
        <p:spPr bwMode="auto">
          <a:xfrm>
            <a:off x="4909026" y="4545489"/>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9" name="CasellaDiTesto 248"/>
          <p:cNvSpPr txBox="1"/>
          <p:nvPr/>
        </p:nvSpPr>
        <p:spPr>
          <a:xfrm>
            <a:off x="4997327" y="4547633"/>
            <a:ext cx="47801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3,7</a:t>
            </a:r>
          </a:p>
        </p:txBody>
      </p:sp>
      <p:sp>
        <p:nvSpPr>
          <p:cNvPr id="250" name="Rettangolo arrotondato 249"/>
          <p:cNvSpPr/>
          <p:nvPr/>
        </p:nvSpPr>
        <p:spPr bwMode="auto">
          <a:xfrm>
            <a:off x="4909026" y="5120282"/>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51" name="CasellaDiTesto 250"/>
          <p:cNvSpPr txBox="1"/>
          <p:nvPr/>
        </p:nvSpPr>
        <p:spPr>
          <a:xfrm>
            <a:off x="4938817" y="5122426"/>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55,5</a:t>
            </a:r>
          </a:p>
        </p:txBody>
      </p:sp>
      <p:sp>
        <p:nvSpPr>
          <p:cNvPr id="252" name="Rettangolo arrotondato 251"/>
          <p:cNvSpPr/>
          <p:nvPr/>
        </p:nvSpPr>
        <p:spPr bwMode="auto">
          <a:xfrm>
            <a:off x="4909026" y="5739541"/>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53" name="CasellaDiTesto 252"/>
          <p:cNvSpPr txBox="1"/>
          <p:nvPr/>
        </p:nvSpPr>
        <p:spPr>
          <a:xfrm>
            <a:off x="4938817" y="5741685"/>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40,8</a:t>
            </a:r>
          </a:p>
        </p:txBody>
      </p:sp>
      <p:sp>
        <p:nvSpPr>
          <p:cNvPr id="255" name="Rettangolo arrotondato 254"/>
          <p:cNvSpPr/>
          <p:nvPr/>
        </p:nvSpPr>
        <p:spPr bwMode="auto">
          <a:xfrm>
            <a:off x="5622382" y="4545489"/>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56" name="CasellaDiTesto 255"/>
          <p:cNvSpPr txBox="1"/>
          <p:nvPr/>
        </p:nvSpPr>
        <p:spPr>
          <a:xfrm>
            <a:off x="5710683" y="4547633"/>
            <a:ext cx="47801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2,8</a:t>
            </a:r>
          </a:p>
        </p:txBody>
      </p:sp>
      <p:sp>
        <p:nvSpPr>
          <p:cNvPr id="257" name="Rettangolo arrotondato 256"/>
          <p:cNvSpPr/>
          <p:nvPr/>
        </p:nvSpPr>
        <p:spPr bwMode="auto">
          <a:xfrm>
            <a:off x="5622382" y="5120282"/>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58" name="CasellaDiTesto 257"/>
          <p:cNvSpPr txBox="1"/>
          <p:nvPr/>
        </p:nvSpPr>
        <p:spPr>
          <a:xfrm>
            <a:off x="5652173" y="5122426"/>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56,0</a:t>
            </a:r>
          </a:p>
        </p:txBody>
      </p:sp>
      <p:sp>
        <p:nvSpPr>
          <p:cNvPr id="259" name="Rettangolo arrotondato 258"/>
          <p:cNvSpPr/>
          <p:nvPr/>
        </p:nvSpPr>
        <p:spPr bwMode="auto">
          <a:xfrm>
            <a:off x="5622382" y="5739541"/>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60" name="CasellaDiTesto 259"/>
          <p:cNvSpPr txBox="1"/>
          <p:nvPr/>
        </p:nvSpPr>
        <p:spPr>
          <a:xfrm>
            <a:off x="5652173" y="5741685"/>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41,2</a:t>
            </a:r>
          </a:p>
        </p:txBody>
      </p:sp>
      <p:sp>
        <p:nvSpPr>
          <p:cNvPr id="262" name="Rettangolo arrotondato 261"/>
          <p:cNvSpPr/>
          <p:nvPr/>
        </p:nvSpPr>
        <p:spPr bwMode="auto">
          <a:xfrm>
            <a:off x="6335738" y="4545489"/>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63" name="CasellaDiTesto 262"/>
          <p:cNvSpPr txBox="1"/>
          <p:nvPr/>
        </p:nvSpPr>
        <p:spPr>
          <a:xfrm>
            <a:off x="6424039" y="4547633"/>
            <a:ext cx="47801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3,0</a:t>
            </a:r>
          </a:p>
        </p:txBody>
      </p:sp>
      <p:sp>
        <p:nvSpPr>
          <p:cNvPr id="264" name="Rettangolo arrotondato 263"/>
          <p:cNvSpPr/>
          <p:nvPr/>
        </p:nvSpPr>
        <p:spPr bwMode="auto">
          <a:xfrm>
            <a:off x="6335738" y="5120282"/>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65" name="CasellaDiTesto 264"/>
          <p:cNvSpPr txBox="1"/>
          <p:nvPr/>
        </p:nvSpPr>
        <p:spPr>
          <a:xfrm>
            <a:off x="6365529" y="5122426"/>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54,0</a:t>
            </a:r>
          </a:p>
        </p:txBody>
      </p:sp>
      <p:sp>
        <p:nvSpPr>
          <p:cNvPr id="266" name="Rettangolo arrotondato 265"/>
          <p:cNvSpPr/>
          <p:nvPr/>
        </p:nvSpPr>
        <p:spPr bwMode="auto">
          <a:xfrm>
            <a:off x="6335738" y="5739541"/>
            <a:ext cx="654618" cy="37362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67" name="CasellaDiTesto 266"/>
          <p:cNvSpPr txBox="1"/>
          <p:nvPr/>
        </p:nvSpPr>
        <p:spPr>
          <a:xfrm>
            <a:off x="6365529" y="5741685"/>
            <a:ext cx="595036" cy="369332"/>
          </a:xfrm>
          <a:prstGeom prst="rect">
            <a:avLst/>
          </a:prstGeom>
          <a:noFill/>
        </p:spPr>
        <p:txBody>
          <a:bodyPr wrap="none" rtlCol="0">
            <a:spAutoFit/>
          </a:bodyPr>
          <a:lstStyle/>
          <a:p>
            <a:pPr algn="ctr"/>
            <a:r>
              <a:rPr lang="it-IT" sz="1800" dirty="0">
                <a:solidFill>
                  <a:srgbClr val="1F4E79"/>
                </a:solidFill>
                <a:latin typeface="Calibri" panose="020F0502020204030204" pitchFamily="34" charset="0"/>
              </a:rPr>
              <a:t>43,0</a:t>
            </a:r>
          </a:p>
        </p:txBody>
      </p:sp>
      <p:sp>
        <p:nvSpPr>
          <p:cNvPr id="269" name="Pentagono 268"/>
          <p:cNvSpPr/>
          <p:nvPr/>
        </p:nvSpPr>
        <p:spPr bwMode="auto">
          <a:xfrm>
            <a:off x="7157788" y="4244158"/>
            <a:ext cx="202107" cy="1996364"/>
          </a:xfrm>
          <a:prstGeom prst="homePlate">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70" name="CasellaDiTesto 269"/>
          <p:cNvSpPr txBox="1"/>
          <p:nvPr/>
        </p:nvSpPr>
        <p:spPr>
          <a:xfrm>
            <a:off x="7379070" y="4202907"/>
            <a:ext cx="1606530" cy="477054"/>
          </a:xfrm>
          <a:prstGeom prst="rect">
            <a:avLst/>
          </a:prstGeom>
          <a:noFill/>
        </p:spPr>
        <p:txBody>
          <a:bodyPr wrap="none" rtlCol="0">
            <a:spAutoFit/>
          </a:bodyPr>
          <a:lstStyle/>
          <a:p>
            <a:pPr algn="ctr"/>
            <a:r>
              <a:rPr lang="it-IT" sz="1400" dirty="0" err="1">
                <a:latin typeface="Calibri" panose="020F0502020204030204" pitchFamily="34" charset="0"/>
              </a:rPr>
              <a:t>Lug</a:t>
            </a:r>
            <a:r>
              <a:rPr lang="it-IT" sz="1400" dirty="0">
                <a:latin typeface="Calibri" panose="020F0502020204030204" pitchFamily="34" charset="0"/>
              </a:rPr>
              <a:t> – </a:t>
            </a:r>
            <a:r>
              <a:rPr lang="it-IT" sz="1400" dirty="0" err="1">
                <a:latin typeface="Calibri" panose="020F0502020204030204" pitchFamily="34" charset="0"/>
              </a:rPr>
              <a:t>Dic</a:t>
            </a:r>
            <a:r>
              <a:rPr lang="it-IT" sz="1400" dirty="0">
                <a:latin typeface="Calibri" panose="020F0502020204030204" pitchFamily="34" charset="0"/>
              </a:rPr>
              <a:t> 2016</a:t>
            </a:r>
          </a:p>
          <a:p>
            <a:pPr algn="ctr"/>
            <a:r>
              <a:rPr lang="it-IT" sz="1100" i="1" dirty="0">
                <a:latin typeface="Calibri" panose="020F0502020204030204" pitchFamily="34" charset="0"/>
              </a:rPr>
              <a:t>(Aumento + ½ Invariato)</a:t>
            </a:r>
          </a:p>
        </p:txBody>
      </p:sp>
      <p:sp>
        <p:nvSpPr>
          <p:cNvPr id="272" name="Rettangolo 271"/>
          <p:cNvSpPr/>
          <p:nvPr/>
        </p:nvSpPr>
        <p:spPr>
          <a:xfrm>
            <a:off x="395288" y="3797936"/>
            <a:ext cx="8353176" cy="292388"/>
          </a:xfrm>
          <a:prstGeom prst="rect">
            <a:avLst/>
          </a:prstGeom>
        </p:spPr>
        <p:txBody>
          <a:bodyPr wrap="square">
            <a:spAutoFit/>
          </a:bodyPr>
          <a:lstStyle/>
          <a:p>
            <a:pPr algn="just"/>
            <a:r>
              <a:rPr lang="it-IT" sz="1300" b="0" dirty="0">
                <a:latin typeface="Calibri" panose="020F0502020204030204" pitchFamily="34" charset="0"/>
              </a:rPr>
              <a:t>Ritiene che il </a:t>
            </a:r>
            <a:r>
              <a:rPr lang="it-IT" sz="1300" u="sng" dirty="0">
                <a:latin typeface="Calibri" panose="020F0502020204030204" pitchFamily="34" charset="0"/>
              </a:rPr>
              <a:t>l’occupazione</a:t>
            </a:r>
            <a:r>
              <a:rPr lang="it-IT" sz="1300" dirty="0">
                <a:latin typeface="Calibri" panose="020F0502020204030204" pitchFamily="34" charset="0"/>
              </a:rPr>
              <a:t> </a:t>
            </a:r>
            <a:r>
              <a:rPr lang="it-IT" sz="1300" b="0" dirty="0">
                <a:latin typeface="Calibri" panose="020F0502020204030204" pitchFamily="34" charset="0"/>
              </a:rPr>
              <a:t>della Sua impresa, </a:t>
            </a:r>
            <a:r>
              <a:rPr lang="it-IT" sz="1300" u="sng" dirty="0">
                <a:latin typeface="Calibri" panose="020F0502020204030204" pitchFamily="34" charset="0"/>
              </a:rPr>
              <a:t>nei prossimi sei mesi</a:t>
            </a:r>
            <a:r>
              <a:rPr lang="it-IT" sz="1300" b="0" dirty="0">
                <a:latin typeface="Calibri" panose="020F0502020204030204" pitchFamily="34" charset="0"/>
              </a:rPr>
              <a:t>, aumenterà, resterà invariato, peggiorerà?</a:t>
            </a:r>
            <a:endParaRPr lang="it-IT" sz="1300" i="1" dirty="0">
              <a:latin typeface="Calibri" panose="020F0502020204030204" pitchFamily="34" charset="0"/>
            </a:endParaRPr>
          </a:p>
        </p:txBody>
      </p:sp>
      <p:sp>
        <p:nvSpPr>
          <p:cNvPr id="131" name="CasellaDiTesto 130"/>
          <p:cNvSpPr txBox="1"/>
          <p:nvPr/>
        </p:nvSpPr>
        <p:spPr>
          <a:xfrm>
            <a:off x="4150857" y="1427397"/>
            <a:ext cx="739883" cy="276999"/>
          </a:xfrm>
          <a:prstGeom prst="rect">
            <a:avLst/>
          </a:prstGeom>
          <a:noFill/>
        </p:spPr>
        <p:txBody>
          <a:bodyPr wrap="none" rtlCol="0">
            <a:spAutoFit/>
          </a:bodyPr>
          <a:lstStyle/>
          <a:p>
            <a:pPr algn="ctr"/>
            <a:r>
              <a:rPr lang="it-IT" sz="1200" dirty="0">
                <a:latin typeface="Calibri" panose="020F0502020204030204" pitchFamily="34" charset="0"/>
              </a:rPr>
              <a:t>N.OVEST</a:t>
            </a:r>
          </a:p>
        </p:txBody>
      </p:sp>
      <p:sp>
        <p:nvSpPr>
          <p:cNvPr id="132" name="CasellaDiTesto 131"/>
          <p:cNvSpPr txBox="1"/>
          <p:nvPr/>
        </p:nvSpPr>
        <p:spPr>
          <a:xfrm>
            <a:off x="4959750" y="1427397"/>
            <a:ext cx="548805" cy="276999"/>
          </a:xfrm>
          <a:prstGeom prst="rect">
            <a:avLst/>
          </a:prstGeom>
          <a:noFill/>
        </p:spPr>
        <p:txBody>
          <a:bodyPr wrap="none" rtlCol="0">
            <a:spAutoFit/>
          </a:bodyPr>
          <a:lstStyle/>
          <a:p>
            <a:pPr algn="ctr"/>
            <a:r>
              <a:rPr lang="it-IT" sz="1200" dirty="0">
                <a:latin typeface="Calibri" panose="020F0502020204030204" pitchFamily="34" charset="0"/>
              </a:rPr>
              <a:t>N.EST</a:t>
            </a:r>
          </a:p>
        </p:txBody>
      </p:sp>
      <p:sp>
        <p:nvSpPr>
          <p:cNvPr id="133" name="CasellaDiTesto 132"/>
          <p:cNvSpPr txBox="1"/>
          <p:nvPr/>
        </p:nvSpPr>
        <p:spPr>
          <a:xfrm>
            <a:off x="5593022" y="1427397"/>
            <a:ext cx="708977" cy="276999"/>
          </a:xfrm>
          <a:prstGeom prst="rect">
            <a:avLst/>
          </a:prstGeom>
          <a:noFill/>
        </p:spPr>
        <p:txBody>
          <a:bodyPr wrap="none" rtlCol="0">
            <a:spAutoFit/>
          </a:bodyPr>
          <a:lstStyle/>
          <a:p>
            <a:pPr algn="ctr"/>
            <a:r>
              <a:rPr lang="it-IT" sz="1200" dirty="0">
                <a:latin typeface="Calibri" panose="020F0502020204030204" pitchFamily="34" charset="0"/>
              </a:rPr>
              <a:t>CENTRO</a:t>
            </a:r>
          </a:p>
        </p:txBody>
      </p:sp>
      <p:sp>
        <p:nvSpPr>
          <p:cNvPr id="134" name="CasellaDiTesto 133"/>
          <p:cNvSpPr txBox="1"/>
          <p:nvPr/>
        </p:nvSpPr>
        <p:spPr>
          <a:xfrm>
            <a:off x="6220682" y="1427397"/>
            <a:ext cx="880370" cy="276999"/>
          </a:xfrm>
          <a:prstGeom prst="rect">
            <a:avLst/>
          </a:prstGeom>
          <a:noFill/>
        </p:spPr>
        <p:txBody>
          <a:bodyPr wrap="none" rtlCol="0">
            <a:spAutoFit/>
          </a:bodyPr>
          <a:lstStyle/>
          <a:p>
            <a:pPr algn="ctr"/>
            <a:r>
              <a:rPr lang="it-IT" sz="1200" dirty="0">
                <a:latin typeface="Calibri" panose="020F0502020204030204" pitchFamily="34" charset="0"/>
              </a:rPr>
              <a:t>SUD/ISOLE</a:t>
            </a:r>
          </a:p>
        </p:txBody>
      </p:sp>
      <p:sp>
        <p:nvSpPr>
          <p:cNvPr id="135" name="CasellaDiTesto 134"/>
          <p:cNvSpPr txBox="1"/>
          <p:nvPr/>
        </p:nvSpPr>
        <p:spPr>
          <a:xfrm>
            <a:off x="4153038" y="4205243"/>
            <a:ext cx="739883" cy="276999"/>
          </a:xfrm>
          <a:prstGeom prst="rect">
            <a:avLst/>
          </a:prstGeom>
          <a:noFill/>
        </p:spPr>
        <p:txBody>
          <a:bodyPr wrap="none" rtlCol="0">
            <a:spAutoFit/>
          </a:bodyPr>
          <a:lstStyle/>
          <a:p>
            <a:pPr algn="ctr"/>
            <a:r>
              <a:rPr lang="it-IT" sz="1200" dirty="0">
                <a:latin typeface="Calibri" panose="020F0502020204030204" pitchFamily="34" charset="0"/>
              </a:rPr>
              <a:t>N.OVEST</a:t>
            </a:r>
          </a:p>
        </p:txBody>
      </p:sp>
      <p:sp>
        <p:nvSpPr>
          <p:cNvPr id="136" name="CasellaDiTesto 135"/>
          <p:cNvSpPr txBox="1"/>
          <p:nvPr/>
        </p:nvSpPr>
        <p:spPr>
          <a:xfrm>
            <a:off x="4961933" y="4205243"/>
            <a:ext cx="548805" cy="276999"/>
          </a:xfrm>
          <a:prstGeom prst="rect">
            <a:avLst/>
          </a:prstGeom>
          <a:noFill/>
        </p:spPr>
        <p:txBody>
          <a:bodyPr wrap="none" rtlCol="0">
            <a:spAutoFit/>
          </a:bodyPr>
          <a:lstStyle/>
          <a:p>
            <a:pPr algn="ctr"/>
            <a:r>
              <a:rPr lang="it-IT" sz="1200" dirty="0">
                <a:latin typeface="Calibri" panose="020F0502020204030204" pitchFamily="34" charset="0"/>
              </a:rPr>
              <a:t>N.EST</a:t>
            </a:r>
          </a:p>
        </p:txBody>
      </p:sp>
      <p:sp>
        <p:nvSpPr>
          <p:cNvPr id="137" name="CasellaDiTesto 136"/>
          <p:cNvSpPr txBox="1"/>
          <p:nvPr/>
        </p:nvSpPr>
        <p:spPr>
          <a:xfrm>
            <a:off x="5595203" y="4205243"/>
            <a:ext cx="708977" cy="276999"/>
          </a:xfrm>
          <a:prstGeom prst="rect">
            <a:avLst/>
          </a:prstGeom>
          <a:noFill/>
        </p:spPr>
        <p:txBody>
          <a:bodyPr wrap="none" rtlCol="0">
            <a:spAutoFit/>
          </a:bodyPr>
          <a:lstStyle/>
          <a:p>
            <a:pPr algn="ctr"/>
            <a:r>
              <a:rPr lang="it-IT" sz="1200" dirty="0">
                <a:latin typeface="Calibri" panose="020F0502020204030204" pitchFamily="34" charset="0"/>
              </a:rPr>
              <a:t>CENTRO</a:t>
            </a:r>
          </a:p>
        </p:txBody>
      </p:sp>
      <p:sp>
        <p:nvSpPr>
          <p:cNvPr id="138" name="CasellaDiTesto 137"/>
          <p:cNvSpPr txBox="1"/>
          <p:nvPr/>
        </p:nvSpPr>
        <p:spPr>
          <a:xfrm>
            <a:off x="6222862" y="4205243"/>
            <a:ext cx="880370" cy="276999"/>
          </a:xfrm>
          <a:prstGeom prst="rect">
            <a:avLst/>
          </a:prstGeom>
          <a:noFill/>
        </p:spPr>
        <p:txBody>
          <a:bodyPr wrap="none" rtlCol="0">
            <a:spAutoFit/>
          </a:bodyPr>
          <a:lstStyle/>
          <a:p>
            <a:pPr algn="ctr"/>
            <a:r>
              <a:rPr lang="it-IT" sz="1200" dirty="0">
                <a:latin typeface="Calibri" panose="020F0502020204030204" pitchFamily="34" charset="0"/>
              </a:rPr>
              <a:t>SUD/ISOLE</a:t>
            </a:r>
          </a:p>
        </p:txBody>
      </p:sp>
      <p:sp>
        <p:nvSpPr>
          <p:cNvPr id="139" name="Text Box 49"/>
          <p:cNvSpPr txBox="1">
            <a:spLocks noChangeArrowheads="1"/>
          </p:cNvSpPr>
          <p:nvPr/>
        </p:nvSpPr>
        <p:spPr bwMode="auto">
          <a:xfrm>
            <a:off x="228600" y="6365922"/>
            <a:ext cx="8839200"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1.000 casi. </a:t>
            </a:r>
            <a:r>
              <a:rPr lang="it-IT" altLang="ja-JP" sz="900" dirty="0">
                <a:latin typeface="Calibri" panose="020F0502020204030204" pitchFamily="34" charset="0"/>
              </a:rPr>
              <a:t>I dati sono riportati all’universo.	</a:t>
            </a:r>
            <a:endParaRPr lang="it-IT" altLang="it-IT" sz="900" dirty="0">
              <a:latin typeface="Calibri" panose="020F0502020204030204" pitchFamily="34" charset="0"/>
            </a:endParaRPr>
          </a:p>
        </p:txBody>
      </p:sp>
      <p:sp>
        <p:nvSpPr>
          <p:cNvPr id="140"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andamento dell’occupazione |</a:t>
            </a:r>
            <a:r>
              <a:rPr lang="it-IT" altLang="it-IT" kern="0" dirty="0">
                <a:solidFill>
                  <a:schemeClr val="tx1"/>
                </a:solidFill>
                <a:latin typeface="Calibri" panose="020F0502020204030204" pitchFamily="34" charset="0"/>
                <a:cs typeface="Arial" panose="020B0604020202020204" pitchFamily="34" charset="0"/>
              </a:rPr>
              <a:t> </a:t>
            </a:r>
            <a:r>
              <a:rPr lang="it-IT" dirty="0">
                <a:solidFill>
                  <a:schemeClr val="tx1"/>
                </a:solidFill>
                <a:latin typeface="Calibri" panose="020F0502020204030204" pitchFamily="34" charset="0"/>
              </a:rPr>
              <a:t>…l’occupazione presso le imprese </a:t>
            </a:r>
            <a:r>
              <a:rPr lang="it-IT" dirty="0" err="1">
                <a:solidFill>
                  <a:schemeClr val="tx1"/>
                </a:solidFill>
                <a:latin typeface="Calibri" panose="020F0502020204030204" pitchFamily="34" charset="0"/>
              </a:rPr>
              <a:t>dell’automotive</a:t>
            </a:r>
            <a:r>
              <a:rPr lang="it-IT" dirty="0">
                <a:solidFill>
                  <a:schemeClr val="tx1"/>
                </a:solidFill>
                <a:latin typeface="Calibri" panose="020F0502020204030204" pitchFamily="34" charset="0"/>
              </a:rPr>
              <a:t> appare sostanzialmente stazionaria…</a:t>
            </a:r>
            <a:endParaRPr lang="it-IT" altLang="it-IT" kern="0" dirty="0">
              <a:solidFill>
                <a:schemeClr val="tx1"/>
              </a:solidFill>
              <a:latin typeface="Calibri" panose="020F0502020204030204" pitchFamily="34" charset="0"/>
              <a:cs typeface="Arial" panose="020B0604020202020204" pitchFamily="34" charset="0"/>
            </a:endParaRPr>
          </a:p>
        </p:txBody>
      </p:sp>
      <p:pic>
        <p:nvPicPr>
          <p:cNvPr id="141" name="Immagine 140"/>
          <p:cNvPicPr>
            <a:picLocks noChangeAspect="1"/>
          </p:cNvPicPr>
          <p:nvPr/>
        </p:nvPicPr>
        <p:blipFill>
          <a:blip r:embed="rId5"/>
          <a:stretch>
            <a:fillRect/>
          </a:stretch>
        </p:blipFill>
        <p:spPr>
          <a:xfrm>
            <a:off x="7376400" y="2271600"/>
            <a:ext cx="1601661" cy="1090800"/>
          </a:xfrm>
          <a:prstGeom prst="rect">
            <a:avLst/>
          </a:prstGeom>
        </p:spPr>
      </p:pic>
      <p:pic>
        <p:nvPicPr>
          <p:cNvPr id="142" name="Immagine 141"/>
          <p:cNvPicPr>
            <a:picLocks noChangeAspect="1"/>
          </p:cNvPicPr>
          <p:nvPr/>
        </p:nvPicPr>
        <p:blipFill>
          <a:blip r:embed="rId6"/>
          <a:stretch>
            <a:fillRect/>
          </a:stretch>
        </p:blipFill>
        <p:spPr>
          <a:xfrm>
            <a:off x="7376400" y="5112000"/>
            <a:ext cx="1601661" cy="1090800"/>
          </a:xfrm>
          <a:prstGeom prst="rect">
            <a:avLst/>
          </a:prstGeom>
        </p:spPr>
      </p:pic>
      <p:sp>
        <p:nvSpPr>
          <p:cNvPr id="210" name="CasellaDiTesto 209"/>
          <p:cNvSpPr txBox="1"/>
          <p:nvPr/>
        </p:nvSpPr>
        <p:spPr>
          <a:xfrm>
            <a:off x="7407608" y="2198767"/>
            <a:ext cx="505268" cy="307777"/>
          </a:xfrm>
          <a:prstGeom prst="rect">
            <a:avLst/>
          </a:prstGeom>
          <a:noFill/>
        </p:spPr>
        <p:txBody>
          <a:bodyPr wrap="none" rtlCol="0">
            <a:spAutoFit/>
          </a:bodyPr>
          <a:lstStyle/>
          <a:p>
            <a:pPr algn="ctr"/>
            <a:r>
              <a:rPr lang="it-IT" sz="1400" dirty="0">
                <a:solidFill>
                  <a:srgbClr val="1F4E79"/>
                </a:solidFill>
                <a:latin typeface="Calibri" panose="020F0502020204030204" pitchFamily="34" charset="0"/>
              </a:rPr>
              <a:t>31,8</a:t>
            </a:r>
          </a:p>
        </p:txBody>
      </p:sp>
      <p:sp>
        <p:nvSpPr>
          <p:cNvPr id="271" name="CasellaDiTesto 270"/>
          <p:cNvSpPr txBox="1"/>
          <p:nvPr/>
        </p:nvSpPr>
        <p:spPr>
          <a:xfrm>
            <a:off x="7524328" y="4979783"/>
            <a:ext cx="505268" cy="307777"/>
          </a:xfrm>
          <a:prstGeom prst="rect">
            <a:avLst/>
          </a:prstGeom>
          <a:noFill/>
        </p:spPr>
        <p:txBody>
          <a:bodyPr wrap="none" rtlCol="0">
            <a:spAutoFit/>
          </a:bodyPr>
          <a:lstStyle/>
          <a:p>
            <a:pPr algn="ctr"/>
            <a:r>
              <a:rPr lang="it-IT" sz="1400" dirty="0">
                <a:solidFill>
                  <a:srgbClr val="1F4E79"/>
                </a:solidFill>
                <a:latin typeface="Calibri" panose="020F0502020204030204" pitchFamily="34" charset="0"/>
              </a:rPr>
              <a:t>32,0</a:t>
            </a:r>
          </a:p>
        </p:txBody>
      </p:sp>
    </p:spTree>
    <p:extLst>
      <p:ext uri="{BB962C8B-B14F-4D97-AF65-F5344CB8AC3E}">
        <p14:creationId xmlns:p14="http://schemas.microsoft.com/office/powerpoint/2010/main" val="36428845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3801990" y="1570044"/>
            <a:ext cx="5137750" cy="4990277"/>
          </a:xfrm>
          <a:prstGeom prst="rect">
            <a:avLst/>
          </a:prstGeom>
          <a:noFill/>
        </p:spPr>
        <p:txBody>
          <a:bodyPr wrap="square" rtlCol="0">
            <a:spAutoFit/>
          </a:bodyPr>
          <a:lstStyle/>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premessa</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considerazioni generali di sintesi</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congiuntura economica</a:t>
            </a:r>
          </a:p>
          <a:p>
            <a:pPr>
              <a:lnSpc>
                <a:spcPct val="130000"/>
              </a:lnSpc>
              <a:spcBef>
                <a:spcPts val="600"/>
              </a:spcBef>
              <a:spcAft>
                <a:spcPts val="0"/>
              </a:spcAft>
              <a:buNone/>
            </a:pPr>
            <a:r>
              <a:rPr lang="it-IT" sz="2400" dirty="0">
                <a:solidFill>
                  <a:srgbClr val="1F4E79"/>
                </a:solidFill>
                <a:latin typeface="Calibri" panose="020F0502020204030204" pitchFamily="34" charset="0"/>
                <a:cs typeface="Arial" panose="020B0604020202020204" pitchFamily="34" charset="0"/>
              </a:rPr>
              <a:t>domanda e offerta di credito</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marketing digitale</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imprese e case produttrici</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ambiente</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marketing associativo</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metodo e appendice</a:t>
            </a:r>
          </a:p>
        </p:txBody>
      </p:sp>
      <p:sp>
        <p:nvSpPr>
          <p:cNvPr id="8" name="CasellaDiTesto 7"/>
          <p:cNvSpPr txBox="1"/>
          <p:nvPr/>
        </p:nvSpPr>
        <p:spPr>
          <a:xfrm>
            <a:off x="614412" y="770452"/>
            <a:ext cx="2048766" cy="830997"/>
          </a:xfrm>
          <a:prstGeom prst="rect">
            <a:avLst/>
          </a:prstGeom>
          <a:noFill/>
        </p:spPr>
        <p:txBody>
          <a:bodyPr wrap="none" rtlCol="0">
            <a:spAutoFit/>
          </a:bodyPr>
          <a:lstStyle/>
          <a:p>
            <a:pPr>
              <a:buNone/>
            </a:pPr>
            <a:r>
              <a:rPr lang="it-IT" sz="4800" b="0" dirty="0">
                <a:solidFill>
                  <a:srgbClr val="1F4E79"/>
                </a:solidFill>
                <a:latin typeface="Calibri" panose="020F0502020204030204" pitchFamily="34" charset="0"/>
                <a:cs typeface="Arial" panose="020B0604020202020204" pitchFamily="34" charset="0"/>
              </a:rPr>
              <a:t>agenda</a:t>
            </a:r>
          </a:p>
        </p:txBody>
      </p:sp>
      <p:cxnSp>
        <p:nvCxnSpPr>
          <p:cNvPr id="9" name="Connettore diritto 8"/>
          <p:cNvCxnSpPr/>
          <p:nvPr/>
        </p:nvCxnSpPr>
        <p:spPr bwMode="auto">
          <a:xfrm flipH="1">
            <a:off x="3598944" y="1731855"/>
            <a:ext cx="0" cy="4693158"/>
          </a:xfrm>
          <a:prstGeom prst="line">
            <a:avLst/>
          </a:prstGeom>
          <a:solidFill>
            <a:schemeClr val="accent1"/>
          </a:solidFill>
          <a:ln w="19050" cap="flat" cmpd="sng" algn="ctr">
            <a:solidFill>
              <a:srgbClr val="1F4E79"/>
            </a:solidFill>
            <a:prstDash val="solid"/>
            <a:round/>
            <a:headEnd type="none" w="med" len="med"/>
            <a:tailEnd type="none" w="med" len="med"/>
          </a:ln>
          <a:effectLst/>
        </p:spPr>
      </p:cxnSp>
      <p:pic>
        <p:nvPicPr>
          <p:cNvPr id="6" name="Picture 24" descr="http://www.plef.org/wp-content/uploads/2014/09/logo-confcommerci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361" t="4396" r="34465" b="40452"/>
          <a:stretch/>
        </p:blipFill>
        <p:spPr bwMode="auto">
          <a:xfrm>
            <a:off x="2904289" y="3315834"/>
            <a:ext cx="541599" cy="482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9162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 descr="http://cache3.asset-cache.net/xc/469878273.jpg?v=2&amp;c=IWSAsset&amp;k=2&amp;d=XEE5KvbM_rRdjNHcAUiPIevOhkiFWXQuRe50WqrbJ6SA6GgBnYpVYcY-dHm2abe-0"/>
          <p:cNvPicPr>
            <a:picLocks noChangeAspect="1" noChangeArrowheads="1"/>
          </p:cNvPicPr>
          <p:nvPr/>
        </p:nvPicPr>
        <p:blipFill rotWithShape="1">
          <a:blip r:embed="rId2">
            <a:extLst>
              <a:ext uri="{28A0092B-C50C-407E-A947-70E740481C1C}">
                <a14:useLocalDpi xmlns:a14="http://schemas.microsoft.com/office/drawing/2010/main" val="0"/>
              </a:ext>
            </a:extLst>
          </a:blip>
          <a:srcRect t="79491" r="78514"/>
          <a:stretch/>
        </p:blipFill>
        <p:spPr bwMode="auto">
          <a:xfrm>
            <a:off x="4588842" y="3045437"/>
            <a:ext cx="847254" cy="808725"/>
          </a:xfrm>
          <a:prstGeom prst="rect">
            <a:avLst/>
          </a:prstGeom>
          <a:noFill/>
          <a:extLst>
            <a:ext uri="{909E8E84-426E-40DD-AFC4-6F175D3DCCD1}">
              <a14:hiddenFill xmlns:a14="http://schemas.microsoft.com/office/drawing/2010/main">
                <a:solidFill>
                  <a:srgbClr val="FFFFFF"/>
                </a:solidFill>
              </a14:hiddenFill>
            </a:ext>
          </a:extLst>
        </p:spPr>
      </p:pic>
      <p:sp>
        <p:nvSpPr>
          <p:cNvPr id="54" name="CasellaDiTesto 9"/>
          <p:cNvSpPr txBox="1">
            <a:spLocks noChangeArrowheads="1"/>
          </p:cNvSpPr>
          <p:nvPr/>
        </p:nvSpPr>
        <p:spPr bwMode="auto">
          <a:xfrm>
            <a:off x="342022" y="1291262"/>
            <a:ext cx="859503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1800" b="0" dirty="0">
                <a:latin typeface="Calibri" panose="020F0502020204030204" pitchFamily="34" charset="0"/>
              </a:rPr>
              <a:t>A prescindere dalle motivazioni e dalla forma tecnica, </a:t>
            </a:r>
            <a:r>
              <a:rPr lang="it-IT" sz="1800" u="sng" dirty="0">
                <a:latin typeface="Calibri" panose="020F0502020204030204" pitchFamily="34" charset="0"/>
              </a:rPr>
              <a:t>la Sua impresa ha chiesto un fido  o un finanziamento</a:t>
            </a:r>
            <a:r>
              <a:rPr lang="it-IT" sz="1800" b="0" dirty="0">
                <a:latin typeface="Calibri" panose="020F0502020204030204" pitchFamily="34" charset="0"/>
              </a:rPr>
              <a:t>, o ha chiesto di rinegoziare un fido o un finanziamento esistente, ad una delle banche con la quale intrattiene rapporti negli ultimi sei mesi? </a:t>
            </a:r>
          </a:p>
        </p:txBody>
      </p:sp>
      <p:pic>
        <p:nvPicPr>
          <p:cNvPr id="6" name="Picture 2" descr="http://thumbs.dreamstime.com/z/icone-di-crisi-economica-5133383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59" t="48284" r="73704" b="33275"/>
          <a:stretch/>
        </p:blipFill>
        <p:spPr bwMode="auto">
          <a:xfrm>
            <a:off x="4558748" y="3898348"/>
            <a:ext cx="1047390" cy="981927"/>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9"/>
          <p:cNvSpPr txBox="1">
            <a:spLocks noChangeArrowheads="1"/>
          </p:cNvSpPr>
          <p:nvPr/>
        </p:nvSpPr>
        <p:spPr bwMode="auto">
          <a:xfrm>
            <a:off x="228600" y="5693272"/>
            <a:ext cx="8839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it-IT" sz="900" dirty="0">
                <a:latin typeface="Calibri" panose="020F0502020204030204" pitchFamily="34" charset="0"/>
                <a:cs typeface="Arial" panose="020B0604020202020204" pitchFamily="34" charset="0"/>
              </a:rPr>
              <a:t>Base campione</a:t>
            </a:r>
            <a:r>
              <a:rPr lang="it-IT" altLang="it-IT" sz="900" b="0" dirty="0">
                <a:latin typeface="Calibri" panose="020F0502020204030204" pitchFamily="34" charset="0"/>
                <a:cs typeface="Arial" panose="020B0604020202020204" pitchFamily="34" charset="0"/>
              </a:rPr>
              <a:t>: 1.000 casi. Percentuali ricalcolate facendo =100,0 le imprese che nei trimestri considerati hanno chiesto un fido o un finanziamento, o hanno chiesto di rinegoziare un fido o un finanziamento esistente. (</a:t>
            </a:r>
            <a:r>
              <a:rPr lang="it-IT" altLang="it-IT" sz="900" dirty="0">
                <a:latin typeface="Calibri" panose="020F0502020204030204" pitchFamily="34" charset="0"/>
                <a:cs typeface="Arial" panose="020B0604020202020204" pitchFamily="34" charset="0"/>
              </a:rPr>
              <a:t>Irrigidimento</a:t>
            </a:r>
            <a:r>
              <a:rPr lang="it-IT" altLang="it-IT" sz="900" b="0" dirty="0">
                <a:latin typeface="Calibri" panose="020F0502020204030204" pitchFamily="34" charset="0"/>
                <a:cs typeface="Arial" panose="020B0604020202020204" pitchFamily="34" charset="0"/>
              </a:rPr>
              <a:t> = richiesta accolta con ammontare inferiore + richiesta non accolta). </a:t>
            </a:r>
            <a:r>
              <a:rPr lang="it-IT" altLang="it-IT" sz="900" dirty="0">
                <a:latin typeface="Calibri" panose="020F0502020204030204" pitchFamily="34" charset="0"/>
                <a:cs typeface="Arial" panose="020B0604020202020204" pitchFamily="34" charset="0"/>
              </a:rPr>
              <a:t>Testo originale della domanda</a:t>
            </a:r>
            <a:r>
              <a:rPr lang="it-IT" altLang="it-IT" sz="900" b="0" dirty="0">
                <a:latin typeface="Calibri" panose="020F0502020204030204" pitchFamily="34" charset="0"/>
                <a:cs typeface="Arial" panose="020B0604020202020204" pitchFamily="34" charset="0"/>
              </a:rPr>
              <a:t>: A prescindere dalle motivazioni e dalla  forma tecnica, la Sua impresa ha chiesto un fido  o un finanziamento, o ha chiesto di rinegoziare un fido o un finanziamento esistente, ad una delle banche con la quale intrattiene rapporti negli ultimi tre mesi?  Sì ha fatto richiesta ed è stata accolta con un ammontare pari o superiore a quello richiesto; Sì ha fatto richiesta ed è stata accolta con un ammontare inferiore a quello richiesto; Sì ha fatto richiesta ma non è stata accolta; Sì ha fatto richiesta, è in attesa di conoscere l’esito e non è intenzionata a rifarla nel prossimo trimestre; Sì, ha fatto richiesta, è in attesa di conoscere l’esito ed è intenzionata a formalizzarla nel prossimo trimestre; No non ha fatto richiesta</a:t>
            </a:r>
            <a:r>
              <a:rPr lang="it-IT" altLang="ja-JP" sz="900" b="0" dirty="0">
                <a:latin typeface="Calibri" panose="020F0502020204030204" pitchFamily="34" charset="0"/>
                <a:cs typeface="Arial" panose="020B0604020202020204" pitchFamily="34" charset="0"/>
              </a:rPr>
              <a:t>. </a:t>
            </a:r>
            <a:r>
              <a:rPr lang="it-IT" altLang="ja-JP" sz="900" dirty="0">
                <a:latin typeface="Calibri" panose="020F0502020204030204" pitchFamily="34" charset="0"/>
                <a:cs typeface="Arial" panose="020B0604020202020204" pitchFamily="34" charset="0"/>
              </a:rPr>
              <a:t>I dati sono riportati all’universo.</a:t>
            </a:r>
            <a:endParaRPr lang="it-IT" altLang="it-IT" sz="900" dirty="0">
              <a:latin typeface="Calibri" panose="020F0502020204030204" pitchFamily="34" charset="0"/>
              <a:cs typeface="Arial" panose="020B0604020202020204" pitchFamily="34" charset="0"/>
            </a:endParaRPr>
          </a:p>
        </p:txBody>
      </p:sp>
      <p:sp>
        <p:nvSpPr>
          <p:cNvPr id="8" name="CasellaDiTesto 7"/>
          <p:cNvSpPr txBox="1">
            <a:spLocks noChangeArrowheads="1"/>
          </p:cNvSpPr>
          <p:nvPr/>
        </p:nvSpPr>
        <p:spPr bwMode="auto">
          <a:xfrm>
            <a:off x="2555776" y="2912238"/>
            <a:ext cx="12763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4800" b="0" dirty="0">
                <a:solidFill>
                  <a:srgbClr val="1F4E79"/>
                </a:solidFill>
                <a:latin typeface="Calibri" panose="020F0502020204030204" pitchFamily="34" charset="0"/>
              </a:rPr>
              <a:t>20,0</a:t>
            </a:r>
          </a:p>
        </p:txBody>
      </p:sp>
      <p:pic>
        <p:nvPicPr>
          <p:cNvPr id="3" name="Immagine 2"/>
          <p:cNvPicPr>
            <a:picLocks noChangeAspect="1"/>
          </p:cNvPicPr>
          <p:nvPr/>
        </p:nvPicPr>
        <p:blipFill>
          <a:blip r:embed="rId4"/>
          <a:stretch>
            <a:fillRect/>
          </a:stretch>
        </p:blipFill>
        <p:spPr>
          <a:xfrm rot="1392954">
            <a:off x="165058" y="2815936"/>
            <a:ext cx="2833933" cy="2335500"/>
          </a:xfrm>
          <a:prstGeom prst="rect">
            <a:avLst/>
          </a:prstGeom>
        </p:spPr>
      </p:pic>
      <p:sp>
        <p:nvSpPr>
          <p:cNvPr id="11" name="Text Box 22"/>
          <p:cNvSpPr txBox="1">
            <a:spLocks noChangeArrowheads="1"/>
          </p:cNvSpPr>
          <p:nvPr/>
        </p:nvSpPr>
        <p:spPr bwMode="auto">
          <a:xfrm>
            <a:off x="342022" y="2358941"/>
            <a:ext cx="4057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it-IT" altLang="it-IT" sz="1400" dirty="0">
                <a:latin typeface="Calibri" panose="020F0502020204030204" pitchFamily="34" charset="0"/>
              </a:rPr>
              <a:t>Percentuali di imprese che </a:t>
            </a:r>
            <a:r>
              <a:rPr lang="it-IT" altLang="it-IT" sz="1400" u="sng" dirty="0">
                <a:solidFill>
                  <a:srgbClr val="1F4E79"/>
                </a:solidFill>
                <a:latin typeface="Calibri" panose="020F0502020204030204" pitchFamily="34" charset="0"/>
              </a:rPr>
              <a:t>hanno chiesto credito</a:t>
            </a:r>
            <a:r>
              <a:rPr lang="it-IT" altLang="it-IT" sz="1400" dirty="0">
                <a:latin typeface="Calibri" panose="020F0502020204030204" pitchFamily="34" charset="0"/>
              </a:rPr>
              <a:t> al sistema bancario nel periodo gennaio-giugno 2016</a:t>
            </a:r>
          </a:p>
        </p:txBody>
      </p:sp>
      <p:sp>
        <p:nvSpPr>
          <p:cNvPr id="4" name="Freccia a destra 3"/>
          <p:cNvSpPr/>
          <p:nvPr/>
        </p:nvSpPr>
        <p:spPr bwMode="auto">
          <a:xfrm>
            <a:off x="2767608" y="3654616"/>
            <a:ext cx="1744522" cy="480103"/>
          </a:xfrm>
          <a:prstGeom prst="rightArrow">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cxnSp>
        <p:nvCxnSpPr>
          <p:cNvPr id="13" name="Connettore diritto 12"/>
          <p:cNvCxnSpPr/>
          <p:nvPr/>
        </p:nvCxnSpPr>
        <p:spPr bwMode="auto">
          <a:xfrm>
            <a:off x="4572000" y="3033802"/>
            <a:ext cx="0" cy="2581030"/>
          </a:xfrm>
          <a:prstGeom prst="line">
            <a:avLst/>
          </a:prstGeom>
          <a:noFill/>
          <a:ln w="57150" cap="flat" cmpd="sng" algn="ctr">
            <a:solidFill>
              <a:srgbClr val="1F4E79"/>
            </a:solidFill>
            <a:prstDash val="solid"/>
            <a:round/>
            <a:headEnd type="none" w="med" len="med"/>
            <a:tailEnd type="none" w="med" len="med"/>
          </a:ln>
          <a:effectLst/>
        </p:spPr>
      </p:cxnSp>
      <p:sp>
        <p:nvSpPr>
          <p:cNvPr id="14" name="Text Box 22"/>
          <p:cNvSpPr txBox="1">
            <a:spLocks noChangeArrowheads="1"/>
          </p:cNvSpPr>
          <p:nvPr/>
        </p:nvSpPr>
        <p:spPr bwMode="auto">
          <a:xfrm>
            <a:off x="4630756" y="2358941"/>
            <a:ext cx="41897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it-IT" altLang="it-IT" sz="1400" u="sng" dirty="0">
                <a:latin typeface="Calibri" panose="020F0502020204030204" pitchFamily="34" charset="0"/>
              </a:rPr>
              <a:t>Esito della domanda di credito</a:t>
            </a:r>
            <a:r>
              <a:rPr lang="it-IT" altLang="it-IT" sz="1400" dirty="0">
                <a:latin typeface="Calibri" panose="020F0502020204030204" pitchFamily="34" charset="0"/>
              </a:rPr>
              <a:t> nel periodo gennaio-giugno 2016 (analisi effettuata sul 20% del campione)</a:t>
            </a:r>
          </a:p>
        </p:txBody>
      </p:sp>
      <p:sp>
        <p:nvSpPr>
          <p:cNvPr id="21" name="CasellaDiTesto 20"/>
          <p:cNvSpPr txBox="1">
            <a:spLocks noChangeArrowheads="1"/>
          </p:cNvSpPr>
          <p:nvPr/>
        </p:nvSpPr>
        <p:spPr bwMode="auto">
          <a:xfrm>
            <a:off x="5486230" y="3081911"/>
            <a:ext cx="9124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3200" b="0" dirty="0">
                <a:solidFill>
                  <a:srgbClr val="1F4E79"/>
                </a:solidFill>
                <a:latin typeface="Calibri" panose="020F0502020204030204" pitchFamily="34" charset="0"/>
              </a:rPr>
              <a:t>36,0</a:t>
            </a:r>
          </a:p>
        </p:txBody>
      </p:sp>
      <p:sp>
        <p:nvSpPr>
          <p:cNvPr id="22" name="Text Box 22"/>
          <p:cNvSpPr txBox="1">
            <a:spLocks noChangeArrowheads="1"/>
          </p:cNvSpPr>
          <p:nvPr/>
        </p:nvSpPr>
        <p:spPr bwMode="auto">
          <a:xfrm>
            <a:off x="6510468" y="3112688"/>
            <a:ext cx="21038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it-IT" altLang="it-IT" sz="1400" dirty="0">
                <a:solidFill>
                  <a:srgbClr val="364E88"/>
                </a:solidFill>
                <a:latin typeface="Calibri" panose="020F0502020204030204" pitchFamily="34" charset="0"/>
              </a:rPr>
              <a:t>Accolta con ammontare pari o superiore</a:t>
            </a:r>
          </a:p>
        </p:txBody>
      </p:sp>
      <p:sp>
        <p:nvSpPr>
          <p:cNvPr id="23" name="CasellaDiTesto 22"/>
          <p:cNvSpPr txBox="1">
            <a:spLocks noChangeArrowheads="1"/>
          </p:cNvSpPr>
          <p:nvPr/>
        </p:nvSpPr>
        <p:spPr bwMode="auto">
          <a:xfrm>
            <a:off x="5486230" y="3824488"/>
            <a:ext cx="9124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3200" b="0" dirty="0">
                <a:solidFill>
                  <a:srgbClr val="1F4E79"/>
                </a:solidFill>
                <a:latin typeface="Calibri" panose="020F0502020204030204" pitchFamily="34" charset="0"/>
              </a:rPr>
              <a:t>31,0</a:t>
            </a:r>
          </a:p>
        </p:txBody>
      </p:sp>
      <p:sp>
        <p:nvSpPr>
          <p:cNvPr id="24" name="Text Box 22"/>
          <p:cNvSpPr txBox="1">
            <a:spLocks noChangeArrowheads="1"/>
          </p:cNvSpPr>
          <p:nvPr/>
        </p:nvSpPr>
        <p:spPr bwMode="auto">
          <a:xfrm>
            <a:off x="6510468" y="3855265"/>
            <a:ext cx="21038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it-IT" altLang="it-IT" sz="1400" dirty="0">
                <a:solidFill>
                  <a:srgbClr val="364E88"/>
                </a:solidFill>
                <a:latin typeface="Calibri" panose="020F0502020204030204" pitchFamily="34" charset="0"/>
              </a:rPr>
              <a:t>Accolta con ammontare inferiore</a:t>
            </a:r>
          </a:p>
        </p:txBody>
      </p:sp>
      <p:sp>
        <p:nvSpPr>
          <p:cNvPr id="25" name="CasellaDiTesto 24"/>
          <p:cNvSpPr txBox="1">
            <a:spLocks noChangeArrowheads="1"/>
          </p:cNvSpPr>
          <p:nvPr/>
        </p:nvSpPr>
        <p:spPr bwMode="auto">
          <a:xfrm>
            <a:off x="5486230" y="4390100"/>
            <a:ext cx="9124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3200" b="0" dirty="0">
                <a:solidFill>
                  <a:srgbClr val="1F4E79"/>
                </a:solidFill>
                <a:latin typeface="Calibri" panose="020F0502020204030204" pitchFamily="34" charset="0"/>
              </a:rPr>
              <a:t>19,0</a:t>
            </a:r>
          </a:p>
        </p:txBody>
      </p:sp>
      <p:sp>
        <p:nvSpPr>
          <p:cNvPr id="26" name="Text Box 22"/>
          <p:cNvSpPr txBox="1">
            <a:spLocks noChangeArrowheads="1"/>
          </p:cNvSpPr>
          <p:nvPr/>
        </p:nvSpPr>
        <p:spPr bwMode="auto">
          <a:xfrm>
            <a:off x="6510468" y="4528599"/>
            <a:ext cx="21038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it-IT" altLang="it-IT" sz="1400" dirty="0">
                <a:solidFill>
                  <a:srgbClr val="364E88"/>
                </a:solidFill>
                <a:latin typeface="Calibri" panose="020F0502020204030204" pitchFamily="34" charset="0"/>
              </a:rPr>
              <a:t>Non accolta</a:t>
            </a:r>
          </a:p>
        </p:txBody>
      </p:sp>
      <p:pic>
        <p:nvPicPr>
          <p:cNvPr id="4104" name="Picture 8" descr="http://www.vvox.it/wp-content/uploads/2015/04/punto-di-domanda-1030x78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992" y="4902867"/>
            <a:ext cx="1045025" cy="791477"/>
          </a:xfrm>
          <a:prstGeom prst="rect">
            <a:avLst/>
          </a:prstGeom>
          <a:noFill/>
          <a:extLst>
            <a:ext uri="{909E8E84-426E-40DD-AFC4-6F175D3DCCD1}">
              <a14:hiddenFill xmlns:a14="http://schemas.microsoft.com/office/drawing/2010/main">
                <a:solidFill>
                  <a:srgbClr val="FFFFFF"/>
                </a:solidFill>
              </a14:hiddenFill>
            </a:ext>
          </a:extLst>
        </p:spPr>
      </p:pic>
      <p:sp>
        <p:nvSpPr>
          <p:cNvPr id="29" name="CasellaDiTesto 28"/>
          <p:cNvSpPr txBox="1">
            <a:spLocks noChangeArrowheads="1"/>
          </p:cNvSpPr>
          <p:nvPr/>
        </p:nvSpPr>
        <p:spPr bwMode="auto">
          <a:xfrm>
            <a:off x="5486230" y="5006218"/>
            <a:ext cx="9124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3200" b="0" dirty="0">
                <a:solidFill>
                  <a:srgbClr val="1F4E79"/>
                </a:solidFill>
                <a:latin typeface="Calibri" panose="020F0502020204030204" pitchFamily="34" charset="0"/>
              </a:rPr>
              <a:t>14,0</a:t>
            </a:r>
          </a:p>
        </p:txBody>
      </p:sp>
      <p:sp>
        <p:nvSpPr>
          <p:cNvPr id="30" name="Text Box 22"/>
          <p:cNvSpPr txBox="1">
            <a:spLocks noChangeArrowheads="1"/>
          </p:cNvSpPr>
          <p:nvPr/>
        </p:nvSpPr>
        <p:spPr bwMode="auto">
          <a:xfrm>
            <a:off x="6510468" y="5144717"/>
            <a:ext cx="21038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it-IT" altLang="it-IT" sz="1400" dirty="0">
                <a:solidFill>
                  <a:srgbClr val="364E88"/>
                </a:solidFill>
                <a:latin typeface="Calibri" panose="020F0502020204030204" pitchFamily="34" charset="0"/>
              </a:rPr>
              <a:t>In attesa di risposta</a:t>
            </a:r>
          </a:p>
        </p:txBody>
      </p:sp>
      <p:sp>
        <p:nvSpPr>
          <p:cNvPr id="31"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osservatorio sul credito |</a:t>
            </a:r>
            <a:r>
              <a:rPr lang="it-IT" altLang="it-IT" kern="0" dirty="0">
                <a:solidFill>
                  <a:schemeClr val="tx1"/>
                </a:solidFill>
                <a:latin typeface="Calibri" panose="020F0502020204030204" pitchFamily="34" charset="0"/>
                <a:cs typeface="Arial" panose="020B0604020202020204" pitchFamily="34" charset="0"/>
              </a:rPr>
              <a:t> </a:t>
            </a:r>
            <a:r>
              <a:rPr lang="it-IT" altLang="it-IT" dirty="0">
                <a:solidFill>
                  <a:schemeClr val="tx1"/>
                </a:solidFill>
                <a:latin typeface="Calibri" panose="020F0502020204030204" pitchFamily="34" charset="0"/>
                <a:cs typeface="Arial" panose="020B0604020202020204" pitchFamily="34" charset="0"/>
              </a:rPr>
              <a:t>due imprese </a:t>
            </a:r>
            <a:r>
              <a:rPr lang="it-IT" altLang="it-IT" dirty="0" smtClean="0">
                <a:solidFill>
                  <a:schemeClr val="tx1"/>
                </a:solidFill>
                <a:latin typeface="Calibri" panose="020F0502020204030204" pitchFamily="34" charset="0"/>
                <a:cs typeface="Arial" panose="020B0604020202020204" pitchFamily="34" charset="0"/>
              </a:rPr>
              <a:t>del settore automotive ogni </a:t>
            </a:r>
            <a:r>
              <a:rPr lang="it-IT" altLang="it-IT" dirty="0">
                <a:solidFill>
                  <a:schemeClr val="tx1"/>
                </a:solidFill>
                <a:latin typeface="Calibri" panose="020F0502020204030204" pitchFamily="34" charset="0"/>
                <a:cs typeface="Arial" panose="020B0604020202020204" pitchFamily="34" charset="0"/>
              </a:rPr>
              <a:t>dieci hanno fatto domanda di credito nella prima parte del 2016… tra queste, il 36% ha visto accolta la propria richiesta…</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32" name="Rettangolo 31"/>
          <p:cNvSpPr/>
          <p:nvPr/>
        </p:nvSpPr>
        <p:spPr bwMode="auto">
          <a:xfrm>
            <a:off x="0" y="0"/>
            <a:ext cx="9144000" cy="188913"/>
          </a:xfrm>
          <a:prstGeom prst="rect">
            <a:avLst/>
          </a:prstGeom>
          <a:solidFill>
            <a:srgbClr val="C00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b="0" dirty="0">
                <a:solidFill>
                  <a:schemeClr val="bg1"/>
                </a:solidFill>
                <a:latin typeface="Calibri" panose="020F0502020204030204" pitchFamily="34" charset="0"/>
              </a:rPr>
              <a:t>DOMANDA E OFFERTA DI CREDITO</a:t>
            </a:r>
            <a:endParaRPr kumimoji="0" lang="it-IT" sz="1050" b="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9580177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9"/>
          <p:cNvSpPr txBox="1">
            <a:spLocks noChangeArrowheads="1"/>
          </p:cNvSpPr>
          <p:nvPr/>
        </p:nvSpPr>
        <p:spPr bwMode="auto">
          <a:xfrm>
            <a:off x="228600" y="4454031"/>
            <a:ext cx="3839344"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it-IT" sz="900" dirty="0">
                <a:latin typeface="Calibri" panose="020F0502020204030204" pitchFamily="34" charset="0"/>
                <a:cs typeface="Arial" panose="020B0604020202020204" pitchFamily="34" charset="0"/>
              </a:rPr>
              <a:t>Base campione</a:t>
            </a:r>
            <a:r>
              <a:rPr lang="it-IT" altLang="it-IT" sz="900" b="0" dirty="0">
                <a:latin typeface="Calibri" panose="020F0502020204030204" pitchFamily="34" charset="0"/>
                <a:cs typeface="Arial" panose="020B0604020202020204" pitchFamily="34" charset="0"/>
              </a:rPr>
              <a:t>: 1.000 casi. Percentuali ricalcolate facendo =100,0 le imprese che nei trimestri considerati hanno chiesto un fido o un finanziamento, o hanno chiesto di rinegoziare un fido o un finanziamento esistente. (</a:t>
            </a:r>
            <a:r>
              <a:rPr lang="it-IT" altLang="it-IT" sz="900" dirty="0">
                <a:latin typeface="Calibri" panose="020F0502020204030204" pitchFamily="34" charset="0"/>
                <a:cs typeface="Arial" panose="020B0604020202020204" pitchFamily="34" charset="0"/>
              </a:rPr>
              <a:t>Irrigidimento</a:t>
            </a:r>
            <a:r>
              <a:rPr lang="it-IT" altLang="it-IT" sz="900" b="0" dirty="0">
                <a:latin typeface="Calibri" panose="020F0502020204030204" pitchFamily="34" charset="0"/>
                <a:cs typeface="Arial" panose="020B0604020202020204" pitchFamily="34" charset="0"/>
              </a:rPr>
              <a:t> = richiesta accolta con ammontare inferiore + richiesta non accolta). </a:t>
            </a:r>
            <a:r>
              <a:rPr lang="it-IT" altLang="it-IT" sz="900" dirty="0">
                <a:latin typeface="Calibri" panose="020F0502020204030204" pitchFamily="34" charset="0"/>
                <a:cs typeface="Arial" panose="020B0604020202020204" pitchFamily="34" charset="0"/>
              </a:rPr>
              <a:t>Testo originale della domanda</a:t>
            </a:r>
            <a:r>
              <a:rPr lang="it-IT" altLang="it-IT" sz="900" b="0" dirty="0">
                <a:latin typeface="Calibri" panose="020F0502020204030204" pitchFamily="34" charset="0"/>
                <a:cs typeface="Arial" panose="020B0604020202020204" pitchFamily="34" charset="0"/>
              </a:rPr>
              <a:t>: A prescindere dalle motivazioni e dalla  forma tecnica, la Sua impresa ha chiesto un fido  o un finanziamento, o ha chiesto di rinegoziare un fido o un finanziamento esistente, ad una delle banche con la quale intrattiene rapporti negli ultimi tre mesi?  Sì ha fatto richiesta ed è stata accolta con un ammontare pari o superiore a quello richiesto; Sì ha fatto richiesta ed è stata accolta con un ammontare inferiore a quello richiesto; Sì ha fatto richiesta ma non è stata accolta; Sì ha fatto richiesta, è in attesa di conoscere l’esito e non è intenzionata a rifarla nel prossimo trimestre; Sì, ha fatto richiesta, è in attesa di conoscere l’esito ed è intenzionata a formalizzarla nel prossimo trimestre; No non ha fatto richiesta</a:t>
            </a:r>
            <a:r>
              <a:rPr lang="it-IT" altLang="ja-JP" sz="900" b="0" dirty="0">
                <a:latin typeface="Calibri" panose="020F0502020204030204" pitchFamily="34" charset="0"/>
                <a:cs typeface="Arial" panose="020B0604020202020204" pitchFamily="34" charset="0"/>
              </a:rPr>
              <a:t>. </a:t>
            </a:r>
            <a:r>
              <a:rPr lang="it-IT" altLang="ja-JP" sz="900" dirty="0">
                <a:latin typeface="Calibri" panose="020F0502020204030204" pitchFamily="34" charset="0"/>
                <a:cs typeface="Arial" panose="020B0604020202020204" pitchFamily="34" charset="0"/>
              </a:rPr>
              <a:t>I dati sono riportati all’universo.</a:t>
            </a:r>
            <a:endParaRPr lang="it-IT" altLang="it-IT" sz="900" dirty="0">
              <a:latin typeface="Calibri" panose="020F0502020204030204" pitchFamily="34" charset="0"/>
              <a:cs typeface="Arial" panose="020B0604020202020204" pitchFamily="34" charset="0"/>
            </a:endParaRPr>
          </a:p>
        </p:txBody>
      </p:sp>
      <p:sp>
        <p:nvSpPr>
          <p:cNvPr id="31"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osservatorio sul credito |</a:t>
            </a:r>
            <a:r>
              <a:rPr lang="it-IT" altLang="it-IT" kern="0" dirty="0">
                <a:solidFill>
                  <a:schemeClr val="tx1"/>
                </a:solidFill>
                <a:latin typeface="Calibri" panose="020F0502020204030204" pitchFamily="34" charset="0"/>
                <a:cs typeface="Arial" panose="020B0604020202020204" pitchFamily="34" charset="0"/>
              </a:rPr>
              <a:t> </a:t>
            </a:r>
            <a:r>
              <a:rPr lang="it-IT" altLang="it-IT" dirty="0">
                <a:solidFill>
                  <a:schemeClr val="tx1"/>
                </a:solidFill>
                <a:latin typeface="Calibri" panose="020F0502020204030204" pitchFamily="34" charset="0"/>
                <a:cs typeface="Arial" panose="020B0604020202020204" pitchFamily="34" charset="0"/>
              </a:rPr>
              <a:t>analisi per dimensione e per territorio…</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32" name="Rettangolo 31"/>
          <p:cNvSpPr/>
          <p:nvPr/>
        </p:nvSpPr>
        <p:spPr bwMode="auto">
          <a:xfrm>
            <a:off x="0" y="0"/>
            <a:ext cx="9144000" cy="188913"/>
          </a:xfrm>
          <a:prstGeom prst="rect">
            <a:avLst/>
          </a:prstGeom>
          <a:solidFill>
            <a:srgbClr val="C00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b="0" dirty="0">
                <a:solidFill>
                  <a:schemeClr val="bg1"/>
                </a:solidFill>
                <a:latin typeface="Calibri" panose="020F0502020204030204" pitchFamily="34" charset="0"/>
              </a:rPr>
              <a:t>DOMANDA E OFFERTA DI CREDITO</a:t>
            </a:r>
            <a:endParaRPr kumimoji="0" lang="it-IT" sz="1050" b="0" i="0" u="none" strike="noStrike" cap="none" normalizeH="0" baseline="0" dirty="0">
              <a:ln>
                <a:noFill/>
              </a:ln>
              <a:solidFill>
                <a:schemeClr val="bg1"/>
              </a:solidFill>
              <a:effectLst/>
              <a:latin typeface="Calibri" panose="020F0502020204030204" pitchFamily="34" charset="0"/>
            </a:endParaRPr>
          </a:p>
        </p:txBody>
      </p:sp>
      <p:pic>
        <p:nvPicPr>
          <p:cNvPr id="2" name="Immagine 1"/>
          <p:cNvPicPr>
            <a:picLocks noChangeAspect="1"/>
          </p:cNvPicPr>
          <p:nvPr/>
        </p:nvPicPr>
        <p:blipFill>
          <a:blip r:embed="rId2"/>
          <a:stretch>
            <a:fillRect/>
          </a:stretch>
        </p:blipFill>
        <p:spPr>
          <a:xfrm>
            <a:off x="603443" y="1066789"/>
            <a:ext cx="3055490" cy="2439515"/>
          </a:xfrm>
          <a:prstGeom prst="rect">
            <a:avLst/>
          </a:prstGeom>
        </p:spPr>
      </p:pic>
      <p:sp>
        <p:nvSpPr>
          <p:cNvPr id="5" name="Rettangolo 4"/>
          <p:cNvSpPr/>
          <p:nvPr/>
        </p:nvSpPr>
        <p:spPr bwMode="auto">
          <a:xfrm>
            <a:off x="294860" y="990402"/>
            <a:ext cx="3672656" cy="2592288"/>
          </a:xfrm>
          <a:prstGeom prst="rect">
            <a:avLst/>
          </a:prstGeom>
          <a:noFill/>
          <a:ln w="28575"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9" name="Freccia a destra 8"/>
          <p:cNvSpPr/>
          <p:nvPr/>
        </p:nvSpPr>
        <p:spPr bwMode="auto">
          <a:xfrm>
            <a:off x="3347864" y="3344541"/>
            <a:ext cx="1071194" cy="576064"/>
          </a:xfrm>
          <a:prstGeom prst="rightArrow">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33" name="Picture 6" descr="http://cache3.asset-cache.net/xc/469878273.jpg?v=2&amp;c=IWSAsset&amp;k=2&amp;d=XEE5KvbM_rRdjNHcAUiPIevOhkiFWXQuRe50WqrbJ6SA6GgBnYpVYcY-dHm2abe-0"/>
          <p:cNvPicPr>
            <a:picLocks noChangeAspect="1" noChangeArrowheads="1"/>
          </p:cNvPicPr>
          <p:nvPr/>
        </p:nvPicPr>
        <p:blipFill rotWithShape="1">
          <a:blip r:embed="rId3">
            <a:extLst>
              <a:ext uri="{28A0092B-C50C-407E-A947-70E740481C1C}">
                <a14:useLocalDpi xmlns:a14="http://schemas.microsoft.com/office/drawing/2010/main" val="0"/>
              </a:ext>
            </a:extLst>
          </a:blip>
          <a:srcRect t="79491" r="78514"/>
          <a:stretch/>
        </p:blipFill>
        <p:spPr bwMode="auto">
          <a:xfrm>
            <a:off x="4589814" y="887964"/>
            <a:ext cx="847254" cy="808725"/>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po 14"/>
          <p:cNvGrpSpPr/>
          <p:nvPr/>
        </p:nvGrpSpPr>
        <p:grpSpPr>
          <a:xfrm>
            <a:off x="5507210" y="887964"/>
            <a:ext cx="2968329" cy="1590190"/>
            <a:chOff x="5507210" y="887964"/>
            <a:chExt cx="2968329" cy="1590190"/>
          </a:xfrm>
        </p:grpSpPr>
        <p:sp>
          <p:nvSpPr>
            <p:cNvPr id="96" name="Rettangolo arrotondato 95"/>
            <p:cNvSpPr/>
            <p:nvPr/>
          </p:nvSpPr>
          <p:spPr bwMode="auto">
            <a:xfrm>
              <a:off x="5644831" y="1620409"/>
              <a:ext cx="541006" cy="280706"/>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7" name="CasellaDiTesto 96"/>
            <p:cNvSpPr txBox="1"/>
            <p:nvPr/>
          </p:nvSpPr>
          <p:spPr>
            <a:xfrm>
              <a:off x="5685945" y="1622263"/>
              <a:ext cx="458780" cy="276999"/>
            </a:xfrm>
            <a:prstGeom prst="rect">
              <a:avLst/>
            </a:prstGeom>
            <a:noFill/>
          </p:spPr>
          <p:txBody>
            <a:bodyPr wrap="none" rtlCol="0">
              <a:spAutoFit/>
            </a:bodyPr>
            <a:lstStyle/>
            <a:p>
              <a:pPr algn="ctr"/>
              <a:r>
                <a:rPr lang="it-IT" sz="1200" b="0" dirty="0">
                  <a:solidFill>
                    <a:srgbClr val="1F4E79"/>
                  </a:solidFill>
                  <a:latin typeface="Calibri" panose="020F0502020204030204" pitchFamily="34" charset="0"/>
                </a:rPr>
                <a:t>27,2</a:t>
              </a:r>
            </a:p>
          </p:txBody>
        </p:sp>
        <p:sp>
          <p:nvSpPr>
            <p:cNvPr id="98" name="CasellaDiTesto 97"/>
            <p:cNvSpPr txBox="1"/>
            <p:nvPr/>
          </p:nvSpPr>
          <p:spPr>
            <a:xfrm>
              <a:off x="5747660" y="1415643"/>
              <a:ext cx="335348" cy="230832"/>
            </a:xfrm>
            <a:prstGeom prst="rect">
              <a:avLst/>
            </a:prstGeom>
            <a:noFill/>
          </p:spPr>
          <p:txBody>
            <a:bodyPr wrap="none" rtlCol="0">
              <a:spAutoFit/>
            </a:bodyPr>
            <a:lstStyle/>
            <a:p>
              <a:pPr algn="ctr"/>
              <a:r>
                <a:rPr lang="it-IT" sz="900" dirty="0">
                  <a:latin typeface="Calibri" panose="020F0502020204030204" pitchFamily="34" charset="0"/>
                </a:rPr>
                <a:t>1-9</a:t>
              </a:r>
            </a:p>
          </p:txBody>
        </p:sp>
        <p:sp>
          <p:nvSpPr>
            <p:cNvPr id="99" name="Rettangolo arrotondato 98"/>
            <p:cNvSpPr/>
            <p:nvPr/>
          </p:nvSpPr>
          <p:spPr bwMode="auto">
            <a:xfrm>
              <a:off x="6396321" y="1620409"/>
              <a:ext cx="541006" cy="280706"/>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100" name="CasellaDiTesto 99"/>
            <p:cNvSpPr txBox="1"/>
            <p:nvPr/>
          </p:nvSpPr>
          <p:spPr>
            <a:xfrm>
              <a:off x="6437435" y="1622263"/>
              <a:ext cx="458780" cy="276999"/>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200" b="0" dirty="0"/>
                <a:t>51,5</a:t>
              </a:r>
            </a:p>
          </p:txBody>
        </p:sp>
        <p:sp>
          <p:nvSpPr>
            <p:cNvPr id="101" name="CasellaDiTesto 100"/>
            <p:cNvSpPr txBox="1"/>
            <p:nvPr/>
          </p:nvSpPr>
          <p:spPr>
            <a:xfrm>
              <a:off x="6441442" y="1415643"/>
              <a:ext cx="450764" cy="230832"/>
            </a:xfrm>
            <a:prstGeom prst="rect">
              <a:avLst/>
            </a:prstGeom>
            <a:noFill/>
          </p:spPr>
          <p:txBody>
            <a:bodyPr wrap="none" rtlCol="0">
              <a:spAutoFit/>
            </a:bodyPr>
            <a:lstStyle/>
            <a:p>
              <a:pPr algn="ctr"/>
              <a:r>
                <a:rPr lang="it-IT" sz="900" dirty="0">
                  <a:latin typeface="Calibri" panose="020F0502020204030204" pitchFamily="34" charset="0"/>
                </a:rPr>
                <a:t>10-49</a:t>
              </a:r>
            </a:p>
          </p:txBody>
        </p:sp>
        <p:sp>
          <p:nvSpPr>
            <p:cNvPr id="102" name="Rettangolo arrotondato 101"/>
            <p:cNvSpPr/>
            <p:nvPr/>
          </p:nvSpPr>
          <p:spPr bwMode="auto">
            <a:xfrm>
              <a:off x="7124933" y="1620409"/>
              <a:ext cx="541006" cy="280706"/>
            </a:xfrm>
            <a:prstGeom prst="roundRect">
              <a:avLst/>
            </a:prstGeom>
            <a:solidFill>
              <a:srgbClr val="1F4E79"/>
            </a:solid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103" name="CasellaDiTesto 102"/>
            <p:cNvSpPr txBox="1"/>
            <p:nvPr/>
          </p:nvSpPr>
          <p:spPr>
            <a:xfrm>
              <a:off x="7166047" y="1622263"/>
              <a:ext cx="458780" cy="276999"/>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200" b="0" dirty="0">
                  <a:solidFill>
                    <a:schemeClr val="bg1"/>
                  </a:solidFill>
                </a:rPr>
                <a:t>57,0</a:t>
              </a:r>
            </a:p>
          </p:txBody>
        </p:sp>
        <p:sp>
          <p:nvSpPr>
            <p:cNvPr id="104" name="CasellaDiTesto 103"/>
            <p:cNvSpPr txBox="1"/>
            <p:nvPr/>
          </p:nvSpPr>
          <p:spPr>
            <a:xfrm>
              <a:off x="7216541" y="1415643"/>
              <a:ext cx="357790" cy="230832"/>
            </a:xfrm>
            <a:prstGeom prst="rect">
              <a:avLst/>
            </a:prstGeom>
            <a:noFill/>
          </p:spPr>
          <p:txBody>
            <a:bodyPr wrap="none" rtlCol="0">
              <a:spAutoFit/>
            </a:bodyPr>
            <a:lstStyle/>
            <a:p>
              <a:pPr algn="ctr"/>
              <a:r>
                <a:rPr lang="it-IT" sz="900" dirty="0">
                  <a:latin typeface="Calibri" panose="020F0502020204030204" pitchFamily="34" charset="0"/>
                </a:rPr>
                <a:t>&gt;49</a:t>
              </a:r>
            </a:p>
          </p:txBody>
        </p:sp>
        <p:sp>
          <p:nvSpPr>
            <p:cNvPr id="105" name="Rettangolo arrotondato 104"/>
            <p:cNvSpPr/>
            <p:nvPr/>
          </p:nvSpPr>
          <p:spPr bwMode="auto">
            <a:xfrm>
              <a:off x="5644831" y="2197448"/>
              <a:ext cx="541006" cy="280706"/>
            </a:xfrm>
            <a:prstGeom prst="roundRect">
              <a:avLst/>
            </a:prstGeom>
            <a:solidFill>
              <a:srgbClr val="1F4E79"/>
            </a:solid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106" name="CasellaDiTesto 105"/>
            <p:cNvSpPr txBox="1"/>
            <p:nvPr/>
          </p:nvSpPr>
          <p:spPr>
            <a:xfrm>
              <a:off x="5685945" y="2199302"/>
              <a:ext cx="458780" cy="276999"/>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200" b="0" dirty="0">
                  <a:solidFill>
                    <a:schemeClr val="bg1"/>
                  </a:solidFill>
                </a:rPr>
                <a:t>45,0</a:t>
              </a:r>
            </a:p>
          </p:txBody>
        </p:sp>
        <p:sp>
          <p:nvSpPr>
            <p:cNvPr id="107" name="CasellaDiTesto 106"/>
            <p:cNvSpPr txBox="1"/>
            <p:nvPr/>
          </p:nvSpPr>
          <p:spPr>
            <a:xfrm>
              <a:off x="5612206" y="2000186"/>
              <a:ext cx="606256" cy="230832"/>
            </a:xfrm>
            <a:prstGeom prst="rect">
              <a:avLst/>
            </a:prstGeom>
            <a:noFill/>
          </p:spPr>
          <p:txBody>
            <a:bodyPr wrap="none" rtlCol="0">
              <a:spAutoFit/>
            </a:bodyPr>
            <a:lstStyle/>
            <a:p>
              <a:pPr algn="ctr"/>
              <a:r>
                <a:rPr lang="it-IT" sz="900" dirty="0">
                  <a:latin typeface="Calibri" panose="020F0502020204030204" pitchFamily="34" charset="0"/>
                </a:rPr>
                <a:t>N.OVEST</a:t>
              </a:r>
            </a:p>
          </p:txBody>
        </p:sp>
        <p:sp>
          <p:nvSpPr>
            <p:cNvPr id="108" name="Rettangolo arrotondato 107"/>
            <p:cNvSpPr/>
            <p:nvPr/>
          </p:nvSpPr>
          <p:spPr bwMode="auto">
            <a:xfrm>
              <a:off x="6396321" y="2197448"/>
              <a:ext cx="541006" cy="280706"/>
            </a:xfrm>
            <a:prstGeom prst="roundRect">
              <a:avLst/>
            </a:prstGeom>
            <a:solidFill>
              <a:srgbClr val="1F4E79"/>
            </a:solid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9" name="CasellaDiTesto 108"/>
            <p:cNvSpPr txBox="1"/>
            <p:nvPr/>
          </p:nvSpPr>
          <p:spPr>
            <a:xfrm>
              <a:off x="6437436" y="2199302"/>
              <a:ext cx="458780" cy="276999"/>
            </a:xfrm>
            <a:prstGeom prst="rect">
              <a:avLst/>
            </a:prstGeom>
            <a:noFill/>
          </p:spPr>
          <p:txBody>
            <a:bodyPr wrap="none" rtlCol="0">
              <a:spAutoFit/>
            </a:bodyPr>
            <a:lstStyle/>
            <a:p>
              <a:pPr algn="ctr"/>
              <a:r>
                <a:rPr lang="it-IT" sz="1200" b="0" dirty="0">
                  <a:solidFill>
                    <a:schemeClr val="bg1"/>
                  </a:solidFill>
                  <a:latin typeface="Calibri" panose="020F0502020204030204" pitchFamily="34" charset="0"/>
                </a:rPr>
                <a:t>41,0</a:t>
              </a:r>
            </a:p>
          </p:txBody>
        </p:sp>
        <p:sp>
          <p:nvSpPr>
            <p:cNvPr id="110" name="CasellaDiTesto 109"/>
            <p:cNvSpPr txBox="1"/>
            <p:nvPr/>
          </p:nvSpPr>
          <p:spPr>
            <a:xfrm>
              <a:off x="6437435" y="2000186"/>
              <a:ext cx="458779" cy="230832"/>
            </a:xfrm>
            <a:prstGeom prst="rect">
              <a:avLst/>
            </a:prstGeom>
            <a:noFill/>
          </p:spPr>
          <p:txBody>
            <a:bodyPr wrap="none" rtlCol="0">
              <a:spAutoFit/>
            </a:bodyPr>
            <a:lstStyle/>
            <a:p>
              <a:pPr algn="ctr"/>
              <a:r>
                <a:rPr lang="it-IT" sz="900" dirty="0">
                  <a:latin typeface="Calibri" panose="020F0502020204030204" pitchFamily="34" charset="0"/>
                </a:rPr>
                <a:t>N.EST</a:t>
              </a:r>
            </a:p>
          </p:txBody>
        </p:sp>
        <p:sp>
          <p:nvSpPr>
            <p:cNvPr id="111" name="Rettangolo arrotondato 110"/>
            <p:cNvSpPr/>
            <p:nvPr/>
          </p:nvSpPr>
          <p:spPr bwMode="auto">
            <a:xfrm>
              <a:off x="7124933" y="2197448"/>
              <a:ext cx="541006" cy="280706"/>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2" name="CasellaDiTesto 111"/>
            <p:cNvSpPr txBox="1"/>
            <p:nvPr/>
          </p:nvSpPr>
          <p:spPr>
            <a:xfrm>
              <a:off x="7166047" y="2199302"/>
              <a:ext cx="458780" cy="276999"/>
            </a:xfrm>
            <a:prstGeom prst="rect">
              <a:avLst/>
            </a:prstGeom>
            <a:noFill/>
          </p:spPr>
          <p:txBody>
            <a:bodyPr wrap="none" rtlCol="0">
              <a:spAutoFit/>
            </a:bodyPr>
            <a:lstStyle/>
            <a:p>
              <a:pPr algn="ctr"/>
              <a:r>
                <a:rPr lang="it-IT" sz="1200" b="0" dirty="0">
                  <a:solidFill>
                    <a:srgbClr val="1F4E79"/>
                  </a:solidFill>
                  <a:latin typeface="Calibri" panose="020F0502020204030204" pitchFamily="34" charset="0"/>
                </a:rPr>
                <a:t>34,0</a:t>
              </a:r>
            </a:p>
          </p:txBody>
        </p:sp>
        <p:sp>
          <p:nvSpPr>
            <p:cNvPr id="113" name="CasellaDiTesto 112"/>
            <p:cNvSpPr txBox="1"/>
            <p:nvPr/>
          </p:nvSpPr>
          <p:spPr>
            <a:xfrm>
              <a:off x="7105934" y="2000186"/>
              <a:ext cx="579005" cy="230832"/>
            </a:xfrm>
            <a:prstGeom prst="rect">
              <a:avLst/>
            </a:prstGeom>
            <a:noFill/>
          </p:spPr>
          <p:txBody>
            <a:bodyPr wrap="none" rtlCol="0">
              <a:spAutoFit/>
            </a:bodyPr>
            <a:lstStyle/>
            <a:p>
              <a:pPr algn="ctr"/>
              <a:r>
                <a:rPr lang="it-IT" sz="900" dirty="0">
                  <a:latin typeface="Calibri" panose="020F0502020204030204" pitchFamily="34" charset="0"/>
                </a:rPr>
                <a:t>CENTRO</a:t>
              </a:r>
            </a:p>
          </p:txBody>
        </p:sp>
        <p:sp>
          <p:nvSpPr>
            <p:cNvPr id="114" name="Rettangolo arrotondato 113"/>
            <p:cNvSpPr/>
            <p:nvPr/>
          </p:nvSpPr>
          <p:spPr bwMode="auto">
            <a:xfrm>
              <a:off x="7853016" y="2197448"/>
              <a:ext cx="541006" cy="280706"/>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5" name="CasellaDiTesto 114"/>
            <p:cNvSpPr txBox="1"/>
            <p:nvPr/>
          </p:nvSpPr>
          <p:spPr>
            <a:xfrm>
              <a:off x="7894130" y="2199302"/>
              <a:ext cx="458780" cy="276999"/>
            </a:xfrm>
            <a:prstGeom prst="rect">
              <a:avLst/>
            </a:prstGeom>
            <a:noFill/>
            <a:ln>
              <a:noFill/>
            </a:ln>
          </p:spPr>
          <p:txBody>
            <a:bodyPr wrap="none" rtlCol="0">
              <a:spAutoFit/>
            </a:bodyPr>
            <a:lstStyle/>
            <a:p>
              <a:pPr algn="ctr"/>
              <a:r>
                <a:rPr lang="it-IT" sz="1200" b="0" dirty="0">
                  <a:solidFill>
                    <a:srgbClr val="1F4E79"/>
                  </a:solidFill>
                  <a:latin typeface="Calibri" panose="020F0502020204030204" pitchFamily="34" charset="0"/>
                </a:rPr>
                <a:t>33,0</a:t>
              </a:r>
            </a:p>
          </p:txBody>
        </p:sp>
        <p:sp>
          <p:nvSpPr>
            <p:cNvPr id="116" name="CasellaDiTesto 115"/>
            <p:cNvSpPr txBox="1"/>
            <p:nvPr/>
          </p:nvSpPr>
          <p:spPr>
            <a:xfrm>
              <a:off x="7771500" y="2000186"/>
              <a:ext cx="704039" cy="230832"/>
            </a:xfrm>
            <a:prstGeom prst="rect">
              <a:avLst/>
            </a:prstGeom>
            <a:noFill/>
          </p:spPr>
          <p:txBody>
            <a:bodyPr wrap="none" rtlCol="0">
              <a:spAutoFit/>
            </a:bodyPr>
            <a:lstStyle/>
            <a:p>
              <a:pPr algn="ctr"/>
              <a:r>
                <a:rPr lang="it-IT" sz="900" dirty="0">
                  <a:latin typeface="Calibri" panose="020F0502020204030204" pitchFamily="34" charset="0"/>
                </a:rPr>
                <a:t>SUD/ISOLE</a:t>
              </a:r>
            </a:p>
          </p:txBody>
        </p:sp>
        <p:sp>
          <p:nvSpPr>
            <p:cNvPr id="117" name="Rettangolo arrotondato 116"/>
            <p:cNvSpPr/>
            <p:nvPr/>
          </p:nvSpPr>
          <p:spPr bwMode="auto">
            <a:xfrm>
              <a:off x="5644831" y="1097353"/>
              <a:ext cx="541006" cy="280706"/>
            </a:xfrm>
            <a:prstGeom prst="roundRect">
              <a:avLst/>
            </a:prstGeom>
            <a:solidFill>
              <a:srgbClr val="1F4E79"/>
            </a:solid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8" name="CasellaDiTesto 117"/>
            <p:cNvSpPr txBox="1"/>
            <p:nvPr/>
          </p:nvSpPr>
          <p:spPr>
            <a:xfrm>
              <a:off x="5685946" y="1099207"/>
              <a:ext cx="458780" cy="276999"/>
            </a:xfrm>
            <a:prstGeom prst="rect">
              <a:avLst/>
            </a:prstGeom>
            <a:noFill/>
          </p:spPr>
          <p:txBody>
            <a:bodyPr wrap="none" rtlCol="0">
              <a:spAutoFit/>
            </a:bodyPr>
            <a:lstStyle/>
            <a:p>
              <a:pPr algn="ctr"/>
              <a:r>
                <a:rPr lang="it-IT" sz="1200" b="0" dirty="0">
                  <a:solidFill>
                    <a:schemeClr val="bg1"/>
                  </a:solidFill>
                  <a:latin typeface="Calibri" panose="020F0502020204030204" pitchFamily="34" charset="0"/>
                </a:rPr>
                <a:t>37,0</a:t>
              </a:r>
            </a:p>
          </p:txBody>
        </p:sp>
        <p:sp>
          <p:nvSpPr>
            <p:cNvPr id="119" name="CasellaDiTesto 118"/>
            <p:cNvSpPr txBox="1"/>
            <p:nvPr/>
          </p:nvSpPr>
          <p:spPr>
            <a:xfrm>
              <a:off x="5507210" y="887964"/>
              <a:ext cx="816249" cy="230832"/>
            </a:xfrm>
            <a:prstGeom prst="rect">
              <a:avLst/>
            </a:prstGeom>
            <a:noFill/>
          </p:spPr>
          <p:txBody>
            <a:bodyPr wrap="none" rtlCol="0">
              <a:spAutoFit/>
            </a:bodyPr>
            <a:lstStyle/>
            <a:p>
              <a:pPr algn="ctr"/>
              <a:r>
                <a:rPr lang="it-IT" sz="900" dirty="0">
                  <a:latin typeface="Calibri" panose="020F0502020204030204" pitchFamily="34" charset="0"/>
                </a:rPr>
                <a:t>RIVENDITORI</a:t>
              </a:r>
            </a:p>
          </p:txBody>
        </p:sp>
        <p:sp>
          <p:nvSpPr>
            <p:cNvPr id="120" name="Rettangolo arrotondato 119"/>
            <p:cNvSpPr/>
            <p:nvPr/>
          </p:nvSpPr>
          <p:spPr bwMode="auto">
            <a:xfrm>
              <a:off x="6396321" y="1097353"/>
              <a:ext cx="541006" cy="280706"/>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121" name="CasellaDiTesto 120"/>
            <p:cNvSpPr txBox="1"/>
            <p:nvPr/>
          </p:nvSpPr>
          <p:spPr>
            <a:xfrm>
              <a:off x="6437436" y="1099207"/>
              <a:ext cx="458780" cy="276999"/>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200" b="0" dirty="0"/>
                <a:t>34,4</a:t>
              </a:r>
            </a:p>
          </p:txBody>
        </p:sp>
        <p:sp>
          <p:nvSpPr>
            <p:cNvPr id="122" name="CasellaDiTesto 121"/>
            <p:cNvSpPr txBox="1"/>
            <p:nvPr/>
          </p:nvSpPr>
          <p:spPr>
            <a:xfrm>
              <a:off x="6276333" y="887964"/>
              <a:ext cx="780983" cy="230832"/>
            </a:xfrm>
            <a:prstGeom prst="rect">
              <a:avLst/>
            </a:prstGeom>
            <a:noFill/>
          </p:spPr>
          <p:txBody>
            <a:bodyPr wrap="none" rtlCol="0">
              <a:spAutoFit/>
            </a:bodyPr>
            <a:lstStyle/>
            <a:p>
              <a:pPr algn="ctr"/>
              <a:r>
                <a:rPr lang="it-IT" sz="900" dirty="0">
                  <a:latin typeface="Calibri" panose="020F0502020204030204" pitchFamily="34" charset="0"/>
                </a:rPr>
                <a:t>RIPARATORI</a:t>
              </a:r>
            </a:p>
          </p:txBody>
        </p:sp>
      </p:grpSp>
      <p:grpSp>
        <p:nvGrpSpPr>
          <p:cNvPr id="235" name="Gruppo 234"/>
          <p:cNvGrpSpPr/>
          <p:nvPr/>
        </p:nvGrpSpPr>
        <p:grpSpPr>
          <a:xfrm>
            <a:off x="5507210" y="2887964"/>
            <a:ext cx="2968329" cy="1590190"/>
            <a:chOff x="5507210" y="887964"/>
            <a:chExt cx="2968329" cy="1590190"/>
          </a:xfrm>
        </p:grpSpPr>
        <p:sp>
          <p:nvSpPr>
            <p:cNvPr id="236" name="Rettangolo arrotondato 235"/>
            <p:cNvSpPr/>
            <p:nvPr/>
          </p:nvSpPr>
          <p:spPr bwMode="auto">
            <a:xfrm>
              <a:off x="5644831" y="1620409"/>
              <a:ext cx="541006" cy="280706"/>
            </a:xfrm>
            <a:prstGeom prst="roundRect">
              <a:avLst/>
            </a:prstGeom>
            <a:solidFill>
              <a:srgbClr val="C00000"/>
            </a:solid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7" name="CasellaDiTesto 236"/>
            <p:cNvSpPr txBox="1"/>
            <p:nvPr/>
          </p:nvSpPr>
          <p:spPr>
            <a:xfrm>
              <a:off x="5685945" y="1622263"/>
              <a:ext cx="458780" cy="276999"/>
            </a:xfrm>
            <a:prstGeom prst="rect">
              <a:avLst/>
            </a:prstGeom>
            <a:noFill/>
          </p:spPr>
          <p:txBody>
            <a:bodyPr wrap="none" rtlCol="0">
              <a:spAutoFit/>
            </a:bodyPr>
            <a:lstStyle/>
            <a:p>
              <a:pPr algn="ctr"/>
              <a:r>
                <a:rPr lang="it-IT" sz="1200" b="0" dirty="0">
                  <a:solidFill>
                    <a:schemeClr val="bg1"/>
                  </a:solidFill>
                  <a:latin typeface="Calibri" panose="020F0502020204030204" pitchFamily="34" charset="0"/>
                </a:rPr>
                <a:t>60,9</a:t>
              </a:r>
            </a:p>
          </p:txBody>
        </p:sp>
        <p:sp>
          <p:nvSpPr>
            <p:cNvPr id="238" name="CasellaDiTesto 237"/>
            <p:cNvSpPr txBox="1"/>
            <p:nvPr/>
          </p:nvSpPr>
          <p:spPr>
            <a:xfrm>
              <a:off x="5747660" y="1415643"/>
              <a:ext cx="335348" cy="230832"/>
            </a:xfrm>
            <a:prstGeom prst="rect">
              <a:avLst/>
            </a:prstGeom>
            <a:noFill/>
          </p:spPr>
          <p:txBody>
            <a:bodyPr wrap="none" rtlCol="0">
              <a:spAutoFit/>
            </a:bodyPr>
            <a:lstStyle/>
            <a:p>
              <a:pPr algn="ctr"/>
              <a:r>
                <a:rPr lang="it-IT" sz="900" dirty="0">
                  <a:latin typeface="Calibri" panose="020F0502020204030204" pitchFamily="34" charset="0"/>
                </a:rPr>
                <a:t>1-9</a:t>
              </a:r>
            </a:p>
          </p:txBody>
        </p:sp>
        <p:sp>
          <p:nvSpPr>
            <p:cNvPr id="239" name="Rettangolo arrotondato 238"/>
            <p:cNvSpPr/>
            <p:nvPr/>
          </p:nvSpPr>
          <p:spPr bwMode="auto">
            <a:xfrm>
              <a:off x="6396321" y="1620409"/>
              <a:ext cx="541006" cy="280706"/>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240" name="CasellaDiTesto 239"/>
            <p:cNvSpPr txBox="1"/>
            <p:nvPr/>
          </p:nvSpPr>
          <p:spPr>
            <a:xfrm>
              <a:off x="6437435" y="1622263"/>
              <a:ext cx="458780" cy="276999"/>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200" b="0" dirty="0"/>
                <a:t>32,2</a:t>
              </a:r>
            </a:p>
          </p:txBody>
        </p:sp>
        <p:sp>
          <p:nvSpPr>
            <p:cNvPr id="241" name="CasellaDiTesto 240"/>
            <p:cNvSpPr txBox="1"/>
            <p:nvPr/>
          </p:nvSpPr>
          <p:spPr>
            <a:xfrm>
              <a:off x="6441442" y="1415643"/>
              <a:ext cx="450764" cy="230832"/>
            </a:xfrm>
            <a:prstGeom prst="rect">
              <a:avLst/>
            </a:prstGeom>
            <a:noFill/>
          </p:spPr>
          <p:txBody>
            <a:bodyPr wrap="none" rtlCol="0">
              <a:spAutoFit/>
            </a:bodyPr>
            <a:lstStyle/>
            <a:p>
              <a:pPr algn="ctr"/>
              <a:r>
                <a:rPr lang="it-IT" sz="900" dirty="0">
                  <a:latin typeface="Calibri" panose="020F0502020204030204" pitchFamily="34" charset="0"/>
                </a:rPr>
                <a:t>10-49</a:t>
              </a:r>
            </a:p>
          </p:txBody>
        </p:sp>
        <p:sp>
          <p:nvSpPr>
            <p:cNvPr id="242" name="Rettangolo arrotondato 241"/>
            <p:cNvSpPr/>
            <p:nvPr/>
          </p:nvSpPr>
          <p:spPr bwMode="auto">
            <a:xfrm>
              <a:off x="7124933" y="1620409"/>
              <a:ext cx="541006" cy="280706"/>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243" name="CasellaDiTesto 242"/>
            <p:cNvSpPr txBox="1"/>
            <p:nvPr/>
          </p:nvSpPr>
          <p:spPr>
            <a:xfrm>
              <a:off x="7166047" y="1622263"/>
              <a:ext cx="458780" cy="276999"/>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200" b="0" dirty="0"/>
                <a:t>24,0</a:t>
              </a:r>
            </a:p>
          </p:txBody>
        </p:sp>
        <p:sp>
          <p:nvSpPr>
            <p:cNvPr id="244" name="CasellaDiTesto 243"/>
            <p:cNvSpPr txBox="1"/>
            <p:nvPr/>
          </p:nvSpPr>
          <p:spPr>
            <a:xfrm>
              <a:off x="7216541" y="1415643"/>
              <a:ext cx="357790" cy="230832"/>
            </a:xfrm>
            <a:prstGeom prst="rect">
              <a:avLst/>
            </a:prstGeom>
            <a:noFill/>
          </p:spPr>
          <p:txBody>
            <a:bodyPr wrap="none" rtlCol="0">
              <a:spAutoFit/>
            </a:bodyPr>
            <a:lstStyle/>
            <a:p>
              <a:pPr algn="ctr"/>
              <a:r>
                <a:rPr lang="it-IT" sz="900" dirty="0">
                  <a:latin typeface="Calibri" panose="020F0502020204030204" pitchFamily="34" charset="0"/>
                </a:rPr>
                <a:t>&gt;49</a:t>
              </a:r>
            </a:p>
          </p:txBody>
        </p:sp>
        <p:sp>
          <p:nvSpPr>
            <p:cNvPr id="245" name="Rettangolo arrotondato 244"/>
            <p:cNvSpPr/>
            <p:nvPr/>
          </p:nvSpPr>
          <p:spPr bwMode="auto">
            <a:xfrm>
              <a:off x="5644831" y="2197448"/>
              <a:ext cx="541006" cy="280706"/>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246" name="CasellaDiTesto 245"/>
            <p:cNvSpPr txBox="1"/>
            <p:nvPr/>
          </p:nvSpPr>
          <p:spPr>
            <a:xfrm>
              <a:off x="5685945" y="2199302"/>
              <a:ext cx="458780" cy="276999"/>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200" b="0" dirty="0"/>
                <a:t>40,0</a:t>
              </a:r>
            </a:p>
          </p:txBody>
        </p:sp>
        <p:sp>
          <p:nvSpPr>
            <p:cNvPr id="247" name="CasellaDiTesto 246"/>
            <p:cNvSpPr txBox="1"/>
            <p:nvPr/>
          </p:nvSpPr>
          <p:spPr>
            <a:xfrm>
              <a:off x="5612206" y="2000186"/>
              <a:ext cx="606256" cy="230832"/>
            </a:xfrm>
            <a:prstGeom prst="rect">
              <a:avLst/>
            </a:prstGeom>
            <a:noFill/>
          </p:spPr>
          <p:txBody>
            <a:bodyPr wrap="none" rtlCol="0">
              <a:spAutoFit/>
            </a:bodyPr>
            <a:lstStyle/>
            <a:p>
              <a:pPr algn="ctr"/>
              <a:r>
                <a:rPr lang="it-IT" sz="900" dirty="0">
                  <a:latin typeface="Calibri" panose="020F0502020204030204" pitchFamily="34" charset="0"/>
                </a:rPr>
                <a:t>N.OVEST</a:t>
              </a:r>
            </a:p>
          </p:txBody>
        </p:sp>
        <p:sp>
          <p:nvSpPr>
            <p:cNvPr id="248" name="Rettangolo arrotondato 247"/>
            <p:cNvSpPr/>
            <p:nvPr/>
          </p:nvSpPr>
          <p:spPr bwMode="auto">
            <a:xfrm>
              <a:off x="6396321" y="2197448"/>
              <a:ext cx="541006" cy="280706"/>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9" name="CasellaDiTesto 248"/>
            <p:cNvSpPr txBox="1"/>
            <p:nvPr/>
          </p:nvSpPr>
          <p:spPr>
            <a:xfrm>
              <a:off x="6437436" y="2199302"/>
              <a:ext cx="458780" cy="276999"/>
            </a:xfrm>
            <a:prstGeom prst="rect">
              <a:avLst/>
            </a:prstGeom>
            <a:noFill/>
          </p:spPr>
          <p:txBody>
            <a:bodyPr wrap="none" rtlCol="0">
              <a:spAutoFit/>
            </a:bodyPr>
            <a:lstStyle/>
            <a:p>
              <a:pPr algn="ctr"/>
              <a:r>
                <a:rPr lang="it-IT" sz="1200" b="0" dirty="0">
                  <a:solidFill>
                    <a:srgbClr val="1F4E79"/>
                  </a:solidFill>
                  <a:latin typeface="Calibri" panose="020F0502020204030204" pitchFamily="34" charset="0"/>
                </a:rPr>
                <a:t>43,2</a:t>
              </a:r>
            </a:p>
          </p:txBody>
        </p:sp>
        <p:sp>
          <p:nvSpPr>
            <p:cNvPr id="250" name="CasellaDiTesto 249"/>
            <p:cNvSpPr txBox="1"/>
            <p:nvPr/>
          </p:nvSpPr>
          <p:spPr>
            <a:xfrm>
              <a:off x="6437435" y="2000186"/>
              <a:ext cx="458779" cy="230832"/>
            </a:xfrm>
            <a:prstGeom prst="rect">
              <a:avLst/>
            </a:prstGeom>
            <a:noFill/>
          </p:spPr>
          <p:txBody>
            <a:bodyPr wrap="none" rtlCol="0">
              <a:spAutoFit/>
            </a:bodyPr>
            <a:lstStyle/>
            <a:p>
              <a:pPr algn="ctr"/>
              <a:r>
                <a:rPr lang="it-IT" sz="900" dirty="0">
                  <a:latin typeface="Calibri" panose="020F0502020204030204" pitchFamily="34" charset="0"/>
                </a:rPr>
                <a:t>N.EST</a:t>
              </a:r>
            </a:p>
          </p:txBody>
        </p:sp>
        <p:sp>
          <p:nvSpPr>
            <p:cNvPr id="251" name="Rettangolo arrotondato 250"/>
            <p:cNvSpPr/>
            <p:nvPr/>
          </p:nvSpPr>
          <p:spPr bwMode="auto">
            <a:xfrm>
              <a:off x="7124933" y="2197448"/>
              <a:ext cx="541006" cy="280706"/>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52" name="CasellaDiTesto 251"/>
            <p:cNvSpPr txBox="1"/>
            <p:nvPr/>
          </p:nvSpPr>
          <p:spPr>
            <a:xfrm>
              <a:off x="7166047" y="2199302"/>
              <a:ext cx="458780" cy="276999"/>
            </a:xfrm>
            <a:prstGeom prst="rect">
              <a:avLst/>
            </a:prstGeom>
            <a:noFill/>
          </p:spPr>
          <p:txBody>
            <a:bodyPr wrap="none" rtlCol="0">
              <a:spAutoFit/>
            </a:bodyPr>
            <a:lstStyle/>
            <a:p>
              <a:pPr algn="ctr"/>
              <a:r>
                <a:rPr lang="it-IT" sz="1200" b="0" dirty="0">
                  <a:solidFill>
                    <a:srgbClr val="1F4E79"/>
                  </a:solidFill>
                  <a:latin typeface="Calibri" panose="020F0502020204030204" pitchFamily="34" charset="0"/>
                </a:rPr>
                <a:t>47,0</a:t>
              </a:r>
            </a:p>
          </p:txBody>
        </p:sp>
        <p:sp>
          <p:nvSpPr>
            <p:cNvPr id="253" name="CasellaDiTesto 252"/>
            <p:cNvSpPr txBox="1"/>
            <p:nvPr/>
          </p:nvSpPr>
          <p:spPr>
            <a:xfrm>
              <a:off x="7105934" y="2000186"/>
              <a:ext cx="579005" cy="230832"/>
            </a:xfrm>
            <a:prstGeom prst="rect">
              <a:avLst/>
            </a:prstGeom>
            <a:noFill/>
          </p:spPr>
          <p:txBody>
            <a:bodyPr wrap="none" rtlCol="0">
              <a:spAutoFit/>
            </a:bodyPr>
            <a:lstStyle/>
            <a:p>
              <a:pPr algn="ctr"/>
              <a:r>
                <a:rPr lang="it-IT" sz="900" dirty="0">
                  <a:latin typeface="Calibri" panose="020F0502020204030204" pitchFamily="34" charset="0"/>
                </a:rPr>
                <a:t>CENTRO</a:t>
              </a:r>
            </a:p>
          </p:txBody>
        </p:sp>
        <p:sp>
          <p:nvSpPr>
            <p:cNvPr id="254" name="Rettangolo arrotondato 253"/>
            <p:cNvSpPr/>
            <p:nvPr/>
          </p:nvSpPr>
          <p:spPr bwMode="auto">
            <a:xfrm>
              <a:off x="7853016" y="2197448"/>
              <a:ext cx="541006" cy="280706"/>
            </a:xfrm>
            <a:prstGeom prst="roundRect">
              <a:avLst/>
            </a:prstGeom>
            <a:solidFill>
              <a:srgbClr val="C00000"/>
            </a:solid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55" name="CasellaDiTesto 254"/>
            <p:cNvSpPr txBox="1"/>
            <p:nvPr/>
          </p:nvSpPr>
          <p:spPr>
            <a:xfrm>
              <a:off x="7894130" y="2199302"/>
              <a:ext cx="458780" cy="276999"/>
            </a:xfrm>
            <a:prstGeom prst="rect">
              <a:avLst/>
            </a:prstGeom>
            <a:noFill/>
            <a:ln>
              <a:noFill/>
            </a:ln>
          </p:spPr>
          <p:txBody>
            <a:bodyPr wrap="none" rtlCol="0">
              <a:spAutoFit/>
            </a:bodyPr>
            <a:lstStyle/>
            <a:p>
              <a:pPr algn="ctr"/>
              <a:r>
                <a:rPr lang="it-IT" sz="1200" b="0" dirty="0">
                  <a:solidFill>
                    <a:schemeClr val="bg1"/>
                  </a:solidFill>
                  <a:latin typeface="Calibri" panose="020F0502020204030204" pitchFamily="34" charset="0"/>
                </a:rPr>
                <a:t>56,0</a:t>
              </a:r>
            </a:p>
          </p:txBody>
        </p:sp>
        <p:sp>
          <p:nvSpPr>
            <p:cNvPr id="256" name="CasellaDiTesto 255"/>
            <p:cNvSpPr txBox="1"/>
            <p:nvPr/>
          </p:nvSpPr>
          <p:spPr>
            <a:xfrm>
              <a:off x="7771500" y="2000186"/>
              <a:ext cx="704039" cy="230832"/>
            </a:xfrm>
            <a:prstGeom prst="rect">
              <a:avLst/>
            </a:prstGeom>
            <a:noFill/>
          </p:spPr>
          <p:txBody>
            <a:bodyPr wrap="none" rtlCol="0">
              <a:spAutoFit/>
            </a:bodyPr>
            <a:lstStyle/>
            <a:p>
              <a:pPr algn="ctr"/>
              <a:r>
                <a:rPr lang="it-IT" sz="900" dirty="0">
                  <a:latin typeface="Calibri" panose="020F0502020204030204" pitchFamily="34" charset="0"/>
                </a:rPr>
                <a:t>SUD/ISOLE</a:t>
              </a:r>
            </a:p>
          </p:txBody>
        </p:sp>
        <p:sp>
          <p:nvSpPr>
            <p:cNvPr id="257" name="Rettangolo arrotondato 256"/>
            <p:cNvSpPr/>
            <p:nvPr/>
          </p:nvSpPr>
          <p:spPr bwMode="auto">
            <a:xfrm>
              <a:off x="5644831" y="1097353"/>
              <a:ext cx="541006" cy="280706"/>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58" name="CasellaDiTesto 257"/>
            <p:cNvSpPr txBox="1"/>
            <p:nvPr/>
          </p:nvSpPr>
          <p:spPr>
            <a:xfrm>
              <a:off x="5685945" y="1099207"/>
              <a:ext cx="458780" cy="276999"/>
            </a:xfrm>
            <a:prstGeom prst="rect">
              <a:avLst/>
            </a:prstGeom>
            <a:noFill/>
          </p:spPr>
          <p:txBody>
            <a:bodyPr wrap="none" rtlCol="0">
              <a:spAutoFit/>
            </a:bodyPr>
            <a:lstStyle/>
            <a:p>
              <a:pPr algn="ctr"/>
              <a:r>
                <a:rPr lang="it-IT" sz="1200" b="0" dirty="0">
                  <a:solidFill>
                    <a:srgbClr val="1F4E79"/>
                  </a:solidFill>
                  <a:latin typeface="Calibri" panose="020F0502020204030204" pitchFamily="34" charset="0"/>
                </a:rPr>
                <a:t>45,7</a:t>
              </a:r>
            </a:p>
          </p:txBody>
        </p:sp>
        <p:sp>
          <p:nvSpPr>
            <p:cNvPr id="259" name="CasellaDiTesto 258"/>
            <p:cNvSpPr txBox="1"/>
            <p:nvPr/>
          </p:nvSpPr>
          <p:spPr>
            <a:xfrm>
              <a:off x="5507210" y="887964"/>
              <a:ext cx="816249" cy="230832"/>
            </a:xfrm>
            <a:prstGeom prst="rect">
              <a:avLst/>
            </a:prstGeom>
            <a:noFill/>
          </p:spPr>
          <p:txBody>
            <a:bodyPr wrap="none" rtlCol="0">
              <a:spAutoFit/>
            </a:bodyPr>
            <a:lstStyle/>
            <a:p>
              <a:pPr algn="ctr"/>
              <a:r>
                <a:rPr lang="it-IT" sz="900" dirty="0">
                  <a:latin typeface="Calibri" panose="020F0502020204030204" pitchFamily="34" charset="0"/>
                </a:rPr>
                <a:t>RIVENDITORI</a:t>
              </a:r>
            </a:p>
          </p:txBody>
        </p:sp>
        <p:sp>
          <p:nvSpPr>
            <p:cNvPr id="260" name="Rettangolo arrotondato 259"/>
            <p:cNvSpPr/>
            <p:nvPr/>
          </p:nvSpPr>
          <p:spPr bwMode="auto">
            <a:xfrm>
              <a:off x="6396321" y="1097353"/>
              <a:ext cx="541006" cy="280706"/>
            </a:xfrm>
            <a:prstGeom prst="roundRect">
              <a:avLst/>
            </a:prstGeom>
            <a:solidFill>
              <a:srgbClr val="C00000"/>
            </a:solid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261" name="CasellaDiTesto 260"/>
            <p:cNvSpPr txBox="1"/>
            <p:nvPr/>
          </p:nvSpPr>
          <p:spPr>
            <a:xfrm>
              <a:off x="6437435" y="1099207"/>
              <a:ext cx="458780" cy="276999"/>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200" b="0" dirty="0">
                  <a:solidFill>
                    <a:schemeClr val="bg1"/>
                  </a:solidFill>
                </a:rPr>
                <a:t>53,4</a:t>
              </a:r>
            </a:p>
          </p:txBody>
        </p:sp>
        <p:sp>
          <p:nvSpPr>
            <p:cNvPr id="262" name="CasellaDiTesto 261"/>
            <p:cNvSpPr txBox="1"/>
            <p:nvPr/>
          </p:nvSpPr>
          <p:spPr>
            <a:xfrm>
              <a:off x="6276333" y="887964"/>
              <a:ext cx="780983" cy="230832"/>
            </a:xfrm>
            <a:prstGeom prst="rect">
              <a:avLst/>
            </a:prstGeom>
            <a:noFill/>
          </p:spPr>
          <p:txBody>
            <a:bodyPr wrap="none" rtlCol="0">
              <a:spAutoFit/>
            </a:bodyPr>
            <a:lstStyle/>
            <a:p>
              <a:pPr algn="ctr"/>
              <a:r>
                <a:rPr lang="it-IT" sz="900" dirty="0">
                  <a:latin typeface="Calibri" panose="020F0502020204030204" pitchFamily="34" charset="0"/>
                </a:rPr>
                <a:t>RIPARATORI</a:t>
              </a:r>
            </a:p>
          </p:txBody>
        </p:sp>
      </p:grpSp>
      <p:grpSp>
        <p:nvGrpSpPr>
          <p:cNvPr id="263" name="Gruppo 262"/>
          <p:cNvGrpSpPr/>
          <p:nvPr/>
        </p:nvGrpSpPr>
        <p:grpSpPr>
          <a:xfrm>
            <a:off x="5507210" y="4887965"/>
            <a:ext cx="2968329" cy="1590190"/>
            <a:chOff x="5507210" y="887964"/>
            <a:chExt cx="2968329" cy="1590190"/>
          </a:xfrm>
        </p:grpSpPr>
        <p:sp>
          <p:nvSpPr>
            <p:cNvPr id="264" name="Rettangolo arrotondato 263"/>
            <p:cNvSpPr/>
            <p:nvPr/>
          </p:nvSpPr>
          <p:spPr bwMode="auto">
            <a:xfrm>
              <a:off x="5644831" y="1620409"/>
              <a:ext cx="541006" cy="280706"/>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65" name="CasellaDiTesto 264"/>
            <p:cNvSpPr txBox="1"/>
            <p:nvPr/>
          </p:nvSpPr>
          <p:spPr>
            <a:xfrm>
              <a:off x="5685945" y="1622263"/>
              <a:ext cx="458780" cy="276999"/>
            </a:xfrm>
            <a:prstGeom prst="rect">
              <a:avLst/>
            </a:prstGeom>
            <a:noFill/>
          </p:spPr>
          <p:txBody>
            <a:bodyPr wrap="none" rtlCol="0">
              <a:spAutoFit/>
            </a:bodyPr>
            <a:lstStyle/>
            <a:p>
              <a:pPr algn="ctr"/>
              <a:r>
                <a:rPr lang="it-IT" sz="1200" b="0" dirty="0">
                  <a:solidFill>
                    <a:srgbClr val="1F4E79"/>
                  </a:solidFill>
                  <a:latin typeface="Calibri" panose="020F0502020204030204" pitchFamily="34" charset="0"/>
                </a:rPr>
                <a:t>11,9</a:t>
              </a:r>
            </a:p>
          </p:txBody>
        </p:sp>
        <p:sp>
          <p:nvSpPr>
            <p:cNvPr id="266" name="CasellaDiTesto 265"/>
            <p:cNvSpPr txBox="1"/>
            <p:nvPr/>
          </p:nvSpPr>
          <p:spPr>
            <a:xfrm>
              <a:off x="5747660" y="1415643"/>
              <a:ext cx="335348" cy="230832"/>
            </a:xfrm>
            <a:prstGeom prst="rect">
              <a:avLst/>
            </a:prstGeom>
            <a:noFill/>
          </p:spPr>
          <p:txBody>
            <a:bodyPr wrap="none" rtlCol="0">
              <a:spAutoFit/>
            </a:bodyPr>
            <a:lstStyle/>
            <a:p>
              <a:pPr algn="ctr"/>
              <a:r>
                <a:rPr lang="it-IT" sz="900" dirty="0">
                  <a:latin typeface="Calibri" panose="020F0502020204030204" pitchFamily="34" charset="0"/>
                </a:rPr>
                <a:t>1-9</a:t>
              </a:r>
            </a:p>
          </p:txBody>
        </p:sp>
        <p:sp>
          <p:nvSpPr>
            <p:cNvPr id="267" name="Rettangolo arrotondato 266"/>
            <p:cNvSpPr/>
            <p:nvPr/>
          </p:nvSpPr>
          <p:spPr bwMode="auto">
            <a:xfrm>
              <a:off x="6396321" y="1620409"/>
              <a:ext cx="541006" cy="280706"/>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268" name="CasellaDiTesto 267"/>
            <p:cNvSpPr txBox="1"/>
            <p:nvPr/>
          </p:nvSpPr>
          <p:spPr>
            <a:xfrm>
              <a:off x="6437435" y="1622263"/>
              <a:ext cx="458780" cy="276999"/>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200" b="0" dirty="0"/>
                <a:t>16,3</a:t>
              </a:r>
            </a:p>
          </p:txBody>
        </p:sp>
        <p:sp>
          <p:nvSpPr>
            <p:cNvPr id="269" name="CasellaDiTesto 268"/>
            <p:cNvSpPr txBox="1"/>
            <p:nvPr/>
          </p:nvSpPr>
          <p:spPr>
            <a:xfrm>
              <a:off x="6441442" y="1415643"/>
              <a:ext cx="450764" cy="230832"/>
            </a:xfrm>
            <a:prstGeom prst="rect">
              <a:avLst/>
            </a:prstGeom>
            <a:noFill/>
          </p:spPr>
          <p:txBody>
            <a:bodyPr wrap="none" rtlCol="0">
              <a:spAutoFit/>
            </a:bodyPr>
            <a:lstStyle/>
            <a:p>
              <a:pPr algn="ctr"/>
              <a:r>
                <a:rPr lang="it-IT" sz="900" dirty="0">
                  <a:latin typeface="Calibri" panose="020F0502020204030204" pitchFamily="34" charset="0"/>
                </a:rPr>
                <a:t>10-49</a:t>
              </a:r>
            </a:p>
          </p:txBody>
        </p:sp>
        <p:sp>
          <p:nvSpPr>
            <p:cNvPr id="270" name="Rettangolo arrotondato 269"/>
            <p:cNvSpPr/>
            <p:nvPr/>
          </p:nvSpPr>
          <p:spPr bwMode="auto">
            <a:xfrm>
              <a:off x="7124933" y="1620409"/>
              <a:ext cx="541006" cy="280706"/>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271" name="CasellaDiTesto 270"/>
            <p:cNvSpPr txBox="1"/>
            <p:nvPr/>
          </p:nvSpPr>
          <p:spPr>
            <a:xfrm>
              <a:off x="7166047" y="1622263"/>
              <a:ext cx="458780" cy="276999"/>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200" b="0" dirty="0"/>
                <a:t>19,0</a:t>
              </a:r>
            </a:p>
          </p:txBody>
        </p:sp>
        <p:sp>
          <p:nvSpPr>
            <p:cNvPr id="272" name="CasellaDiTesto 271"/>
            <p:cNvSpPr txBox="1"/>
            <p:nvPr/>
          </p:nvSpPr>
          <p:spPr>
            <a:xfrm>
              <a:off x="7216541" y="1415643"/>
              <a:ext cx="357790" cy="230832"/>
            </a:xfrm>
            <a:prstGeom prst="rect">
              <a:avLst/>
            </a:prstGeom>
            <a:noFill/>
          </p:spPr>
          <p:txBody>
            <a:bodyPr wrap="none" rtlCol="0">
              <a:spAutoFit/>
            </a:bodyPr>
            <a:lstStyle/>
            <a:p>
              <a:pPr algn="ctr"/>
              <a:r>
                <a:rPr lang="it-IT" sz="900" dirty="0">
                  <a:latin typeface="Calibri" panose="020F0502020204030204" pitchFamily="34" charset="0"/>
                </a:rPr>
                <a:t>&gt;49</a:t>
              </a:r>
            </a:p>
          </p:txBody>
        </p:sp>
        <p:sp>
          <p:nvSpPr>
            <p:cNvPr id="273" name="Rettangolo arrotondato 272"/>
            <p:cNvSpPr/>
            <p:nvPr/>
          </p:nvSpPr>
          <p:spPr bwMode="auto">
            <a:xfrm>
              <a:off x="5644831" y="2197448"/>
              <a:ext cx="541006" cy="280706"/>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274" name="CasellaDiTesto 273"/>
            <p:cNvSpPr txBox="1"/>
            <p:nvPr/>
          </p:nvSpPr>
          <p:spPr>
            <a:xfrm>
              <a:off x="5685945" y="2199302"/>
              <a:ext cx="458780" cy="276999"/>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200" b="0" dirty="0"/>
                <a:t>15,0</a:t>
              </a:r>
            </a:p>
          </p:txBody>
        </p:sp>
        <p:sp>
          <p:nvSpPr>
            <p:cNvPr id="275" name="CasellaDiTesto 274"/>
            <p:cNvSpPr txBox="1"/>
            <p:nvPr/>
          </p:nvSpPr>
          <p:spPr>
            <a:xfrm>
              <a:off x="5612206" y="2000186"/>
              <a:ext cx="606256" cy="230832"/>
            </a:xfrm>
            <a:prstGeom prst="rect">
              <a:avLst/>
            </a:prstGeom>
            <a:noFill/>
          </p:spPr>
          <p:txBody>
            <a:bodyPr wrap="none" rtlCol="0">
              <a:spAutoFit/>
            </a:bodyPr>
            <a:lstStyle/>
            <a:p>
              <a:pPr algn="ctr"/>
              <a:r>
                <a:rPr lang="it-IT" sz="900" dirty="0">
                  <a:latin typeface="Calibri" panose="020F0502020204030204" pitchFamily="34" charset="0"/>
                </a:rPr>
                <a:t>N.OVEST</a:t>
              </a:r>
            </a:p>
          </p:txBody>
        </p:sp>
        <p:sp>
          <p:nvSpPr>
            <p:cNvPr id="276" name="Rettangolo arrotondato 275"/>
            <p:cNvSpPr/>
            <p:nvPr/>
          </p:nvSpPr>
          <p:spPr bwMode="auto">
            <a:xfrm>
              <a:off x="6396321" y="2197448"/>
              <a:ext cx="541006" cy="280706"/>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77" name="CasellaDiTesto 276"/>
            <p:cNvSpPr txBox="1"/>
            <p:nvPr/>
          </p:nvSpPr>
          <p:spPr>
            <a:xfrm>
              <a:off x="6437436" y="2199302"/>
              <a:ext cx="458780" cy="276999"/>
            </a:xfrm>
            <a:prstGeom prst="rect">
              <a:avLst/>
            </a:prstGeom>
            <a:noFill/>
          </p:spPr>
          <p:txBody>
            <a:bodyPr wrap="none" rtlCol="0">
              <a:spAutoFit/>
            </a:bodyPr>
            <a:lstStyle/>
            <a:p>
              <a:pPr algn="ctr"/>
              <a:r>
                <a:rPr lang="it-IT" sz="1200" b="0" dirty="0">
                  <a:solidFill>
                    <a:srgbClr val="1F4E79"/>
                  </a:solidFill>
                  <a:latin typeface="Calibri" panose="020F0502020204030204" pitchFamily="34" charset="0"/>
                </a:rPr>
                <a:t>15,8</a:t>
              </a:r>
            </a:p>
          </p:txBody>
        </p:sp>
        <p:sp>
          <p:nvSpPr>
            <p:cNvPr id="278" name="CasellaDiTesto 277"/>
            <p:cNvSpPr txBox="1"/>
            <p:nvPr/>
          </p:nvSpPr>
          <p:spPr>
            <a:xfrm>
              <a:off x="6437435" y="2000186"/>
              <a:ext cx="458779" cy="230832"/>
            </a:xfrm>
            <a:prstGeom prst="rect">
              <a:avLst/>
            </a:prstGeom>
            <a:noFill/>
          </p:spPr>
          <p:txBody>
            <a:bodyPr wrap="none" rtlCol="0">
              <a:spAutoFit/>
            </a:bodyPr>
            <a:lstStyle/>
            <a:p>
              <a:pPr algn="ctr"/>
              <a:r>
                <a:rPr lang="it-IT" sz="900" dirty="0">
                  <a:latin typeface="Calibri" panose="020F0502020204030204" pitchFamily="34" charset="0"/>
                </a:rPr>
                <a:t>N.EST</a:t>
              </a:r>
            </a:p>
          </p:txBody>
        </p:sp>
        <p:sp>
          <p:nvSpPr>
            <p:cNvPr id="279" name="Rettangolo arrotondato 278"/>
            <p:cNvSpPr/>
            <p:nvPr/>
          </p:nvSpPr>
          <p:spPr bwMode="auto">
            <a:xfrm>
              <a:off x="7124933" y="2197448"/>
              <a:ext cx="541006" cy="280706"/>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80" name="CasellaDiTesto 279"/>
            <p:cNvSpPr txBox="1"/>
            <p:nvPr/>
          </p:nvSpPr>
          <p:spPr>
            <a:xfrm>
              <a:off x="7166047" y="2199302"/>
              <a:ext cx="458780" cy="276999"/>
            </a:xfrm>
            <a:prstGeom prst="rect">
              <a:avLst/>
            </a:prstGeom>
            <a:noFill/>
          </p:spPr>
          <p:txBody>
            <a:bodyPr wrap="none" rtlCol="0">
              <a:spAutoFit/>
            </a:bodyPr>
            <a:lstStyle/>
            <a:p>
              <a:pPr algn="ctr"/>
              <a:r>
                <a:rPr lang="it-IT" sz="1200" b="0" dirty="0">
                  <a:solidFill>
                    <a:srgbClr val="1F4E79"/>
                  </a:solidFill>
                  <a:latin typeface="Calibri" panose="020F0502020204030204" pitchFamily="34" charset="0"/>
                </a:rPr>
                <a:t>19,0</a:t>
              </a:r>
            </a:p>
          </p:txBody>
        </p:sp>
        <p:sp>
          <p:nvSpPr>
            <p:cNvPr id="281" name="CasellaDiTesto 280"/>
            <p:cNvSpPr txBox="1"/>
            <p:nvPr/>
          </p:nvSpPr>
          <p:spPr>
            <a:xfrm>
              <a:off x="7105934" y="2000186"/>
              <a:ext cx="579005" cy="230832"/>
            </a:xfrm>
            <a:prstGeom prst="rect">
              <a:avLst/>
            </a:prstGeom>
            <a:noFill/>
          </p:spPr>
          <p:txBody>
            <a:bodyPr wrap="none" rtlCol="0">
              <a:spAutoFit/>
            </a:bodyPr>
            <a:lstStyle/>
            <a:p>
              <a:pPr algn="ctr"/>
              <a:r>
                <a:rPr lang="it-IT" sz="900" dirty="0">
                  <a:latin typeface="Calibri" panose="020F0502020204030204" pitchFamily="34" charset="0"/>
                </a:rPr>
                <a:t>CENTRO</a:t>
              </a:r>
            </a:p>
          </p:txBody>
        </p:sp>
        <p:sp>
          <p:nvSpPr>
            <p:cNvPr id="282" name="Rettangolo arrotondato 281"/>
            <p:cNvSpPr/>
            <p:nvPr/>
          </p:nvSpPr>
          <p:spPr bwMode="auto">
            <a:xfrm>
              <a:off x="7853016" y="2197448"/>
              <a:ext cx="541006" cy="280706"/>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83" name="CasellaDiTesto 282"/>
            <p:cNvSpPr txBox="1"/>
            <p:nvPr/>
          </p:nvSpPr>
          <p:spPr>
            <a:xfrm>
              <a:off x="7894130" y="2199302"/>
              <a:ext cx="458780" cy="276999"/>
            </a:xfrm>
            <a:prstGeom prst="rect">
              <a:avLst/>
            </a:prstGeom>
            <a:noFill/>
            <a:ln>
              <a:noFill/>
            </a:ln>
          </p:spPr>
          <p:txBody>
            <a:bodyPr wrap="none" rtlCol="0">
              <a:spAutoFit/>
            </a:bodyPr>
            <a:lstStyle/>
            <a:p>
              <a:pPr algn="ctr"/>
              <a:r>
                <a:rPr lang="it-IT" sz="1200" b="0" dirty="0">
                  <a:solidFill>
                    <a:srgbClr val="1F4E79"/>
                  </a:solidFill>
                  <a:latin typeface="Calibri" panose="020F0502020204030204" pitchFamily="34" charset="0"/>
                </a:rPr>
                <a:t>11,0</a:t>
              </a:r>
            </a:p>
          </p:txBody>
        </p:sp>
        <p:sp>
          <p:nvSpPr>
            <p:cNvPr id="284" name="CasellaDiTesto 283"/>
            <p:cNvSpPr txBox="1"/>
            <p:nvPr/>
          </p:nvSpPr>
          <p:spPr>
            <a:xfrm>
              <a:off x="7771500" y="2000186"/>
              <a:ext cx="704039" cy="230832"/>
            </a:xfrm>
            <a:prstGeom prst="rect">
              <a:avLst/>
            </a:prstGeom>
            <a:noFill/>
          </p:spPr>
          <p:txBody>
            <a:bodyPr wrap="none" rtlCol="0">
              <a:spAutoFit/>
            </a:bodyPr>
            <a:lstStyle/>
            <a:p>
              <a:pPr algn="ctr"/>
              <a:r>
                <a:rPr lang="it-IT" sz="900" dirty="0">
                  <a:latin typeface="Calibri" panose="020F0502020204030204" pitchFamily="34" charset="0"/>
                </a:rPr>
                <a:t>SUD/ISOLE</a:t>
              </a:r>
            </a:p>
          </p:txBody>
        </p:sp>
        <p:sp>
          <p:nvSpPr>
            <p:cNvPr id="285" name="Rettangolo arrotondato 284"/>
            <p:cNvSpPr/>
            <p:nvPr/>
          </p:nvSpPr>
          <p:spPr bwMode="auto">
            <a:xfrm>
              <a:off x="5644831" y="1097353"/>
              <a:ext cx="541006" cy="280706"/>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86" name="CasellaDiTesto 285"/>
            <p:cNvSpPr txBox="1"/>
            <p:nvPr/>
          </p:nvSpPr>
          <p:spPr>
            <a:xfrm>
              <a:off x="5685945" y="1099207"/>
              <a:ext cx="458780" cy="276999"/>
            </a:xfrm>
            <a:prstGeom prst="rect">
              <a:avLst/>
            </a:prstGeom>
            <a:noFill/>
          </p:spPr>
          <p:txBody>
            <a:bodyPr wrap="none" rtlCol="0">
              <a:spAutoFit/>
            </a:bodyPr>
            <a:lstStyle/>
            <a:p>
              <a:pPr algn="ctr"/>
              <a:r>
                <a:rPr lang="it-IT" sz="1200" b="0" dirty="0">
                  <a:solidFill>
                    <a:srgbClr val="1F4E79"/>
                  </a:solidFill>
                  <a:latin typeface="Calibri" panose="020F0502020204030204" pitchFamily="34" charset="0"/>
                </a:rPr>
                <a:t>17,3</a:t>
              </a:r>
            </a:p>
          </p:txBody>
        </p:sp>
        <p:sp>
          <p:nvSpPr>
            <p:cNvPr id="287" name="CasellaDiTesto 286"/>
            <p:cNvSpPr txBox="1"/>
            <p:nvPr/>
          </p:nvSpPr>
          <p:spPr>
            <a:xfrm>
              <a:off x="5507210" y="887964"/>
              <a:ext cx="816249" cy="230832"/>
            </a:xfrm>
            <a:prstGeom prst="rect">
              <a:avLst/>
            </a:prstGeom>
            <a:noFill/>
          </p:spPr>
          <p:txBody>
            <a:bodyPr wrap="none" rtlCol="0">
              <a:spAutoFit/>
            </a:bodyPr>
            <a:lstStyle/>
            <a:p>
              <a:pPr algn="ctr"/>
              <a:r>
                <a:rPr lang="it-IT" sz="900" dirty="0">
                  <a:latin typeface="Calibri" panose="020F0502020204030204" pitchFamily="34" charset="0"/>
                </a:rPr>
                <a:t>RIVENDITORI</a:t>
              </a:r>
            </a:p>
          </p:txBody>
        </p:sp>
        <p:sp>
          <p:nvSpPr>
            <p:cNvPr id="288" name="Rettangolo arrotondato 287"/>
            <p:cNvSpPr/>
            <p:nvPr/>
          </p:nvSpPr>
          <p:spPr bwMode="auto">
            <a:xfrm>
              <a:off x="6396321" y="1097353"/>
              <a:ext cx="541006" cy="280706"/>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289" name="CasellaDiTesto 288"/>
            <p:cNvSpPr txBox="1"/>
            <p:nvPr/>
          </p:nvSpPr>
          <p:spPr>
            <a:xfrm>
              <a:off x="6437435" y="1099207"/>
              <a:ext cx="458780" cy="276999"/>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200" b="0" dirty="0"/>
                <a:t>12,2</a:t>
              </a:r>
            </a:p>
          </p:txBody>
        </p:sp>
        <p:sp>
          <p:nvSpPr>
            <p:cNvPr id="290" name="CasellaDiTesto 289"/>
            <p:cNvSpPr txBox="1"/>
            <p:nvPr/>
          </p:nvSpPr>
          <p:spPr>
            <a:xfrm>
              <a:off x="6276333" y="887964"/>
              <a:ext cx="780983" cy="230832"/>
            </a:xfrm>
            <a:prstGeom prst="rect">
              <a:avLst/>
            </a:prstGeom>
            <a:noFill/>
          </p:spPr>
          <p:txBody>
            <a:bodyPr wrap="none" rtlCol="0">
              <a:spAutoFit/>
            </a:bodyPr>
            <a:lstStyle/>
            <a:p>
              <a:pPr algn="ctr"/>
              <a:r>
                <a:rPr lang="it-IT" sz="900" dirty="0">
                  <a:latin typeface="Calibri" panose="020F0502020204030204" pitchFamily="34" charset="0"/>
                </a:rPr>
                <a:t>RIPARATORI</a:t>
              </a:r>
            </a:p>
          </p:txBody>
        </p:sp>
      </p:grpSp>
      <p:pic>
        <p:nvPicPr>
          <p:cNvPr id="291" name="Picture 2" descr="http://thumbs.dreamstime.com/z/icone-di-crisi-economica-5133383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59" t="48284" r="73704" b="33275"/>
          <a:stretch/>
        </p:blipFill>
        <p:spPr bwMode="auto">
          <a:xfrm>
            <a:off x="4489746" y="2723257"/>
            <a:ext cx="1047390" cy="981927"/>
          </a:xfrm>
          <a:prstGeom prst="rect">
            <a:avLst/>
          </a:prstGeom>
          <a:noFill/>
          <a:extLst>
            <a:ext uri="{909E8E84-426E-40DD-AFC4-6F175D3DCCD1}">
              <a14:hiddenFill xmlns:a14="http://schemas.microsoft.com/office/drawing/2010/main">
                <a:solidFill>
                  <a:srgbClr val="FFFFFF"/>
                </a:solidFill>
              </a14:hiddenFill>
            </a:ext>
          </a:extLst>
        </p:spPr>
      </p:pic>
      <p:pic>
        <p:nvPicPr>
          <p:cNvPr id="292" name="Picture 8" descr="http://www.vvox.it/wp-content/uploads/2015/04/punto-di-domanda-1030x78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0929" y="4869771"/>
            <a:ext cx="1045025" cy="791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123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asellaDiTesto 9"/>
          <p:cNvSpPr txBox="1">
            <a:spLocks noChangeArrowheads="1"/>
          </p:cNvSpPr>
          <p:nvPr/>
        </p:nvSpPr>
        <p:spPr bwMode="auto">
          <a:xfrm>
            <a:off x="342022" y="1414517"/>
            <a:ext cx="85950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1800" b="0" dirty="0">
                <a:latin typeface="Calibri" panose="020F0502020204030204" pitchFamily="34" charset="0"/>
              </a:rPr>
              <a:t>Negli ultimi sei mesi La Sua impresa </a:t>
            </a:r>
            <a:r>
              <a:rPr lang="it-IT" sz="1800" u="sng" dirty="0">
                <a:latin typeface="Calibri" panose="020F0502020204030204" pitchFamily="34" charset="0"/>
              </a:rPr>
              <a:t>ha chiesto</a:t>
            </a:r>
            <a:r>
              <a:rPr lang="it-IT" sz="1800" b="0" dirty="0">
                <a:latin typeface="Calibri" panose="020F0502020204030204" pitchFamily="34" charset="0"/>
              </a:rPr>
              <a:t> un finanziamento o la rinegoziazione di un finanziamento esistente </a:t>
            </a:r>
            <a:r>
              <a:rPr lang="it-IT" sz="1800" u="sng" dirty="0">
                <a:latin typeface="Calibri" panose="020F0502020204030204" pitchFamily="34" charset="0"/>
              </a:rPr>
              <a:t>prevalentemente per</a:t>
            </a:r>
            <a:r>
              <a:rPr lang="it-IT" sz="1800" b="0" dirty="0">
                <a:latin typeface="Calibri" panose="020F0502020204030204" pitchFamily="34" charset="0"/>
              </a:rPr>
              <a:t>…?</a:t>
            </a:r>
          </a:p>
        </p:txBody>
      </p:sp>
      <p:sp>
        <p:nvSpPr>
          <p:cNvPr id="5" name="Rectangle 4"/>
          <p:cNvSpPr txBox="1">
            <a:spLocks noChangeArrowheads="1"/>
          </p:cNvSpPr>
          <p:nvPr/>
        </p:nvSpPr>
        <p:spPr bwMode="auto">
          <a:xfrm>
            <a:off x="395288" y="188913"/>
            <a:ext cx="8425184"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motivazioni alla base della richiesta |</a:t>
            </a:r>
            <a:r>
              <a:rPr lang="it-IT" altLang="it-IT" kern="0" dirty="0">
                <a:solidFill>
                  <a:schemeClr val="tx1"/>
                </a:solidFill>
                <a:latin typeface="Calibri" panose="020F0502020204030204" pitchFamily="34" charset="0"/>
                <a:cs typeface="Arial" panose="020B0604020202020204" pitchFamily="34" charset="0"/>
              </a:rPr>
              <a:t> </a:t>
            </a:r>
            <a:r>
              <a:rPr lang="it-IT" dirty="0">
                <a:solidFill>
                  <a:schemeClr val="tx1"/>
                </a:solidFill>
                <a:latin typeface="Calibri" panose="020F0502020204030204" pitchFamily="34" charset="0"/>
              </a:rPr>
              <a:t>…la prima motivazione che spinge le imprese </a:t>
            </a:r>
            <a:r>
              <a:rPr lang="it-IT" dirty="0" err="1">
                <a:solidFill>
                  <a:schemeClr val="tx1"/>
                </a:solidFill>
                <a:latin typeface="Calibri" panose="020F0502020204030204" pitchFamily="34" charset="0"/>
              </a:rPr>
              <a:t>dell’automotive</a:t>
            </a:r>
            <a:r>
              <a:rPr lang="it-IT" dirty="0">
                <a:solidFill>
                  <a:schemeClr val="tx1"/>
                </a:solidFill>
                <a:latin typeface="Calibri" panose="020F0502020204030204" pitchFamily="34" charset="0"/>
              </a:rPr>
              <a:t> a formalizzare domanda di credito è legata a necessità di liquidità e cassa… </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6" name="Rettangolo 5"/>
          <p:cNvSpPr/>
          <p:nvPr/>
        </p:nvSpPr>
        <p:spPr bwMode="auto">
          <a:xfrm>
            <a:off x="0" y="0"/>
            <a:ext cx="9144000" cy="188913"/>
          </a:xfrm>
          <a:prstGeom prst="rect">
            <a:avLst/>
          </a:prstGeom>
          <a:solidFill>
            <a:srgbClr val="C00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b="0" dirty="0">
                <a:solidFill>
                  <a:schemeClr val="bg1"/>
                </a:solidFill>
                <a:latin typeface="Calibri" panose="020F0502020204030204" pitchFamily="34" charset="0"/>
              </a:rPr>
              <a:t>DOMANDA E OFFERTA DI CREDITO</a:t>
            </a:r>
            <a:endParaRPr kumimoji="0" lang="it-IT" sz="1050" b="0" i="0" u="none" strike="noStrike" cap="none" normalizeH="0" baseline="0" dirty="0">
              <a:ln>
                <a:noFill/>
              </a:ln>
              <a:solidFill>
                <a:schemeClr val="bg1"/>
              </a:solidFill>
              <a:effectLst/>
              <a:latin typeface="Calibri" panose="020F0502020204030204" pitchFamily="34" charset="0"/>
            </a:endParaRPr>
          </a:p>
        </p:txBody>
      </p:sp>
      <p:sp>
        <p:nvSpPr>
          <p:cNvPr id="7" name="Text Box 49"/>
          <p:cNvSpPr txBox="1">
            <a:spLocks noChangeArrowheads="1"/>
          </p:cNvSpPr>
          <p:nvPr/>
        </p:nvSpPr>
        <p:spPr bwMode="auto">
          <a:xfrm>
            <a:off x="228600" y="6365922"/>
            <a:ext cx="8839200"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183 casi. Esclusivamente le imprese che hanno fatto domanda di credito nel primo semestre 2016. </a:t>
            </a:r>
            <a:r>
              <a:rPr lang="it-IT" altLang="ja-JP" sz="900" dirty="0">
                <a:latin typeface="Calibri" panose="020F0502020204030204" pitchFamily="34" charset="0"/>
              </a:rPr>
              <a:t>I dati sono riportati all’universo.	</a:t>
            </a:r>
            <a:endParaRPr lang="it-IT" altLang="it-IT" sz="900" dirty="0">
              <a:latin typeface="Calibri" panose="020F0502020204030204" pitchFamily="34" charset="0"/>
            </a:endParaRPr>
          </a:p>
        </p:txBody>
      </p:sp>
      <p:sp>
        <p:nvSpPr>
          <p:cNvPr id="2" name="Pentagono 1"/>
          <p:cNvSpPr/>
          <p:nvPr/>
        </p:nvSpPr>
        <p:spPr bwMode="auto">
          <a:xfrm>
            <a:off x="506064" y="2637105"/>
            <a:ext cx="5832896" cy="648072"/>
          </a:xfrm>
          <a:prstGeom prst="homePlate">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2" name="CasellaDiTesto 11"/>
          <p:cNvSpPr txBox="1">
            <a:spLocks noChangeArrowheads="1"/>
          </p:cNvSpPr>
          <p:nvPr/>
        </p:nvSpPr>
        <p:spPr bwMode="auto">
          <a:xfrm>
            <a:off x="2831645" y="2576421"/>
            <a:ext cx="11817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4400" b="0" dirty="0">
                <a:solidFill>
                  <a:schemeClr val="bg1"/>
                </a:solidFill>
                <a:latin typeface="Calibri" panose="020F0502020204030204" pitchFamily="34" charset="0"/>
              </a:rPr>
              <a:t>76,7</a:t>
            </a:r>
          </a:p>
        </p:txBody>
      </p:sp>
      <p:sp>
        <p:nvSpPr>
          <p:cNvPr id="18" name="CasellaDiTesto 17"/>
          <p:cNvSpPr txBox="1">
            <a:spLocks noChangeArrowheads="1"/>
          </p:cNvSpPr>
          <p:nvPr/>
        </p:nvSpPr>
        <p:spPr bwMode="auto">
          <a:xfrm>
            <a:off x="6390212" y="2514865"/>
            <a:ext cx="207022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2600" b="0" dirty="0">
                <a:latin typeface="Calibri" panose="020F0502020204030204" pitchFamily="34" charset="0"/>
              </a:rPr>
              <a:t>Liquidità e cassa</a:t>
            </a:r>
          </a:p>
        </p:txBody>
      </p:sp>
      <p:sp>
        <p:nvSpPr>
          <p:cNvPr id="9" name="Pentagono 8"/>
          <p:cNvSpPr/>
          <p:nvPr/>
        </p:nvSpPr>
        <p:spPr bwMode="auto">
          <a:xfrm>
            <a:off x="506064" y="3793493"/>
            <a:ext cx="1872456" cy="648072"/>
          </a:xfrm>
          <a:prstGeom prst="homePlate">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3" name="CasellaDiTesto 12"/>
          <p:cNvSpPr txBox="1">
            <a:spLocks noChangeArrowheads="1"/>
          </p:cNvSpPr>
          <p:nvPr/>
        </p:nvSpPr>
        <p:spPr bwMode="auto">
          <a:xfrm>
            <a:off x="709084" y="3732809"/>
            <a:ext cx="11817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4400" b="0" dirty="0">
                <a:solidFill>
                  <a:schemeClr val="bg1"/>
                </a:solidFill>
                <a:latin typeface="Calibri" panose="020F0502020204030204" pitchFamily="34" charset="0"/>
              </a:rPr>
              <a:t>13,1</a:t>
            </a:r>
          </a:p>
        </p:txBody>
      </p:sp>
      <p:sp>
        <p:nvSpPr>
          <p:cNvPr id="19" name="CasellaDiTesto 18"/>
          <p:cNvSpPr txBox="1">
            <a:spLocks noChangeArrowheads="1"/>
          </p:cNvSpPr>
          <p:nvPr/>
        </p:nvSpPr>
        <p:spPr bwMode="auto">
          <a:xfrm>
            <a:off x="2437276" y="3871308"/>
            <a:ext cx="18570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2600" b="0" dirty="0">
                <a:latin typeface="Calibri" panose="020F0502020204030204" pitchFamily="34" charset="0"/>
              </a:rPr>
              <a:t>Investimenti</a:t>
            </a:r>
          </a:p>
        </p:txBody>
      </p:sp>
      <p:sp>
        <p:nvSpPr>
          <p:cNvPr id="11" name="Pentagono 10"/>
          <p:cNvSpPr/>
          <p:nvPr/>
        </p:nvSpPr>
        <p:spPr bwMode="auto">
          <a:xfrm>
            <a:off x="506064" y="4949881"/>
            <a:ext cx="1584424" cy="648072"/>
          </a:xfrm>
          <a:prstGeom prst="homePlate">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4" name="CasellaDiTesto 13"/>
          <p:cNvSpPr txBox="1">
            <a:spLocks noChangeArrowheads="1"/>
          </p:cNvSpPr>
          <p:nvPr/>
        </p:nvSpPr>
        <p:spPr bwMode="auto">
          <a:xfrm>
            <a:off x="565068" y="4889197"/>
            <a:ext cx="11817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4400" b="0" dirty="0">
                <a:solidFill>
                  <a:schemeClr val="bg1"/>
                </a:solidFill>
                <a:latin typeface="Calibri" panose="020F0502020204030204" pitchFamily="34" charset="0"/>
              </a:rPr>
              <a:t>10,2</a:t>
            </a:r>
          </a:p>
        </p:txBody>
      </p:sp>
      <p:sp>
        <p:nvSpPr>
          <p:cNvPr id="20" name="CasellaDiTesto 19"/>
          <p:cNvSpPr txBox="1">
            <a:spLocks noChangeArrowheads="1"/>
          </p:cNvSpPr>
          <p:nvPr/>
        </p:nvSpPr>
        <p:spPr bwMode="auto">
          <a:xfrm>
            <a:off x="2115708" y="4827641"/>
            <a:ext cx="278309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2600" b="0" dirty="0">
                <a:latin typeface="Calibri" panose="020F0502020204030204" pitchFamily="34" charset="0"/>
              </a:rPr>
              <a:t>Ristrutturazione del debito</a:t>
            </a:r>
          </a:p>
        </p:txBody>
      </p:sp>
      <p:sp>
        <p:nvSpPr>
          <p:cNvPr id="3" name="Rettangolo 2"/>
          <p:cNvSpPr/>
          <p:nvPr/>
        </p:nvSpPr>
        <p:spPr bwMode="auto">
          <a:xfrm>
            <a:off x="395288" y="2276872"/>
            <a:ext cx="8281168" cy="3816424"/>
          </a:xfrm>
          <a:prstGeom prst="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864891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www.dantedisestitoantonio.it/files/gomme-auto-4-stagio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2234" y="3337058"/>
            <a:ext cx="870625" cy="8706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motoguzzi.com/mediaObject/images/Colors/Griso%201200%20se/Griso_1200_SE_black_devil/resolutions/res-o1600x1100-p-1514362764/Griso_1200_SE_black_devi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8251" y="3435570"/>
            <a:ext cx="1266365" cy="870625"/>
          </a:xfrm>
          <a:prstGeom prst="rect">
            <a:avLst/>
          </a:prstGeom>
          <a:noFill/>
          <a:extLst>
            <a:ext uri="{909E8E84-426E-40DD-AFC4-6F175D3DCCD1}">
              <a14:hiddenFill xmlns:a14="http://schemas.microsoft.com/office/drawing/2010/main">
                <a:solidFill>
                  <a:srgbClr val="FFFFFF"/>
                </a:solidFill>
              </a14:hiddenFill>
            </a:ext>
          </a:extLst>
        </p:spPr>
      </p:pic>
      <p:sp>
        <p:nvSpPr>
          <p:cNvPr id="43" name="Rettangolo 42"/>
          <p:cNvSpPr/>
          <p:nvPr/>
        </p:nvSpPr>
        <p:spPr>
          <a:xfrm>
            <a:off x="416292" y="4370852"/>
            <a:ext cx="4000909" cy="1292662"/>
          </a:xfrm>
          <a:prstGeom prst="rect">
            <a:avLst/>
          </a:prstGeom>
        </p:spPr>
        <p:txBody>
          <a:bodyPr wrap="square">
            <a:spAutoFit/>
          </a:bodyPr>
          <a:lstStyle/>
          <a:p>
            <a:pPr marL="171450" indent="-171450">
              <a:buFont typeface="Arial"/>
              <a:buChar char="•"/>
            </a:pPr>
            <a:r>
              <a:rPr lang="it-IT" sz="1300" b="0" dirty="0">
                <a:latin typeface="Calibri" panose="020F0502020204030204" pitchFamily="34" charset="0"/>
              </a:rPr>
              <a:t>Commercio di autoveicoli (4 </a:t>
            </a:r>
            <a:r>
              <a:rPr lang="it-IT" sz="1300" b="0" dirty="0" err="1">
                <a:latin typeface="Calibri" panose="020F0502020204030204" pitchFamily="34" charset="0"/>
              </a:rPr>
              <a:t>wheels</a:t>
            </a:r>
            <a:r>
              <a:rPr lang="it-IT" sz="1300" b="0" dirty="0">
                <a:latin typeface="Calibri" panose="020F0502020204030204" pitchFamily="34" charset="0"/>
              </a:rPr>
              <a:t>)</a:t>
            </a:r>
          </a:p>
          <a:p>
            <a:pPr marL="171450" indent="-171450">
              <a:buFont typeface="Arial"/>
              <a:buChar char="•"/>
            </a:pPr>
            <a:r>
              <a:rPr lang="it-IT" sz="1300" b="0" dirty="0">
                <a:latin typeface="Calibri" panose="020F0502020204030204" pitchFamily="34" charset="0"/>
              </a:rPr>
              <a:t>Commercio di motocicli e ciclomotori (2 </a:t>
            </a:r>
            <a:r>
              <a:rPr lang="it-IT" sz="1300" b="0" dirty="0" err="1">
                <a:latin typeface="Calibri" panose="020F0502020204030204" pitchFamily="34" charset="0"/>
              </a:rPr>
              <a:t>wheels</a:t>
            </a:r>
            <a:r>
              <a:rPr lang="it-IT" sz="1300" b="0" dirty="0">
                <a:latin typeface="Calibri" panose="020F0502020204030204" pitchFamily="34" charset="0"/>
              </a:rPr>
              <a:t>)</a:t>
            </a:r>
          </a:p>
          <a:p>
            <a:pPr marL="171450" indent="-171450">
              <a:buFont typeface="Arial"/>
              <a:buChar char="•"/>
            </a:pPr>
            <a:endParaRPr lang="it-IT" sz="1300" b="0" dirty="0">
              <a:latin typeface="Calibri" panose="020F0502020204030204" pitchFamily="34" charset="0"/>
            </a:endParaRPr>
          </a:p>
          <a:p>
            <a:r>
              <a:rPr lang="it-IT" sz="1300" b="0" i="1" dirty="0">
                <a:solidFill>
                  <a:sysClr val="windowText" lastClr="000000"/>
                </a:solidFill>
                <a:latin typeface="Calibri" panose="020F0502020204030204" pitchFamily="34" charset="0"/>
              </a:rPr>
              <a:t>Si tratta di "vendita di autoveicoli", "vendita di veicoli commerciali leggeri", "autosaloni", "saloni moto", "rivenditori di camper".</a:t>
            </a:r>
          </a:p>
        </p:txBody>
      </p:sp>
      <p:sp>
        <p:nvSpPr>
          <p:cNvPr id="55" name="Rettangolo 54"/>
          <p:cNvSpPr/>
          <p:nvPr/>
        </p:nvSpPr>
        <p:spPr bwMode="auto">
          <a:xfrm>
            <a:off x="359488" y="3150127"/>
            <a:ext cx="4004705" cy="3313605"/>
          </a:xfrm>
          <a:prstGeom prst="rect">
            <a:avLst/>
          </a:prstGeom>
          <a:noFill/>
          <a:ln w="25400" cap="flat" cmpd="sng" algn="ctr">
            <a:solidFill>
              <a:srgbClr val="1F4E79">
                <a:alpha val="6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charset="0"/>
            </a:endParaRPr>
          </a:p>
        </p:txBody>
      </p:sp>
      <p:sp>
        <p:nvSpPr>
          <p:cNvPr id="57" name="Rettangolo arrotondato 56"/>
          <p:cNvSpPr/>
          <p:nvPr/>
        </p:nvSpPr>
        <p:spPr bwMode="auto">
          <a:xfrm>
            <a:off x="319732" y="2751606"/>
            <a:ext cx="2296160" cy="448118"/>
          </a:xfrm>
          <a:prstGeom prst="roundRect">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it-IT" sz="2000" dirty="0">
                <a:solidFill>
                  <a:schemeClr val="bg1"/>
                </a:solidFill>
                <a:latin typeface="Calibri" panose="020F0502020204030204" pitchFamily="34" charset="0"/>
              </a:rPr>
              <a:t>Rivenditori</a:t>
            </a:r>
            <a:endParaRPr kumimoji="0" lang="it-IT" sz="2000" b="0" i="0" u="none" strike="noStrike" cap="none" normalizeH="0" baseline="0" dirty="0">
              <a:ln>
                <a:noFill/>
              </a:ln>
              <a:solidFill>
                <a:schemeClr val="bg1"/>
              </a:solidFill>
              <a:effectLst/>
              <a:latin typeface="Calibri" panose="020F0502020204030204" pitchFamily="34" charset="0"/>
            </a:endParaRPr>
          </a:p>
        </p:txBody>
      </p:sp>
      <p:sp>
        <p:nvSpPr>
          <p:cNvPr id="58" name="Rettangolo arrotondato 57"/>
          <p:cNvSpPr/>
          <p:nvPr/>
        </p:nvSpPr>
        <p:spPr bwMode="auto">
          <a:xfrm>
            <a:off x="4647288" y="2751606"/>
            <a:ext cx="2296160" cy="448118"/>
          </a:xfrm>
          <a:prstGeom prst="roundRect">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it-IT" sz="2000" dirty="0">
                <a:solidFill>
                  <a:schemeClr val="bg1"/>
                </a:solidFill>
                <a:latin typeface="Calibri" panose="020F0502020204030204" pitchFamily="34" charset="0"/>
              </a:rPr>
              <a:t>Altri</a:t>
            </a:r>
            <a:endParaRPr kumimoji="0" lang="it-IT" sz="2000" b="0" i="0" u="none" strike="noStrike" cap="none" normalizeH="0" baseline="0" dirty="0">
              <a:ln>
                <a:noFill/>
              </a:ln>
              <a:solidFill>
                <a:schemeClr val="bg1"/>
              </a:solidFill>
              <a:effectLst/>
              <a:latin typeface="Calibri" panose="020F0502020204030204" pitchFamily="34" charset="0"/>
            </a:endParaRPr>
          </a:p>
        </p:txBody>
      </p:sp>
      <p:sp>
        <p:nvSpPr>
          <p:cNvPr id="60" name="Rettangolo 59"/>
          <p:cNvSpPr/>
          <p:nvPr/>
        </p:nvSpPr>
        <p:spPr>
          <a:xfrm>
            <a:off x="4750197" y="4370852"/>
            <a:ext cx="4011519" cy="2092881"/>
          </a:xfrm>
          <a:prstGeom prst="rect">
            <a:avLst/>
          </a:prstGeom>
        </p:spPr>
        <p:txBody>
          <a:bodyPr wrap="square">
            <a:spAutoFit/>
          </a:bodyPr>
          <a:lstStyle/>
          <a:p>
            <a:pPr marL="171450" indent="-171450">
              <a:buFont typeface="Arial"/>
              <a:buChar char="•"/>
            </a:pPr>
            <a:r>
              <a:rPr lang="it-IT" sz="1300" b="0" dirty="0">
                <a:latin typeface="Calibri" panose="020F0502020204030204" pitchFamily="34" charset="0"/>
              </a:rPr>
              <a:t>Manutenzione e riparazione di autoveicoli</a:t>
            </a:r>
          </a:p>
          <a:p>
            <a:pPr marL="171450" indent="-171450">
              <a:buFont typeface="Arial"/>
              <a:buChar char="•"/>
            </a:pPr>
            <a:r>
              <a:rPr lang="it-IT" sz="1300" b="0" dirty="0">
                <a:latin typeface="Calibri" panose="020F0502020204030204" pitchFamily="34" charset="0"/>
              </a:rPr>
              <a:t>Commercio di parti e accessori di autoveicoli</a:t>
            </a:r>
          </a:p>
          <a:p>
            <a:pPr marL="171450" indent="-171450">
              <a:buFont typeface="Arial"/>
              <a:buChar char="•"/>
            </a:pPr>
            <a:r>
              <a:rPr lang="it-IT" sz="1300" b="0" dirty="0">
                <a:latin typeface="Calibri" panose="020F0502020204030204" pitchFamily="34" charset="0"/>
              </a:rPr>
              <a:t>Commercio di macchinari, attrezzature e forniture agricole e per la navigazione</a:t>
            </a:r>
          </a:p>
          <a:p>
            <a:pPr marL="171450" indent="-171450">
              <a:buFont typeface="Arial"/>
              <a:buChar char="•"/>
            </a:pPr>
            <a:endParaRPr lang="it-IT" sz="1300" b="0" dirty="0">
              <a:latin typeface="Calibri" panose="020F0502020204030204" pitchFamily="34" charset="0"/>
            </a:endParaRPr>
          </a:p>
          <a:p>
            <a:r>
              <a:rPr lang="it-IT" sz="1300" b="0" i="1" dirty="0">
                <a:solidFill>
                  <a:sysClr val="windowText" lastClr="000000"/>
                </a:solidFill>
                <a:latin typeface="Calibri" panose="020F0502020204030204" pitchFamily="34" charset="0"/>
              </a:rPr>
              <a:t>Si tratta di «Autorimesse e autoriparazioni", "Vendita di parti di ricambio, accessori e lubrificanti per autoveicoli, motocicli e ciclomotori", "Vendita di pneumatici", "Vendita di parti di ricambio per macchine agricole", "Vendita di prodotti nautici e veicoli </a:t>
            </a:r>
            <a:r>
              <a:rPr lang="it-IT" sz="1300" b="0" i="1" dirty="0" err="1">
                <a:solidFill>
                  <a:sysClr val="windowText" lastClr="000000"/>
                </a:solidFill>
                <a:latin typeface="Calibri" panose="020F0502020204030204" pitchFamily="34" charset="0"/>
              </a:rPr>
              <a:t>sea</a:t>
            </a:r>
            <a:r>
              <a:rPr lang="it-IT" sz="1300" b="0" i="1" dirty="0">
                <a:solidFill>
                  <a:sysClr val="windowText" lastClr="000000"/>
                </a:solidFill>
                <a:latin typeface="Calibri" panose="020F0502020204030204" pitchFamily="34" charset="0"/>
              </a:rPr>
              <a:t> &amp; </a:t>
            </a:r>
            <a:r>
              <a:rPr lang="it-IT" sz="1300" b="0" i="1" dirty="0" err="1">
                <a:solidFill>
                  <a:sysClr val="windowText" lastClr="000000"/>
                </a:solidFill>
                <a:latin typeface="Calibri" panose="020F0502020204030204" pitchFamily="34" charset="0"/>
              </a:rPr>
              <a:t>snow</a:t>
            </a:r>
            <a:r>
              <a:rPr lang="it-IT" sz="1300" b="0" i="1" dirty="0">
                <a:solidFill>
                  <a:sysClr val="windowText" lastClr="000000"/>
                </a:solidFill>
                <a:latin typeface="Calibri" panose="020F0502020204030204" pitchFamily="34" charset="0"/>
              </a:rPr>
              <a:t>".</a:t>
            </a:r>
            <a:endParaRPr lang="en-US" sz="1300" b="0" i="1" dirty="0">
              <a:solidFill>
                <a:sysClr val="windowText" lastClr="000000"/>
              </a:solidFill>
              <a:latin typeface="Calibri" panose="020F0502020204030204" pitchFamily="34" charset="0"/>
            </a:endParaRPr>
          </a:p>
        </p:txBody>
      </p:sp>
      <p:sp>
        <p:nvSpPr>
          <p:cNvPr id="62" name="Segnaposto contenuto 2"/>
          <p:cNvSpPr>
            <a:spLocks noGrp="1"/>
          </p:cNvSpPr>
          <p:nvPr>
            <p:ph idx="1"/>
          </p:nvPr>
        </p:nvSpPr>
        <p:spPr>
          <a:xfrm>
            <a:off x="284449" y="836712"/>
            <a:ext cx="8597014" cy="1677511"/>
          </a:xfrm>
        </p:spPr>
        <p:txBody>
          <a:bodyPr wrap="square">
            <a:spAutoFit/>
          </a:bodyPr>
          <a:lstStyle/>
          <a:p>
            <a:pPr marL="0" indent="0" algn="just">
              <a:lnSpc>
                <a:spcPct val="110000"/>
              </a:lnSpc>
              <a:spcBef>
                <a:spcPts val="600"/>
              </a:spcBef>
              <a:buFontTx/>
              <a:buNone/>
            </a:pPr>
            <a:r>
              <a:rPr lang="it-IT" sz="1800" dirty="0">
                <a:latin typeface="Calibri" panose="020F0502020204030204" pitchFamily="34" charset="0"/>
              </a:rPr>
              <a:t>L’</a:t>
            </a:r>
            <a:r>
              <a:rPr lang="it-IT" sz="1800" b="1" dirty="0">
                <a:latin typeface="Calibri" panose="020F0502020204030204" pitchFamily="34" charset="0"/>
              </a:rPr>
              <a:t>osservatorio sulle imprese del settore della mobilità</a:t>
            </a:r>
            <a:r>
              <a:rPr lang="it-IT" sz="1800" dirty="0">
                <a:latin typeface="Calibri" panose="020F0502020204030204" pitchFamily="34" charset="0"/>
              </a:rPr>
              <a:t> si articola su rilevazioni semestrali (due rilevazioni in un anno) condotte su un campione delle imprese italiane che si occupano della mobilità in tutte le sue forme, statisticamente rappresentativo per grandi aree geografiche.</a:t>
            </a:r>
          </a:p>
          <a:p>
            <a:pPr marL="0" indent="0" algn="just">
              <a:lnSpc>
                <a:spcPct val="110000"/>
              </a:lnSpc>
              <a:spcBef>
                <a:spcPts val="600"/>
              </a:spcBef>
              <a:buFontTx/>
              <a:buNone/>
            </a:pPr>
            <a:r>
              <a:rPr lang="it-IT" sz="1800" dirty="0">
                <a:latin typeface="Calibri" panose="020F0502020204030204" pitchFamily="34" charset="0"/>
              </a:rPr>
              <a:t>Nel dettaglio, le imprese coinvolte nello studio sono state </a:t>
            </a:r>
            <a:r>
              <a:rPr lang="it-IT" sz="1800" b="1" dirty="0">
                <a:latin typeface="Calibri" panose="020F0502020204030204" pitchFamily="34" charset="0"/>
              </a:rPr>
              <a:t>così segmentate</a:t>
            </a:r>
            <a:r>
              <a:rPr lang="it-IT" sz="1800" dirty="0">
                <a:latin typeface="Calibri" panose="020F0502020204030204" pitchFamily="34" charset="0"/>
              </a:rPr>
              <a:t>:</a:t>
            </a:r>
          </a:p>
        </p:txBody>
      </p:sp>
      <p:sp>
        <p:nvSpPr>
          <p:cNvPr id="16" name="Rectangle 4"/>
          <p:cNvSpPr>
            <a:spLocks noGrp="1" noChangeArrowheads="1"/>
          </p:cNvSpPr>
          <p:nvPr>
            <p:ph type="title" idx="4294967295"/>
          </p:nvPr>
        </p:nvSpPr>
        <p:spPr>
          <a:xfrm>
            <a:off x="395288" y="188913"/>
            <a:ext cx="8280400" cy="765175"/>
          </a:xfrm>
        </p:spPr>
        <p:txBody>
          <a:bodyPr/>
          <a:lstStyle/>
          <a:p>
            <a:pPr eaLnBrk="1" hangingPunct="1"/>
            <a:r>
              <a:rPr lang="it-IT" altLang="it-IT" dirty="0">
                <a:solidFill>
                  <a:srgbClr val="1F4E79"/>
                </a:solidFill>
                <a:latin typeface="Calibri" panose="020F0502020204030204" pitchFamily="34" charset="0"/>
                <a:cs typeface="Arial" panose="020B0604020202020204" pitchFamily="34" charset="0"/>
              </a:rPr>
              <a:t>premessa |</a:t>
            </a:r>
            <a:r>
              <a:rPr lang="it-IT" altLang="it-IT" dirty="0">
                <a:solidFill>
                  <a:schemeClr val="tx1"/>
                </a:solidFill>
                <a:latin typeface="Calibri" panose="020F0502020204030204" pitchFamily="34" charset="0"/>
                <a:cs typeface="Arial" panose="020B0604020202020204" pitchFamily="34" charset="0"/>
              </a:rPr>
              <a:t> aspetti di carattere generale</a:t>
            </a:r>
          </a:p>
        </p:txBody>
      </p:sp>
      <p:pic>
        <p:nvPicPr>
          <p:cNvPr id="2050" name="Picture 2" descr="http://www.audi.com.tt/content/dam/ngw/company/investor_relations/02_lamborghini-lp560-4-1_72dp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522" y="3366580"/>
            <a:ext cx="1274682" cy="5904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maximumautomotive.com/files/2014/02/engine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35170" y="3513936"/>
            <a:ext cx="1055304" cy="791478"/>
          </a:xfrm>
          <a:prstGeom prst="rect">
            <a:avLst/>
          </a:prstGeom>
          <a:noFill/>
          <a:extLst>
            <a:ext uri="{909E8E84-426E-40DD-AFC4-6F175D3DCCD1}">
              <a14:hiddenFill xmlns:a14="http://schemas.microsoft.com/office/drawing/2010/main">
                <a:solidFill>
                  <a:srgbClr val="FFFFFF"/>
                </a:solidFill>
              </a14:hiddenFill>
            </a:ext>
          </a:extLst>
        </p:spPr>
      </p:pic>
      <p:sp>
        <p:nvSpPr>
          <p:cNvPr id="26" name="Rettangolo 25"/>
          <p:cNvSpPr/>
          <p:nvPr/>
        </p:nvSpPr>
        <p:spPr bwMode="auto">
          <a:xfrm>
            <a:off x="4704003" y="3150127"/>
            <a:ext cx="4004705" cy="3313605"/>
          </a:xfrm>
          <a:prstGeom prst="rect">
            <a:avLst/>
          </a:prstGeom>
          <a:noFill/>
          <a:ln w="25400" cap="flat" cmpd="sng" algn="ctr">
            <a:solidFill>
              <a:srgbClr val="1F4E79">
                <a:alpha val="6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charset="0"/>
            </a:endParaRPr>
          </a:p>
        </p:txBody>
      </p:sp>
      <p:pic>
        <p:nvPicPr>
          <p:cNvPr id="17" name="Picture 2" descr="http://cache1.asset-cache.net/xc/511736412.jpg?v=2&amp;c=IWSAsset&amp;k=2&amp;d=mI4G2pZkh6c6vkEqxCuYZDs6ZmxZcMFoHzRtZULPBEgtFJvcswDO9aPPP6ezRbDH0"/>
          <p:cNvPicPr>
            <a:picLocks noChangeAspect="1" noChangeArrowheads="1"/>
          </p:cNvPicPr>
          <p:nvPr/>
        </p:nvPicPr>
        <p:blipFill rotWithShape="1">
          <a:blip r:embed="rId7">
            <a:extLst>
              <a:ext uri="{28A0092B-C50C-407E-A947-70E740481C1C}">
                <a14:useLocalDpi xmlns:a14="http://schemas.microsoft.com/office/drawing/2010/main" val="0"/>
              </a:ext>
            </a:extLst>
          </a:blip>
          <a:srcRect l="50213" t="80606"/>
          <a:stretch/>
        </p:blipFill>
        <p:spPr bwMode="auto">
          <a:xfrm>
            <a:off x="2761794" y="2531859"/>
            <a:ext cx="1133392" cy="8534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cache1.asset-cache.net/xc/511736412.jpg?v=2&amp;c=IWSAsset&amp;k=2&amp;d=mI4G2pZkh6c6vkEqxCuYZDs6ZmxZcMFoHzRtZULPBEgtFJvcswDO9aPPP6ezRbDH0"/>
          <p:cNvPicPr>
            <a:picLocks noChangeAspect="1" noChangeArrowheads="1"/>
          </p:cNvPicPr>
          <p:nvPr/>
        </p:nvPicPr>
        <p:blipFill rotWithShape="1">
          <a:blip r:embed="rId7">
            <a:extLst>
              <a:ext uri="{28A0092B-C50C-407E-A947-70E740481C1C}">
                <a14:useLocalDpi xmlns:a14="http://schemas.microsoft.com/office/drawing/2010/main" val="0"/>
              </a:ext>
            </a:extLst>
          </a:blip>
          <a:srcRect t="53515" r="53814" b="23542"/>
          <a:stretch/>
        </p:blipFill>
        <p:spPr bwMode="auto">
          <a:xfrm>
            <a:off x="7167204" y="2619248"/>
            <a:ext cx="718130" cy="6895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3801990" y="1570044"/>
            <a:ext cx="5137750" cy="4990277"/>
          </a:xfrm>
          <a:prstGeom prst="rect">
            <a:avLst/>
          </a:prstGeom>
          <a:noFill/>
        </p:spPr>
        <p:txBody>
          <a:bodyPr wrap="square" rtlCol="0">
            <a:spAutoFit/>
          </a:bodyPr>
          <a:lstStyle/>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premessa</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considerazioni generali di sintesi</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congiuntura economica</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domanda e offerta di credito</a:t>
            </a:r>
          </a:p>
          <a:p>
            <a:pPr>
              <a:lnSpc>
                <a:spcPct val="130000"/>
              </a:lnSpc>
              <a:spcBef>
                <a:spcPts val="600"/>
              </a:spcBef>
              <a:spcAft>
                <a:spcPts val="0"/>
              </a:spcAft>
              <a:buNone/>
            </a:pPr>
            <a:r>
              <a:rPr lang="it-IT" sz="2400" dirty="0">
                <a:solidFill>
                  <a:srgbClr val="1F4E79"/>
                </a:solidFill>
                <a:latin typeface="Calibri" panose="020F0502020204030204" pitchFamily="34" charset="0"/>
                <a:cs typeface="Arial" panose="020B0604020202020204" pitchFamily="34" charset="0"/>
              </a:rPr>
              <a:t>marketing digitale</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imprese e case produttrici</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ambiente</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marketing associativo</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metodo e appendice</a:t>
            </a:r>
          </a:p>
        </p:txBody>
      </p:sp>
      <p:sp>
        <p:nvSpPr>
          <p:cNvPr id="9" name="CasellaDiTesto 8"/>
          <p:cNvSpPr txBox="1"/>
          <p:nvPr/>
        </p:nvSpPr>
        <p:spPr>
          <a:xfrm>
            <a:off x="614412" y="770452"/>
            <a:ext cx="2048766" cy="830997"/>
          </a:xfrm>
          <a:prstGeom prst="rect">
            <a:avLst/>
          </a:prstGeom>
          <a:noFill/>
        </p:spPr>
        <p:txBody>
          <a:bodyPr wrap="none" rtlCol="0">
            <a:spAutoFit/>
          </a:bodyPr>
          <a:lstStyle/>
          <a:p>
            <a:pPr>
              <a:buNone/>
            </a:pPr>
            <a:r>
              <a:rPr lang="it-IT" sz="4800" b="0" dirty="0">
                <a:solidFill>
                  <a:srgbClr val="1F4E79"/>
                </a:solidFill>
                <a:latin typeface="Calibri" panose="020F0502020204030204" pitchFamily="34" charset="0"/>
                <a:cs typeface="Arial" panose="020B0604020202020204" pitchFamily="34" charset="0"/>
              </a:rPr>
              <a:t>agenda</a:t>
            </a:r>
          </a:p>
        </p:txBody>
      </p:sp>
      <p:cxnSp>
        <p:nvCxnSpPr>
          <p:cNvPr id="10" name="Connettore diritto 9"/>
          <p:cNvCxnSpPr/>
          <p:nvPr/>
        </p:nvCxnSpPr>
        <p:spPr bwMode="auto">
          <a:xfrm flipH="1">
            <a:off x="3598944" y="1731855"/>
            <a:ext cx="0" cy="4693158"/>
          </a:xfrm>
          <a:prstGeom prst="line">
            <a:avLst/>
          </a:prstGeom>
          <a:solidFill>
            <a:schemeClr val="accent1"/>
          </a:solidFill>
          <a:ln w="19050" cap="flat" cmpd="sng" algn="ctr">
            <a:solidFill>
              <a:srgbClr val="1F4E79"/>
            </a:solidFill>
            <a:prstDash val="solid"/>
            <a:round/>
            <a:headEnd type="none" w="med" len="med"/>
            <a:tailEnd type="none" w="med" len="med"/>
          </a:ln>
          <a:effectLst/>
        </p:spPr>
      </p:cxnSp>
      <p:pic>
        <p:nvPicPr>
          <p:cNvPr id="6" name="Picture 24" descr="http://www.plef.org/wp-content/uploads/2014/09/logo-confcommerci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361" t="4396" r="34465" b="40452"/>
          <a:stretch/>
        </p:blipFill>
        <p:spPr bwMode="auto">
          <a:xfrm>
            <a:off x="2904289" y="3870573"/>
            <a:ext cx="541599" cy="482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9724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asellaDiTesto 9"/>
          <p:cNvSpPr txBox="1">
            <a:spLocks noChangeArrowheads="1"/>
          </p:cNvSpPr>
          <p:nvPr/>
        </p:nvSpPr>
        <p:spPr bwMode="auto">
          <a:xfrm>
            <a:off x="342022" y="1064930"/>
            <a:ext cx="85950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2000" b="0" dirty="0">
                <a:latin typeface="Calibri" panose="020F0502020204030204" pitchFamily="34" charset="0"/>
              </a:rPr>
              <a:t>Quanto è cambiato </a:t>
            </a:r>
            <a:r>
              <a:rPr lang="it-IT" sz="2000" u="sng" dirty="0">
                <a:latin typeface="Calibri" panose="020F0502020204030204" pitchFamily="34" charset="0"/>
              </a:rPr>
              <a:t>il comportamento di acquisto dei consumatori</a:t>
            </a:r>
            <a:r>
              <a:rPr lang="it-IT" sz="2000" b="0" dirty="0">
                <a:latin typeface="Calibri" panose="020F0502020204030204" pitchFamily="34" charset="0"/>
              </a:rPr>
              <a:t> negli ultimi due anni rispetto al passato?</a:t>
            </a:r>
          </a:p>
        </p:txBody>
      </p:sp>
      <p:sp>
        <p:nvSpPr>
          <p:cNvPr id="5"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il comportamento dei consumatori |</a:t>
            </a:r>
            <a:r>
              <a:rPr lang="it-IT" altLang="it-IT" kern="0" dirty="0">
                <a:solidFill>
                  <a:schemeClr val="tx1"/>
                </a:solidFill>
                <a:latin typeface="Calibri" panose="020F0502020204030204" pitchFamily="34" charset="0"/>
                <a:cs typeface="Arial" panose="020B0604020202020204" pitchFamily="34" charset="0"/>
              </a:rPr>
              <a:t> </a:t>
            </a:r>
            <a:r>
              <a:rPr lang="it-IT" altLang="it-IT" dirty="0">
                <a:solidFill>
                  <a:schemeClr val="tx1"/>
                </a:solidFill>
                <a:latin typeface="Calibri" panose="020F0502020204030204" pitchFamily="34" charset="0"/>
                <a:cs typeface="Arial" panose="020B0604020202020204" pitchFamily="34" charset="0"/>
              </a:rPr>
              <a:t>il consumatore oggi è più «preparato», si documenta autonomamente e spesso lo fa on line…</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6" name="Rettangolo 5"/>
          <p:cNvSpPr/>
          <p:nvPr/>
        </p:nvSpPr>
        <p:spPr bwMode="auto">
          <a:xfrm>
            <a:off x="0" y="0"/>
            <a:ext cx="9144000" cy="188913"/>
          </a:xfrm>
          <a:prstGeom prst="rect">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b="0" dirty="0">
                <a:solidFill>
                  <a:schemeClr val="bg1"/>
                </a:solidFill>
                <a:latin typeface="Calibri" panose="020F0502020204030204" pitchFamily="34" charset="0"/>
              </a:rPr>
              <a:t>APPROFONDIMENTO – MARKETING DIGITALE</a:t>
            </a:r>
            <a:endParaRPr kumimoji="0" lang="it-IT" sz="1050" b="0" i="0" u="none" strike="noStrike" cap="none" normalizeH="0" baseline="0" dirty="0">
              <a:ln>
                <a:noFill/>
              </a:ln>
              <a:solidFill>
                <a:schemeClr val="bg1"/>
              </a:solidFill>
              <a:effectLst/>
              <a:latin typeface="Calibri" panose="020F0502020204030204" pitchFamily="34" charset="0"/>
            </a:endParaRPr>
          </a:p>
        </p:txBody>
      </p:sp>
      <p:sp>
        <p:nvSpPr>
          <p:cNvPr id="11" name="Text Box 49"/>
          <p:cNvSpPr txBox="1">
            <a:spLocks noChangeArrowheads="1"/>
          </p:cNvSpPr>
          <p:nvPr/>
        </p:nvSpPr>
        <p:spPr bwMode="auto">
          <a:xfrm>
            <a:off x="228600" y="6365922"/>
            <a:ext cx="8839200"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828 casi. Esclusivamente i rivenditori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sp>
        <p:nvSpPr>
          <p:cNvPr id="29" name="CasellaDiTesto 9"/>
          <p:cNvSpPr txBox="1">
            <a:spLocks noChangeArrowheads="1"/>
          </p:cNvSpPr>
          <p:nvPr/>
        </p:nvSpPr>
        <p:spPr bwMode="auto">
          <a:xfrm>
            <a:off x="827584" y="4097578"/>
            <a:ext cx="23594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spcBef>
                <a:spcPts val="600"/>
              </a:spcBef>
            </a:pPr>
            <a:r>
              <a:rPr lang="it-IT" sz="2400" dirty="0">
                <a:solidFill>
                  <a:srgbClr val="1F4E79"/>
                </a:solidFill>
                <a:latin typeface="Calibri" panose="020F0502020204030204" pitchFamily="34" charset="0"/>
              </a:rPr>
              <a:t>È cambiato</a:t>
            </a:r>
          </a:p>
        </p:txBody>
      </p:sp>
      <p:pic>
        <p:nvPicPr>
          <p:cNvPr id="26" name="Immagine 25"/>
          <p:cNvPicPr>
            <a:picLocks noChangeAspect="1"/>
          </p:cNvPicPr>
          <p:nvPr/>
        </p:nvPicPr>
        <p:blipFill>
          <a:blip r:embed="rId2"/>
          <a:stretch>
            <a:fillRect/>
          </a:stretch>
        </p:blipFill>
        <p:spPr>
          <a:xfrm rot="20544765">
            <a:off x="-37931" y="1813637"/>
            <a:ext cx="2833933" cy="2335500"/>
          </a:xfrm>
          <a:prstGeom prst="rect">
            <a:avLst/>
          </a:prstGeom>
        </p:spPr>
      </p:pic>
      <p:sp>
        <p:nvSpPr>
          <p:cNvPr id="28" name="CasellaDiTesto 27"/>
          <p:cNvSpPr txBox="1">
            <a:spLocks noChangeArrowheads="1"/>
          </p:cNvSpPr>
          <p:nvPr/>
        </p:nvSpPr>
        <p:spPr bwMode="auto">
          <a:xfrm>
            <a:off x="1024148" y="2996952"/>
            <a:ext cx="11817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4400" b="0" dirty="0">
                <a:solidFill>
                  <a:schemeClr val="bg1"/>
                </a:solidFill>
                <a:latin typeface="Calibri" panose="020F0502020204030204" pitchFamily="34" charset="0"/>
              </a:rPr>
              <a:t>78,6</a:t>
            </a:r>
          </a:p>
        </p:txBody>
      </p:sp>
      <p:sp>
        <p:nvSpPr>
          <p:cNvPr id="39" name="CasellaDiTesto 9"/>
          <p:cNvSpPr txBox="1">
            <a:spLocks noChangeArrowheads="1"/>
          </p:cNvSpPr>
          <p:nvPr/>
        </p:nvSpPr>
        <p:spPr bwMode="auto">
          <a:xfrm>
            <a:off x="3749181" y="1806701"/>
            <a:ext cx="44749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spcBef>
                <a:spcPts val="600"/>
              </a:spcBef>
            </a:pPr>
            <a:r>
              <a:rPr lang="it-IT" sz="2400" dirty="0">
                <a:latin typeface="Calibri" panose="020F0502020204030204" pitchFamily="34" charset="0"/>
              </a:rPr>
              <a:t>In che modo è cambiato…</a:t>
            </a:r>
          </a:p>
        </p:txBody>
      </p:sp>
      <p:sp>
        <p:nvSpPr>
          <p:cNvPr id="42" name="Freccia a destra 41"/>
          <p:cNvSpPr/>
          <p:nvPr/>
        </p:nvSpPr>
        <p:spPr bwMode="auto">
          <a:xfrm>
            <a:off x="2161054" y="3658469"/>
            <a:ext cx="1322726" cy="480103"/>
          </a:xfrm>
          <a:prstGeom prst="rightArrow">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cxnSp>
        <p:nvCxnSpPr>
          <p:cNvPr id="43" name="Connettore diritto 42"/>
          <p:cNvCxnSpPr/>
          <p:nvPr/>
        </p:nvCxnSpPr>
        <p:spPr bwMode="auto">
          <a:xfrm>
            <a:off x="3683304" y="2259456"/>
            <a:ext cx="0" cy="3960000"/>
          </a:xfrm>
          <a:prstGeom prst="line">
            <a:avLst/>
          </a:prstGeom>
          <a:noFill/>
          <a:ln w="57150" cap="flat" cmpd="sng" algn="ctr">
            <a:solidFill>
              <a:srgbClr val="1F4E79"/>
            </a:solidFill>
            <a:prstDash val="solid"/>
            <a:round/>
            <a:headEnd type="none" w="med" len="med"/>
            <a:tailEnd type="none" w="med" len="med"/>
          </a:ln>
          <a:effectLst/>
        </p:spPr>
      </p:cxnSp>
      <p:pic>
        <p:nvPicPr>
          <p:cNvPr id="8196" name="Picture 4" descr="https://www.dmstudioweb.it/images/grafiche/servizi/siti-we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7029" y="2399167"/>
            <a:ext cx="600922" cy="600922"/>
          </a:xfrm>
          <a:prstGeom prst="rect">
            <a:avLst/>
          </a:prstGeom>
          <a:noFill/>
          <a:extLst>
            <a:ext uri="{909E8E84-426E-40DD-AFC4-6F175D3DCCD1}">
              <a14:hiddenFill xmlns:a14="http://schemas.microsoft.com/office/drawing/2010/main">
                <a:solidFill>
                  <a:srgbClr val="FFFFFF"/>
                </a:solidFill>
              </a14:hiddenFill>
            </a:ext>
          </a:extLst>
        </p:spPr>
      </p:pic>
      <p:sp>
        <p:nvSpPr>
          <p:cNvPr id="32" name="Rettangolo 31"/>
          <p:cNvSpPr/>
          <p:nvPr/>
        </p:nvSpPr>
        <p:spPr>
          <a:xfrm>
            <a:off x="4653345" y="2330296"/>
            <a:ext cx="3012519" cy="738664"/>
          </a:xfrm>
          <a:prstGeom prst="rect">
            <a:avLst/>
          </a:prstGeom>
        </p:spPr>
        <p:txBody>
          <a:bodyPr wrap="square">
            <a:spAutoFit/>
          </a:bodyPr>
          <a:lstStyle/>
          <a:p>
            <a:pPr fontAlgn="ctr"/>
            <a:r>
              <a:rPr lang="it-IT" sz="1400" b="0" dirty="0">
                <a:latin typeface="Calibri" panose="020F0502020204030204" pitchFamily="34" charset="0"/>
              </a:rPr>
              <a:t>I consumatori sono </a:t>
            </a:r>
            <a:r>
              <a:rPr lang="it-IT" sz="1400" dirty="0">
                <a:latin typeface="Calibri" panose="020F0502020204030204" pitchFamily="34" charset="0"/>
              </a:rPr>
              <a:t>più preparati </a:t>
            </a:r>
            <a:r>
              <a:rPr lang="it-IT" sz="1400" b="0" dirty="0">
                <a:latin typeface="Calibri" panose="020F0502020204030204" pitchFamily="34" charset="0"/>
              </a:rPr>
              <a:t>(si documentano in rete, sui siti web e sui social)</a:t>
            </a:r>
            <a:endParaRPr lang="it-IT" sz="1400" b="0" dirty="0">
              <a:solidFill>
                <a:srgbClr val="000000"/>
              </a:solidFill>
              <a:latin typeface="Calibri" panose="020F0502020204030204" pitchFamily="34" charset="0"/>
            </a:endParaRPr>
          </a:p>
        </p:txBody>
      </p:sp>
      <p:sp>
        <p:nvSpPr>
          <p:cNvPr id="44" name="CasellaDiTesto 43"/>
          <p:cNvSpPr txBox="1">
            <a:spLocks noChangeArrowheads="1"/>
          </p:cNvSpPr>
          <p:nvPr/>
        </p:nvSpPr>
        <p:spPr bwMode="auto">
          <a:xfrm>
            <a:off x="7707150" y="2345685"/>
            <a:ext cx="10919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4000" b="0" dirty="0">
                <a:solidFill>
                  <a:srgbClr val="1F4E79"/>
                </a:solidFill>
                <a:latin typeface="Calibri" panose="020F0502020204030204" pitchFamily="34" charset="0"/>
              </a:rPr>
              <a:t>76,0</a:t>
            </a:r>
          </a:p>
        </p:txBody>
      </p:sp>
      <p:pic>
        <p:nvPicPr>
          <p:cNvPr id="8198" name="Picture 6" descr="http://www.valeoin.com/wp-content/uploads/2015/03/icone_aree_sviluppo_prodotto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3538" y="4222157"/>
            <a:ext cx="807905" cy="807905"/>
          </a:xfrm>
          <a:prstGeom prst="rect">
            <a:avLst/>
          </a:prstGeom>
          <a:noFill/>
          <a:extLst>
            <a:ext uri="{909E8E84-426E-40DD-AFC4-6F175D3DCCD1}">
              <a14:hiddenFill xmlns:a14="http://schemas.microsoft.com/office/drawing/2010/main">
                <a:solidFill>
                  <a:srgbClr val="FFFFFF"/>
                </a:solidFill>
              </a14:hiddenFill>
            </a:ext>
          </a:extLst>
        </p:spPr>
      </p:pic>
      <p:sp>
        <p:nvSpPr>
          <p:cNvPr id="46" name="Rettangolo 45"/>
          <p:cNvSpPr/>
          <p:nvPr/>
        </p:nvSpPr>
        <p:spPr>
          <a:xfrm>
            <a:off x="4653345" y="4256777"/>
            <a:ext cx="3012519" cy="738664"/>
          </a:xfrm>
          <a:prstGeom prst="rect">
            <a:avLst/>
          </a:prstGeom>
        </p:spPr>
        <p:txBody>
          <a:bodyPr wrap="square">
            <a:spAutoFit/>
          </a:bodyPr>
          <a:lstStyle/>
          <a:p>
            <a:pPr fontAlgn="ctr"/>
            <a:r>
              <a:rPr lang="it-IT" sz="1400" b="0" dirty="0">
                <a:latin typeface="Calibri" panose="020F0502020204030204" pitchFamily="34" charset="0"/>
              </a:rPr>
              <a:t>Si richiedono ai rivenditori </a:t>
            </a:r>
            <a:r>
              <a:rPr lang="it-IT" sz="1400" dirty="0">
                <a:latin typeface="Calibri" panose="020F0502020204030204" pitchFamily="34" charset="0"/>
              </a:rPr>
              <a:t>maggiori competenze tecniche</a:t>
            </a:r>
            <a:r>
              <a:rPr lang="it-IT" sz="1400" b="0" dirty="0">
                <a:latin typeface="Calibri" panose="020F0502020204030204" pitchFamily="34" charset="0"/>
              </a:rPr>
              <a:t> (le informazioni di base sono spesso reperite on line)</a:t>
            </a:r>
          </a:p>
        </p:txBody>
      </p:sp>
      <p:sp>
        <p:nvSpPr>
          <p:cNvPr id="47" name="CasellaDiTesto 46"/>
          <p:cNvSpPr txBox="1">
            <a:spLocks noChangeArrowheads="1"/>
          </p:cNvSpPr>
          <p:nvPr/>
        </p:nvSpPr>
        <p:spPr bwMode="auto">
          <a:xfrm>
            <a:off x="7707150" y="4272166"/>
            <a:ext cx="10919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4000" b="0" dirty="0">
                <a:solidFill>
                  <a:srgbClr val="1F4E79"/>
                </a:solidFill>
                <a:latin typeface="Calibri" panose="020F0502020204030204" pitchFamily="34" charset="0"/>
              </a:rPr>
              <a:t>34,0</a:t>
            </a:r>
          </a:p>
        </p:txBody>
      </p:sp>
      <p:pic>
        <p:nvPicPr>
          <p:cNvPr id="8200" name="Picture 8" descr="http://www.focus-lab.it/wp-content/themes/focuslab/images/sezione/Icona-Comunicazion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4032" y="3314996"/>
            <a:ext cx="706917" cy="678641"/>
          </a:xfrm>
          <a:prstGeom prst="rect">
            <a:avLst/>
          </a:prstGeom>
          <a:noFill/>
          <a:extLst>
            <a:ext uri="{909E8E84-426E-40DD-AFC4-6F175D3DCCD1}">
              <a14:hiddenFill xmlns:a14="http://schemas.microsoft.com/office/drawing/2010/main">
                <a:solidFill>
                  <a:srgbClr val="FFFFFF"/>
                </a:solidFill>
              </a14:hiddenFill>
            </a:ext>
          </a:extLst>
        </p:spPr>
      </p:pic>
      <p:sp>
        <p:nvSpPr>
          <p:cNvPr id="49" name="Rettangolo 48"/>
          <p:cNvSpPr/>
          <p:nvPr/>
        </p:nvSpPr>
        <p:spPr>
          <a:xfrm>
            <a:off x="4653345" y="3284984"/>
            <a:ext cx="3012519" cy="738664"/>
          </a:xfrm>
          <a:prstGeom prst="rect">
            <a:avLst/>
          </a:prstGeom>
        </p:spPr>
        <p:txBody>
          <a:bodyPr wrap="square">
            <a:spAutoFit/>
          </a:bodyPr>
          <a:lstStyle/>
          <a:p>
            <a:pPr fontAlgn="ctr"/>
            <a:r>
              <a:rPr lang="it-IT" sz="1400" b="0" dirty="0">
                <a:latin typeface="Calibri" panose="020F0502020204030204" pitchFamily="34" charset="0"/>
              </a:rPr>
              <a:t>Si richiede una </a:t>
            </a:r>
            <a:r>
              <a:rPr lang="it-IT" sz="1400" dirty="0">
                <a:latin typeface="Calibri" panose="020F0502020204030204" pitchFamily="34" charset="0"/>
              </a:rPr>
              <a:t>comunicazione più personalizzata</a:t>
            </a:r>
            <a:r>
              <a:rPr lang="it-IT" sz="1400" b="0" dirty="0">
                <a:latin typeface="Calibri" panose="020F0502020204030204" pitchFamily="34" charset="0"/>
              </a:rPr>
              <a:t> e frequente nel periodo che va dall'acquisto alla consegna</a:t>
            </a:r>
          </a:p>
        </p:txBody>
      </p:sp>
      <p:sp>
        <p:nvSpPr>
          <p:cNvPr id="50" name="CasellaDiTesto 49"/>
          <p:cNvSpPr txBox="1">
            <a:spLocks noChangeArrowheads="1"/>
          </p:cNvSpPr>
          <p:nvPr/>
        </p:nvSpPr>
        <p:spPr bwMode="auto">
          <a:xfrm>
            <a:off x="7707150" y="3300373"/>
            <a:ext cx="10919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4000" b="0" dirty="0">
                <a:solidFill>
                  <a:srgbClr val="1F4E79"/>
                </a:solidFill>
                <a:latin typeface="Calibri" panose="020F0502020204030204" pitchFamily="34" charset="0"/>
              </a:rPr>
              <a:t>42,0</a:t>
            </a:r>
          </a:p>
        </p:txBody>
      </p:sp>
      <p:sp>
        <p:nvSpPr>
          <p:cNvPr id="52" name="Rettangolo 51"/>
          <p:cNvSpPr/>
          <p:nvPr/>
        </p:nvSpPr>
        <p:spPr>
          <a:xfrm>
            <a:off x="4653345" y="5282624"/>
            <a:ext cx="3012519" cy="738664"/>
          </a:xfrm>
          <a:prstGeom prst="rect">
            <a:avLst/>
          </a:prstGeom>
        </p:spPr>
        <p:txBody>
          <a:bodyPr wrap="square">
            <a:spAutoFit/>
          </a:bodyPr>
          <a:lstStyle/>
          <a:p>
            <a:pPr fontAlgn="ctr"/>
            <a:r>
              <a:rPr lang="it-IT" sz="1400" b="0" dirty="0">
                <a:latin typeface="Calibri" panose="020F0502020204030204" pitchFamily="34" charset="0"/>
              </a:rPr>
              <a:t>I consumatori pretendono un "</a:t>
            </a:r>
            <a:r>
              <a:rPr lang="it-IT" sz="1400" dirty="0" err="1">
                <a:latin typeface="Calibri" panose="020F0502020204030204" pitchFamily="34" charset="0"/>
              </a:rPr>
              <a:t>follow</a:t>
            </a:r>
            <a:r>
              <a:rPr lang="it-IT" sz="1400" dirty="0">
                <a:latin typeface="Calibri" panose="020F0502020204030204" pitchFamily="34" charset="0"/>
              </a:rPr>
              <a:t> up</a:t>
            </a:r>
            <a:r>
              <a:rPr lang="it-IT" sz="1400" b="0" dirty="0">
                <a:latin typeface="Calibri" panose="020F0502020204030204" pitchFamily="34" charset="0"/>
              </a:rPr>
              <a:t>" a seguito dell'acquisto (newsletter, opuscoli, brochure informative)</a:t>
            </a:r>
          </a:p>
        </p:txBody>
      </p:sp>
      <p:sp>
        <p:nvSpPr>
          <p:cNvPr id="53" name="CasellaDiTesto 52"/>
          <p:cNvSpPr txBox="1">
            <a:spLocks noChangeArrowheads="1"/>
          </p:cNvSpPr>
          <p:nvPr/>
        </p:nvSpPr>
        <p:spPr bwMode="auto">
          <a:xfrm>
            <a:off x="7707150" y="5298013"/>
            <a:ext cx="10919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4000" b="0" dirty="0">
                <a:solidFill>
                  <a:srgbClr val="1F4E79"/>
                </a:solidFill>
                <a:latin typeface="Calibri" panose="020F0502020204030204" pitchFamily="34" charset="0"/>
              </a:rPr>
              <a:t>24,5</a:t>
            </a:r>
          </a:p>
        </p:txBody>
      </p:sp>
      <p:pic>
        <p:nvPicPr>
          <p:cNvPr id="8202" name="Picture 10" descr="http://www.francescocecchetti.it/site/wp-content/uploads/2015/04/ICONA_0008_Oggetto-vettoriale-avanzato-480x47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97602" y="5324899"/>
            <a:ext cx="659777" cy="654114"/>
          </a:xfrm>
          <a:prstGeom prst="rect">
            <a:avLst/>
          </a:prstGeom>
          <a:noFill/>
          <a:extLst>
            <a:ext uri="{909E8E84-426E-40DD-AFC4-6F175D3DCCD1}">
              <a14:hiddenFill xmlns:a14="http://schemas.microsoft.com/office/drawing/2010/main">
                <a:solidFill>
                  <a:srgbClr val="FFFFFF"/>
                </a:solidFill>
              </a14:hiddenFill>
            </a:ext>
          </a:extLst>
        </p:spPr>
      </p:pic>
      <p:sp>
        <p:nvSpPr>
          <p:cNvPr id="55" name="Rettangolo 54"/>
          <p:cNvSpPr/>
          <p:nvPr/>
        </p:nvSpPr>
        <p:spPr>
          <a:xfrm>
            <a:off x="827584" y="4505352"/>
            <a:ext cx="2396215" cy="1323439"/>
          </a:xfrm>
          <a:prstGeom prst="rect">
            <a:avLst/>
          </a:prstGeom>
        </p:spPr>
        <p:txBody>
          <a:bodyPr wrap="square">
            <a:spAutoFit/>
          </a:bodyPr>
          <a:lstStyle/>
          <a:p>
            <a:pPr fontAlgn="ctr"/>
            <a:r>
              <a:rPr lang="it-IT" sz="1600" b="0" i="1" dirty="0">
                <a:latin typeface="Calibri" panose="020F0502020204030204" pitchFamily="34" charset="0"/>
              </a:rPr>
              <a:t>Circa la metà di questi, considera «</a:t>
            </a:r>
            <a:r>
              <a:rPr lang="it-IT" sz="1600" i="1" dirty="0">
                <a:latin typeface="Calibri" panose="020F0502020204030204" pitchFamily="34" charset="0"/>
              </a:rPr>
              <a:t>molto forte</a:t>
            </a:r>
            <a:r>
              <a:rPr lang="it-IT" sz="1600" b="0" i="1" dirty="0">
                <a:latin typeface="Calibri" panose="020F0502020204030204" pitchFamily="34" charset="0"/>
              </a:rPr>
              <a:t>» il cambiamento nel comportamento di acquisto dei consumatori.</a:t>
            </a:r>
            <a:endParaRPr lang="it-IT" sz="1600" b="0" i="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2072784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2" descr="https://image.freepik.com/vettori-gratuito/semplice-piccola-icona-a-forma-di-materiale-vettoriale_23-2147490159.jpg"/>
          <p:cNvPicPr>
            <a:picLocks noChangeAspect="1" noChangeArrowheads="1"/>
          </p:cNvPicPr>
          <p:nvPr/>
        </p:nvPicPr>
        <p:blipFill rotWithShape="1">
          <a:blip r:embed="rId2">
            <a:extLst>
              <a:ext uri="{28A0092B-C50C-407E-A947-70E740481C1C}">
                <a14:useLocalDpi xmlns:a14="http://schemas.microsoft.com/office/drawing/2010/main" val="0"/>
              </a:ext>
            </a:extLst>
          </a:blip>
          <a:srcRect l="42719" t="17626" r="45415" b="68112"/>
          <a:stretch/>
        </p:blipFill>
        <p:spPr bwMode="auto">
          <a:xfrm>
            <a:off x="6866049" y="3174767"/>
            <a:ext cx="574397" cy="69035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https://image.freepik.com/vettori-gratuito/semplice-piccola-icona-a-forma-di-materiale-vettoriale_23-2147490159.jpg"/>
          <p:cNvPicPr>
            <a:picLocks noChangeAspect="1" noChangeArrowheads="1"/>
          </p:cNvPicPr>
          <p:nvPr/>
        </p:nvPicPr>
        <p:blipFill rotWithShape="1">
          <a:blip r:embed="rId2">
            <a:extLst>
              <a:ext uri="{28A0092B-C50C-407E-A947-70E740481C1C}">
                <a14:useLocalDpi xmlns:a14="http://schemas.microsoft.com/office/drawing/2010/main" val="0"/>
              </a:ext>
            </a:extLst>
          </a:blip>
          <a:srcRect l="56203" t="58798" r="31912" b="28111"/>
          <a:stretch/>
        </p:blipFill>
        <p:spPr bwMode="auto">
          <a:xfrm>
            <a:off x="6321316" y="2915076"/>
            <a:ext cx="575300" cy="633672"/>
          </a:xfrm>
          <a:prstGeom prst="rect">
            <a:avLst/>
          </a:prstGeom>
          <a:noFill/>
          <a:extLst>
            <a:ext uri="{909E8E84-426E-40DD-AFC4-6F175D3DCCD1}">
              <a14:hiddenFill xmlns:a14="http://schemas.microsoft.com/office/drawing/2010/main">
                <a:solidFill>
                  <a:srgbClr val="FFFFFF"/>
                </a:solidFill>
              </a14:hiddenFill>
            </a:ext>
          </a:extLst>
        </p:spPr>
      </p:pic>
      <p:sp>
        <p:nvSpPr>
          <p:cNvPr id="54" name="CasellaDiTesto 9"/>
          <p:cNvSpPr txBox="1">
            <a:spLocks noChangeArrowheads="1"/>
          </p:cNvSpPr>
          <p:nvPr/>
        </p:nvSpPr>
        <p:spPr bwMode="auto">
          <a:xfrm>
            <a:off x="342022" y="1352962"/>
            <a:ext cx="85950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2000" b="0" dirty="0">
                <a:latin typeface="Calibri" panose="020F0502020204030204" pitchFamily="34" charset="0"/>
              </a:rPr>
              <a:t>La Sua impresa ha diversificato </a:t>
            </a:r>
            <a:r>
              <a:rPr lang="it-IT" sz="2000" u="sng" dirty="0">
                <a:latin typeface="Calibri" panose="020F0502020204030204" pitchFamily="34" charset="0"/>
              </a:rPr>
              <a:t>l’approccio alla vendita</a:t>
            </a:r>
            <a:r>
              <a:rPr lang="it-IT" sz="2000" dirty="0">
                <a:latin typeface="Calibri" panose="020F0502020204030204" pitchFamily="34" charset="0"/>
              </a:rPr>
              <a:t> </a:t>
            </a:r>
            <a:r>
              <a:rPr lang="it-IT" sz="2000" b="0" dirty="0">
                <a:latin typeface="Calibri" panose="020F0502020204030204" pitchFamily="34" charset="0"/>
              </a:rPr>
              <a:t>appoggiandosi sui seguenti canali digitali? </a:t>
            </a:r>
          </a:p>
        </p:txBody>
      </p:sp>
      <p:sp>
        <p:nvSpPr>
          <p:cNvPr id="7"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l’approccio «digitale» alla vendita |</a:t>
            </a:r>
            <a:r>
              <a:rPr lang="it-IT" altLang="it-IT" kern="0" dirty="0">
                <a:solidFill>
                  <a:schemeClr val="tx1"/>
                </a:solidFill>
                <a:latin typeface="Calibri" panose="020F0502020204030204" pitchFamily="34" charset="0"/>
                <a:cs typeface="Arial" panose="020B0604020202020204" pitchFamily="34" charset="0"/>
              </a:rPr>
              <a:t> </a:t>
            </a:r>
            <a:r>
              <a:rPr lang="it-IT" dirty="0">
                <a:solidFill>
                  <a:schemeClr val="tx1"/>
                </a:solidFill>
                <a:latin typeface="Calibri" panose="020F0502020204030204" pitchFamily="34" charset="0"/>
              </a:rPr>
              <a:t>…d’altra parte, la metà dei rivenditori </a:t>
            </a:r>
            <a:r>
              <a:rPr lang="it-IT" dirty="0" err="1">
                <a:solidFill>
                  <a:schemeClr val="tx1"/>
                </a:solidFill>
                <a:latin typeface="Calibri" panose="020F0502020204030204" pitchFamily="34" charset="0"/>
              </a:rPr>
              <a:t>automotive</a:t>
            </a:r>
            <a:r>
              <a:rPr lang="it-IT" dirty="0">
                <a:solidFill>
                  <a:schemeClr val="tx1"/>
                </a:solidFill>
                <a:latin typeface="Calibri" panose="020F0502020204030204" pitchFamily="34" charset="0"/>
              </a:rPr>
              <a:t> non si è fatto trovare impreparato, diversificando l’approccio alla vendita puntando anche sui canali digitali…</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8" name="Rettangolo 7"/>
          <p:cNvSpPr/>
          <p:nvPr/>
        </p:nvSpPr>
        <p:spPr bwMode="auto">
          <a:xfrm>
            <a:off x="0" y="0"/>
            <a:ext cx="9144000" cy="188913"/>
          </a:xfrm>
          <a:prstGeom prst="rect">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b="0" dirty="0">
                <a:solidFill>
                  <a:schemeClr val="bg1"/>
                </a:solidFill>
                <a:latin typeface="Calibri" panose="020F0502020204030204" pitchFamily="34" charset="0"/>
              </a:rPr>
              <a:t>APPROFONDIMENTO – MARKETING DIGITALE</a:t>
            </a:r>
            <a:endParaRPr kumimoji="0" lang="it-IT" sz="1050" b="0" i="0" u="none" strike="noStrike" cap="none" normalizeH="0" baseline="0" dirty="0">
              <a:ln>
                <a:noFill/>
              </a:ln>
              <a:solidFill>
                <a:schemeClr val="bg1"/>
              </a:solidFill>
              <a:effectLst/>
              <a:latin typeface="Calibri" panose="020F0502020204030204" pitchFamily="34" charset="0"/>
            </a:endParaRPr>
          </a:p>
        </p:txBody>
      </p:sp>
      <p:sp>
        <p:nvSpPr>
          <p:cNvPr id="9" name="Text Box 49"/>
          <p:cNvSpPr txBox="1">
            <a:spLocks noChangeArrowheads="1"/>
          </p:cNvSpPr>
          <p:nvPr/>
        </p:nvSpPr>
        <p:spPr bwMode="auto">
          <a:xfrm>
            <a:off x="228600" y="6224060"/>
            <a:ext cx="8839200" cy="38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828 casi. Esclusivamente i rivenditori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La somma delle risposte è diversa da 100 perché erano ammesse risposte multiple.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pic>
        <p:nvPicPr>
          <p:cNvPr id="17" name="Picture 4" descr="http://www.graphicsfuel.com/wp-content/uploads/2013/03/20-social-media-icons.png"/>
          <p:cNvPicPr>
            <a:picLocks noChangeAspect="1" noChangeArrowheads="1"/>
          </p:cNvPicPr>
          <p:nvPr/>
        </p:nvPicPr>
        <p:blipFill rotWithShape="1">
          <a:blip r:embed="rId3">
            <a:extLst>
              <a:ext uri="{28A0092B-C50C-407E-A947-70E740481C1C}">
                <a14:useLocalDpi xmlns:a14="http://schemas.microsoft.com/office/drawing/2010/main" val="0"/>
              </a:ext>
            </a:extLst>
          </a:blip>
          <a:srcRect l="50818" t="2919" r="27762" b="52000"/>
          <a:stretch/>
        </p:blipFill>
        <p:spPr bwMode="auto">
          <a:xfrm>
            <a:off x="882565" y="3252399"/>
            <a:ext cx="571069" cy="65102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www.graphicsfuel.com/wp-content/uploads/2013/03/20-social-media-icons.png"/>
          <p:cNvPicPr>
            <a:picLocks noChangeAspect="1" noChangeArrowheads="1"/>
          </p:cNvPicPr>
          <p:nvPr/>
        </p:nvPicPr>
        <p:blipFill rotWithShape="1">
          <a:blip r:embed="rId3">
            <a:extLst>
              <a:ext uri="{28A0092B-C50C-407E-A947-70E740481C1C}">
                <a14:useLocalDpi xmlns:a14="http://schemas.microsoft.com/office/drawing/2010/main" val="0"/>
              </a:ext>
            </a:extLst>
          </a:blip>
          <a:srcRect l="5040" t="3833" r="73606" b="51971"/>
          <a:stretch/>
        </p:blipFill>
        <p:spPr bwMode="auto">
          <a:xfrm>
            <a:off x="1183756" y="2703032"/>
            <a:ext cx="569323" cy="63825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www.graphicsfuel.com/wp-content/uploads/2013/03/20-social-media-icons.png"/>
          <p:cNvPicPr>
            <a:picLocks noChangeAspect="1" noChangeArrowheads="1"/>
          </p:cNvPicPr>
          <p:nvPr/>
        </p:nvPicPr>
        <p:blipFill rotWithShape="1">
          <a:blip r:embed="rId3">
            <a:extLst>
              <a:ext uri="{28A0092B-C50C-407E-A947-70E740481C1C}">
                <a14:useLocalDpi xmlns:a14="http://schemas.microsoft.com/office/drawing/2010/main" val="0"/>
              </a:ext>
            </a:extLst>
          </a:blip>
          <a:srcRect l="27720" t="4727" r="49601" b="51077"/>
          <a:stretch/>
        </p:blipFill>
        <p:spPr bwMode="auto">
          <a:xfrm>
            <a:off x="493745" y="2703032"/>
            <a:ext cx="604662" cy="638253"/>
          </a:xfrm>
          <a:prstGeom prst="rect">
            <a:avLst/>
          </a:prstGeom>
          <a:noFill/>
          <a:extLst>
            <a:ext uri="{909E8E84-426E-40DD-AFC4-6F175D3DCCD1}">
              <a14:hiddenFill xmlns:a14="http://schemas.microsoft.com/office/drawing/2010/main">
                <a:solidFill>
                  <a:srgbClr val="FFFFFF"/>
                </a:solidFill>
              </a14:hiddenFill>
            </a:ext>
          </a:extLst>
        </p:spPr>
      </p:pic>
      <p:sp>
        <p:nvSpPr>
          <p:cNvPr id="25" name="Rettangolo 24"/>
          <p:cNvSpPr/>
          <p:nvPr/>
        </p:nvSpPr>
        <p:spPr>
          <a:xfrm>
            <a:off x="395536" y="2301102"/>
            <a:ext cx="2579129" cy="400110"/>
          </a:xfrm>
          <a:prstGeom prst="rect">
            <a:avLst/>
          </a:prstGeom>
        </p:spPr>
        <p:txBody>
          <a:bodyPr wrap="square">
            <a:spAutoFit/>
          </a:bodyPr>
          <a:lstStyle/>
          <a:p>
            <a:pPr fontAlgn="ctr"/>
            <a:r>
              <a:rPr lang="it-IT" sz="2000" dirty="0">
                <a:latin typeface="Calibri" panose="020F0502020204030204" pitchFamily="34" charset="0"/>
              </a:rPr>
              <a:t>Social Network</a:t>
            </a:r>
            <a:endParaRPr lang="it-IT" sz="2000" dirty="0">
              <a:solidFill>
                <a:srgbClr val="000000"/>
              </a:solidFill>
              <a:latin typeface="Calibri" panose="020F0502020204030204" pitchFamily="34" charset="0"/>
            </a:endParaRPr>
          </a:p>
        </p:txBody>
      </p:sp>
      <p:sp>
        <p:nvSpPr>
          <p:cNvPr id="26" name="CasellaDiTesto 25"/>
          <p:cNvSpPr txBox="1">
            <a:spLocks noChangeArrowheads="1"/>
          </p:cNvSpPr>
          <p:nvPr/>
        </p:nvSpPr>
        <p:spPr bwMode="auto">
          <a:xfrm>
            <a:off x="1743923" y="3097287"/>
            <a:ext cx="11817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4400" b="0" dirty="0">
                <a:solidFill>
                  <a:srgbClr val="1F4E79"/>
                </a:solidFill>
                <a:latin typeface="Calibri" panose="020F0502020204030204" pitchFamily="34" charset="0"/>
              </a:rPr>
              <a:t>51,0</a:t>
            </a:r>
          </a:p>
        </p:txBody>
      </p:sp>
      <p:sp>
        <p:nvSpPr>
          <p:cNvPr id="6" name="Rettangolo arrotondato 5"/>
          <p:cNvSpPr/>
          <p:nvPr/>
        </p:nvSpPr>
        <p:spPr bwMode="auto">
          <a:xfrm>
            <a:off x="342022" y="2276872"/>
            <a:ext cx="2645802" cy="1656184"/>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27" name="Picture 6" descr="http://www.acrosscommunication.it/demo_wp/wp-content/uploads/2014/07/icona_we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9913" y="3076686"/>
            <a:ext cx="677705" cy="677706"/>
          </a:xfrm>
          <a:prstGeom prst="rect">
            <a:avLst/>
          </a:prstGeom>
          <a:noFill/>
          <a:extLst>
            <a:ext uri="{909E8E84-426E-40DD-AFC4-6F175D3DCCD1}">
              <a14:hiddenFill xmlns:a14="http://schemas.microsoft.com/office/drawing/2010/main">
                <a:solidFill>
                  <a:srgbClr val="FFFFFF"/>
                </a:solidFill>
              </a14:hiddenFill>
            </a:ext>
          </a:extLst>
        </p:spPr>
      </p:pic>
      <p:sp>
        <p:nvSpPr>
          <p:cNvPr id="48" name="Rettangolo 47"/>
          <p:cNvSpPr/>
          <p:nvPr/>
        </p:nvSpPr>
        <p:spPr>
          <a:xfrm>
            <a:off x="3329370" y="2301102"/>
            <a:ext cx="2534954" cy="707886"/>
          </a:xfrm>
          <a:prstGeom prst="rect">
            <a:avLst/>
          </a:prstGeom>
        </p:spPr>
        <p:txBody>
          <a:bodyPr wrap="square">
            <a:spAutoFit/>
          </a:bodyPr>
          <a:lstStyle/>
          <a:p>
            <a:pPr fontAlgn="ctr"/>
            <a:r>
              <a:rPr lang="it-IT" sz="2000" dirty="0">
                <a:latin typeface="Calibri" panose="020F0502020204030204" pitchFamily="34" charset="0"/>
              </a:rPr>
              <a:t>Sito internet dell’impresa</a:t>
            </a:r>
            <a:endParaRPr lang="it-IT" sz="2000" dirty="0">
              <a:solidFill>
                <a:srgbClr val="000000"/>
              </a:solidFill>
              <a:latin typeface="Calibri" panose="020F0502020204030204" pitchFamily="34" charset="0"/>
            </a:endParaRPr>
          </a:p>
        </p:txBody>
      </p:sp>
      <p:sp>
        <p:nvSpPr>
          <p:cNvPr id="49" name="CasellaDiTesto 48"/>
          <p:cNvSpPr txBox="1">
            <a:spLocks noChangeArrowheads="1"/>
          </p:cNvSpPr>
          <p:nvPr/>
        </p:nvSpPr>
        <p:spPr bwMode="auto">
          <a:xfrm>
            <a:off x="4677758" y="3097287"/>
            <a:ext cx="11817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4400" b="0" dirty="0">
                <a:solidFill>
                  <a:srgbClr val="1F4E79"/>
                </a:solidFill>
                <a:latin typeface="Calibri" panose="020F0502020204030204" pitchFamily="34" charset="0"/>
              </a:rPr>
              <a:t>50,3</a:t>
            </a:r>
          </a:p>
        </p:txBody>
      </p:sp>
      <p:sp>
        <p:nvSpPr>
          <p:cNvPr id="50" name="Rettangolo arrotondato 49"/>
          <p:cNvSpPr/>
          <p:nvPr/>
        </p:nvSpPr>
        <p:spPr bwMode="auto">
          <a:xfrm>
            <a:off x="3275856" y="2276872"/>
            <a:ext cx="2645802" cy="1656184"/>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52" name="Rettangolo 51"/>
          <p:cNvSpPr/>
          <p:nvPr/>
        </p:nvSpPr>
        <p:spPr>
          <a:xfrm>
            <a:off x="6223028" y="2301102"/>
            <a:ext cx="2477115" cy="707886"/>
          </a:xfrm>
          <a:prstGeom prst="rect">
            <a:avLst/>
          </a:prstGeom>
        </p:spPr>
        <p:txBody>
          <a:bodyPr wrap="square">
            <a:spAutoFit/>
          </a:bodyPr>
          <a:lstStyle/>
          <a:p>
            <a:pPr fontAlgn="ctr"/>
            <a:r>
              <a:rPr lang="it-IT" sz="2000" dirty="0">
                <a:latin typeface="Calibri" panose="020F0502020204030204" pitchFamily="34" charset="0"/>
              </a:rPr>
              <a:t>Inserzioni/annunci su siti internet dedicati</a:t>
            </a:r>
          </a:p>
        </p:txBody>
      </p:sp>
      <p:sp>
        <p:nvSpPr>
          <p:cNvPr id="53" name="CasellaDiTesto 52"/>
          <p:cNvSpPr txBox="1">
            <a:spLocks noChangeArrowheads="1"/>
          </p:cNvSpPr>
          <p:nvPr/>
        </p:nvSpPr>
        <p:spPr bwMode="auto">
          <a:xfrm>
            <a:off x="7571417" y="3097287"/>
            <a:ext cx="11817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4400" b="0" dirty="0">
                <a:solidFill>
                  <a:srgbClr val="1F4E79"/>
                </a:solidFill>
                <a:latin typeface="Calibri" panose="020F0502020204030204" pitchFamily="34" charset="0"/>
              </a:rPr>
              <a:t>47,8</a:t>
            </a:r>
          </a:p>
        </p:txBody>
      </p:sp>
      <p:sp>
        <p:nvSpPr>
          <p:cNvPr id="55" name="Rettangolo arrotondato 54"/>
          <p:cNvSpPr/>
          <p:nvPr/>
        </p:nvSpPr>
        <p:spPr bwMode="auto">
          <a:xfrm>
            <a:off x="6169514" y="2276872"/>
            <a:ext cx="2645802" cy="1656184"/>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10" name="Picture 2" descr="http://blog.mailup.it/wp-content/uploads/mailup-QRcode.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98585" y="5057561"/>
            <a:ext cx="628629" cy="625797"/>
          </a:xfrm>
          <a:prstGeom prst="rect">
            <a:avLst/>
          </a:prstGeom>
          <a:noFill/>
          <a:extLst>
            <a:ext uri="{909E8E84-426E-40DD-AFC4-6F175D3DCCD1}">
              <a14:hiddenFill xmlns:a14="http://schemas.microsoft.com/office/drawing/2010/main">
                <a:solidFill>
                  <a:srgbClr val="FFFFFF"/>
                </a:solidFill>
              </a14:hiddenFill>
            </a:ext>
          </a:extLst>
        </p:spPr>
      </p:pic>
      <p:sp>
        <p:nvSpPr>
          <p:cNvPr id="59" name="Rettangolo 58"/>
          <p:cNvSpPr/>
          <p:nvPr/>
        </p:nvSpPr>
        <p:spPr>
          <a:xfrm>
            <a:off x="395536" y="4309822"/>
            <a:ext cx="2579129" cy="707886"/>
          </a:xfrm>
          <a:prstGeom prst="rect">
            <a:avLst/>
          </a:prstGeom>
        </p:spPr>
        <p:txBody>
          <a:bodyPr wrap="square">
            <a:spAutoFit/>
          </a:bodyPr>
          <a:lstStyle/>
          <a:p>
            <a:pPr fontAlgn="ctr"/>
            <a:r>
              <a:rPr lang="it-IT" sz="2000" dirty="0">
                <a:latin typeface="Calibri" panose="020F0502020204030204" pitchFamily="34" charset="0"/>
              </a:rPr>
              <a:t>Codici QR su giornali/riviste</a:t>
            </a:r>
            <a:endParaRPr lang="it-IT" sz="2000" dirty="0">
              <a:solidFill>
                <a:srgbClr val="000000"/>
              </a:solidFill>
              <a:latin typeface="Calibri" panose="020F0502020204030204" pitchFamily="34" charset="0"/>
            </a:endParaRPr>
          </a:p>
        </p:txBody>
      </p:sp>
      <p:sp>
        <p:nvSpPr>
          <p:cNvPr id="60" name="CasellaDiTesto 59"/>
          <p:cNvSpPr txBox="1">
            <a:spLocks noChangeArrowheads="1"/>
          </p:cNvSpPr>
          <p:nvPr/>
        </p:nvSpPr>
        <p:spPr bwMode="auto">
          <a:xfrm>
            <a:off x="1743924" y="5106007"/>
            <a:ext cx="11817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4400" b="0" dirty="0">
                <a:solidFill>
                  <a:srgbClr val="1F4E79"/>
                </a:solidFill>
                <a:latin typeface="Calibri" panose="020F0502020204030204" pitchFamily="34" charset="0"/>
              </a:rPr>
              <a:t>10,1</a:t>
            </a:r>
          </a:p>
        </p:txBody>
      </p:sp>
      <p:sp>
        <p:nvSpPr>
          <p:cNvPr id="61" name="Rettangolo arrotondato 60"/>
          <p:cNvSpPr/>
          <p:nvPr/>
        </p:nvSpPr>
        <p:spPr bwMode="auto">
          <a:xfrm>
            <a:off x="342022" y="4285592"/>
            <a:ext cx="2645802" cy="1656184"/>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63" name="Rettangolo 62"/>
          <p:cNvSpPr/>
          <p:nvPr/>
        </p:nvSpPr>
        <p:spPr>
          <a:xfrm>
            <a:off x="3329370" y="4309822"/>
            <a:ext cx="2579129" cy="707886"/>
          </a:xfrm>
          <a:prstGeom prst="rect">
            <a:avLst/>
          </a:prstGeom>
        </p:spPr>
        <p:txBody>
          <a:bodyPr wrap="square">
            <a:spAutoFit/>
          </a:bodyPr>
          <a:lstStyle/>
          <a:p>
            <a:pPr fontAlgn="ctr"/>
            <a:r>
              <a:rPr lang="it-IT" sz="2000" dirty="0">
                <a:latin typeface="Calibri" panose="020F0502020204030204" pitchFamily="34" charset="0"/>
              </a:rPr>
              <a:t>Applicazioni responsive su </a:t>
            </a:r>
            <a:r>
              <a:rPr lang="it-IT" sz="2000" dirty="0" err="1">
                <a:latin typeface="Calibri" panose="020F0502020204030204" pitchFamily="34" charset="0"/>
              </a:rPr>
              <a:t>device</a:t>
            </a:r>
            <a:endParaRPr lang="it-IT" sz="2000" dirty="0">
              <a:solidFill>
                <a:srgbClr val="000000"/>
              </a:solidFill>
              <a:latin typeface="Calibri" panose="020F0502020204030204" pitchFamily="34" charset="0"/>
            </a:endParaRPr>
          </a:p>
        </p:txBody>
      </p:sp>
      <p:sp>
        <p:nvSpPr>
          <p:cNvPr id="64" name="CasellaDiTesto 63"/>
          <p:cNvSpPr txBox="1">
            <a:spLocks noChangeArrowheads="1"/>
          </p:cNvSpPr>
          <p:nvPr/>
        </p:nvSpPr>
        <p:spPr bwMode="auto">
          <a:xfrm>
            <a:off x="4960766" y="5106007"/>
            <a:ext cx="896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4400" b="0" dirty="0">
                <a:solidFill>
                  <a:srgbClr val="1F4E79"/>
                </a:solidFill>
                <a:latin typeface="Calibri" panose="020F0502020204030204" pitchFamily="34" charset="0"/>
              </a:rPr>
              <a:t>6,9</a:t>
            </a:r>
          </a:p>
        </p:txBody>
      </p:sp>
      <p:sp>
        <p:nvSpPr>
          <p:cNvPr id="65" name="Rettangolo arrotondato 64"/>
          <p:cNvSpPr/>
          <p:nvPr/>
        </p:nvSpPr>
        <p:spPr bwMode="auto">
          <a:xfrm>
            <a:off x="3275856" y="4285592"/>
            <a:ext cx="2645802" cy="1656184"/>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66" name="Picture 6" descr="http://www.anapi.com/web/wp-content/uploads/2013/11/compatibl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1662" y="4953432"/>
            <a:ext cx="854645" cy="854645"/>
          </a:xfrm>
          <a:prstGeom prst="rect">
            <a:avLst/>
          </a:prstGeom>
          <a:noFill/>
          <a:extLst>
            <a:ext uri="{909E8E84-426E-40DD-AFC4-6F175D3DCCD1}">
              <a14:hiddenFill xmlns:a14="http://schemas.microsoft.com/office/drawing/2010/main">
                <a:solidFill>
                  <a:srgbClr val="FFFFFF"/>
                </a:solidFill>
              </a14:hiddenFill>
            </a:ext>
          </a:extLst>
        </p:spPr>
      </p:pic>
      <p:sp>
        <p:nvSpPr>
          <p:cNvPr id="74" name="Text Box 22"/>
          <p:cNvSpPr txBox="1">
            <a:spLocks noChangeArrowheads="1"/>
          </p:cNvSpPr>
          <p:nvPr/>
        </p:nvSpPr>
        <p:spPr bwMode="auto">
          <a:xfrm>
            <a:off x="6169428" y="4246308"/>
            <a:ext cx="280602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it-IT" altLang="it-IT" sz="1800" dirty="0">
                <a:latin typeface="Calibri" panose="020F0502020204030204" pitchFamily="34" charset="0"/>
              </a:rPr>
              <a:t>Il 65% dei rivenditori si appoggia ai siti e alle iniziative sul web condotte dalla casa madre per diversificare l’approccio alla vendita sui canali digitali.</a:t>
            </a:r>
          </a:p>
        </p:txBody>
      </p:sp>
    </p:spTree>
    <p:extLst>
      <p:ext uri="{BB962C8B-B14F-4D97-AF65-F5344CB8AC3E}">
        <p14:creationId xmlns:p14="http://schemas.microsoft.com/office/powerpoint/2010/main" val="32234046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asellaDiTesto 9"/>
          <p:cNvSpPr txBox="1">
            <a:spLocks noChangeArrowheads="1"/>
          </p:cNvSpPr>
          <p:nvPr/>
        </p:nvSpPr>
        <p:spPr bwMode="auto">
          <a:xfrm>
            <a:off x="342022" y="1223256"/>
            <a:ext cx="85950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2000" b="0" dirty="0">
                <a:latin typeface="Calibri" panose="020F0502020204030204" pitchFamily="34" charset="0"/>
              </a:rPr>
              <a:t>Nella Sua impresa, esistono oggi </a:t>
            </a:r>
            <a:r>
              <a:rPr lang="it-IT" sz="2000" u="sng" dirty="0">
                <a:latin typeface="Calibri" panose="020F0502020204030204" pitchFamily="34" charset="0"/>
              </a:rPr>
              <a:t>figure professionali preposte a questo tipo di vendita</a:t>
            </a:r>
            <a:r>
              <a:rPr lang="it-IT" sz="2000" b="0" dirty="0">
                <a:latin typeface="Calibri" panose="020F0502020204030204" pitchFamily="34" charset="0"/>
              </a:rPr>
              <a:t>? </a:t>
            </a:r>
          </a:p>
        </p:txBody>
      </p:sp>
      <p:sp>
        <p:nvSpPr>
          <p:cNvPr id="5" name="Text Box 49"/>
          <p:cNvSpPr txBox="1">
            <a:spLocks noChangeArrowheads="1"/>
          </p:cNvSpPr>
          <p:nvPr/>
        </p:nvSpPr>
        <p:spPr bwMode="auto">
          <a:xfrm>
            <a:off x="228600" y="6224060"/>
            <a:ext cx="8839200" cy="38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828 casi. Esclusivamente i rivenditori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La somma delle risposte è diversa da 100 perché erano ammesse risposte multiple.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sp>
        <p:nvSpPr>
          <p:cNvPr id="6"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l’approccio «digitale» alla vendita |</a:t>
            </a:r>
            <a:r>
              <a:rPr lang="it-IT" altLang="it-IT" kern="0" dirty="0">
                <a:solidFill>
                  <a:schemeClr val="tx1"/>
                </a:solidFill>
                <a:latin typeface="Calibri" panose="020F0502020204030204" pitchFamily="34" charset="0"/>
                <a:cs typeface="Arial" panose="020B0604020202020204" pitchFamily="34" charset="0"/>
              </a:rPr>
              <a:t> </a:t>
            </a:r>
            <a:r>
              <a:rPr lang="it-IT" altLang="it-IT" dirty="0">
                <a:solidFill>
                  <a:schemeClr val="tx1"/>
                </a:solidFill>
                <a:latin typeface="Calibri" panose="020F0502020204030204" pitchFamily="34" charset="0"/>
                <a:cs typeface="Arial" panose="020B0604020202020204" pitchFamily="34" charset="0"/>
              </a:rPr>
              <a:t>un cambio di approccio comporta anche un adeguamento delle figure professionali in organico… </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7" name="Rettangolo 6"/>
          <p:cNvSpPr/>
          <p:nvPr/>
        </p:nvSpPr>
        <p:spPr bwMode="auto">
          <a:xfrm>
            <a:off x="0" y="0"/>
            <a:ext cx="9144000" cy="188913"/>
          </a:xfrm>
          <a:prstGeom prst="rect">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b="0" dirty="0">
                <a:solidFill>
                  <a:schemeClr val="bg1"/>
                </a:solidFill>
                <a:latin typeface="Calibri" panose="020F0502020204030204" pitchFamily="34" charset="0"/>
              </a:rPr>
              <a:t>APPROFONDIMENTO – MARKETING DIGITALE</a:t>
            </a:r>
            <a:endParaRPr kumimoji="0" lang="it-IT" sz="1050" b="0" i="0" u="none" strike="noStrike" cap="none" normalizeH="0" baseline="0" dirty="0">
              <a:ln>
                <a:noFill/>
              </a:ln>
              <a:solidFill>
                <a:schemeClr val="bg1"/>
              </a:solidFill>
              <a:effectLst/>
              <a:latin typeface="Calibri" panose="020F0502020204030204" pitchFamily="34" charset="0"/>
            </a:endParaRPr>
          </a:p>
        </p:txBody>
      </p:sp>
      <p:sp>
        <p:nvSpPr>
          <p:cNvPr id="17" name="Text Box 22"/>
          <p:cNvSpPr txBox="1">
            <a:spLocks noChangeArrowheads="1"/>
          </p:cNvSpPr>
          <p:nvPr/>
        </p:nvSpPr>
        <p:spPr bwMode="auto">
          <a:xfrm>
            <a:off x="81000" y="2660658"/>
            <a:ext cx="255275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spcBef>
                <a:spcPts val="0"/>
              </a:spcBef>
            </a:pPr>
            <a:r>
              <a:rPr lang="it-IT" altLang="it-IT" sz="1500" b="0" dirty="0">
                <a:latin typeface="Calibri" panose="020F0502020204030204" pitchFamily="34" charset="0"/>
              </a:rPr>
              <a:t>I rivenditori che </a:t>
            </a:r>
            <a:r>
              <a:rPr lang="it-IT" altLang="it-IT" sz="1500" u="sng" dirty="0">
                <a:solidFill>
                  <a:srgbClr val="FF0000"/>
                </a:solidFill>
                <a:latin typeface="Calibri" panose="020F0502020204030204" pitchFamily="34" charset="0"/>
              </a:rPr>
              <a:t>non si sono dotati di personale specificatamente dedicato ai nuovi approcci di vendita </a:t>
            </a:r>
            <a:r>
              <a:rPr lang="it-IT" altLang="it-IT" sz="1500" b="0" dirty="0">
                <a:latin typeface="Calibri" panose="020F0502020204030204" pitchFamily="34" charset="0"/>
              </a:rPr>
              <a:t>colgono comunque le nuove opportunità commerciali provenienti dal mondo «digitale» attraverso le </a:t>
            </a:r>
            <a:r>
              <a:rPr lang="it-IT" altLang="it-IT" sz="1500" dirty="0">
                <a:latin typeface="Calibri" panose="020F0502020204030204" pitchFamily="34" charset="0"/>
              </a:rPr>
              <a:t>risorse che solitamente svolgono anche altre attività </a:t>
            </a:r>
            <a:r>
              <a:rPr lang="it-IT" altLang="it-IT" sz="1500" b="0" dirty="0">
                <a:latin typeface="Calibri" panose="020F0502020204030204" pitchFamily="34" charset="0"/>
              </a:rPr>
              <a:t>(es. segretaria, venditori tradizionali).</a:t>
            </a:r>
          </a:p>
        </p:txBody>
      </p:sp>
      <p:sp>
        <p:nvSpPr>
          <p:cNvPr id="34" name="CasellaDiTesto 33"/>
          <p:cNvSpPr txBox="1">
            <a:spLocks noChangeArrowheads="1"/>
          </p:cNvSpPr>
          <p:nvPr/>
        </p:nvSpPr>
        <p:spPr bwMode="auto">
          <a:xfrm>
            <a:off x="5823588" y="4421843"/>
            <a:ext cx="9124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3200" b="0" dirty="0">
                <a:solidFill>
                  <a:srgbClr val="1F4E79"/>
                </a:solidFill>
                <a:latin typeface="Calibri" panose="020F0502020204030204" pitchFamily="34" charset="0"/>
              </a:rPr>
              <a:t>36,0</a:t>
            </a:r>
          </a:p>
        </p:txBody>
      </p:sp>
      <p:sp>
        <p:nvSpPr>
          <p:cNvPr id="31" name="Rettangolo 30"/>
          <p:cNvSpPr/>
          <p:nvPr/>
        </p:nvSpPr>
        <p:spPr>
          <a:xfrm>
            <a:off x="6781802" y="4237177"/>
            <a:ext cx="2182686" cy="954107"/>
          </a:xfrm>
          <a:prstGeom prst="rect">
            <a:avLst/>
          </a:prstGeom>
        </p:spPr>
        <p:txBody>
          <a:bodyPr wrap="square">
            <a:spAutoFit/>
          </a:bodyPr>
          <a:lstStyle/>
          <a:p>
            <a:r>
              <a:rPr lang="it-IT" sz="1400" b="0" dirty="0">
                <a:solidFill>
                  <a:srgbClr val="1F4E79"/>
                </a:solidFill>
                <a:latin typeface="Calibri" panose="020F0502020204030204" pitchFamily="34" charset="0"/>
              </a:rPr>
              <a:t>Si tratta di figure ricoperte da </a:t>
            </a:r>
            <a:r>
              <a:rPr lang="it-IT" sz="1400" u="sng" dirty="0">
                <a:solidFill>
                  <a:srgbClr val="1F4E79"/>
                </a:solidFill>
                <a:latin typeface="Calibri" panose="020F0502020204030204" pitchFamily="34" charset="0"/>
              </a:rPr>
              <a:t>personale assunto appositamente</a:t>
            </a:r>
            <a:r>
              <a:rPr lang="it-IT" sz="1400" b="0" dirty="0">
                <a:solidFill>
                  <a:srgbClr val="1F4E79"/>
                </a:solidFill>
                <a:latin typeface="Calibri" panose="020F0502020204030204" pitchFamily="34" charset="0"/>
              </a:rPr>
              <a:t> per questo tipo di attività</a:t>
            </a:r>
          </a:p>
        </p:txBody>
      </p:sp>
      <p:sp>
        <p:nvSpPr>
          <p:cNvPr id="37" name="CasellaDiTesto 36"/>
          <p:cNvSpPr txBox="1">
            <a:spLocks noChangeArrowheads="1"/>
          </p:cNvSpPr>
          <p:nvPr/>
        </p:nvSpPr>
        <p:spPr bwMode="auto">
          <a:xfrm>
            <a:off x="5823588" y="3007056"/>
            <a:ext cx="9124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3200" b="0" dirty="0">
                <a:solidFill>
                  <a:srgbClr val="1F4E79"/>
                </a:solidFill>
                <a:latin typeface="Calibri" panose="020F0502020204030204" pitchFamily="34" charset="0"/>
              </a:rPr>
              <a:t>64,0</a:t>
            </a:r>
          </a:p>
        </p:txBody>
      </p:sp>
      <p:sp>
        <p:nvSpPr>
          <p:cNvPr id="38" name="Rettangolo 37"/>
          <p:cNvSpPr/>
          <p:nvPr/>
        </p:nvSpPr>
        <p:spPr>
          <a:xfrm>
            <a:off x="6781802" y="2714668"/>
            <a:ext cx="2182686" cy="1169551"/>
          </a:xfrm>
          <a:prstGeom prst="rect">
            <a:avLst/>
          </a:prstGeom>
        </p:spPr>
        <p:txBody>
          <a:bodyPr wrap="square">
            <a:spAutoFit/>
          </a:bodyPr>
          <a:lstStyle/>
          <a:p>
            <a:r>
              <a:rPr lang="it-IT" sz="1400" b="0" dirty="0">
                <a:solidFill>
                  <a:srgbClr val="1F4E79"/>
                </a:solidFill>
                <a:latin typeface="Calibri" panose="020F0502020204030204" pitchFamily="34" charset="0"/>
              </a:rPr>
              <a:t>Si tratta di figure ricoperte da </a:t>
            </a:r>
            <a:r>
              <a:rPr lang="it-IT" sz="1400" u="sng" dirty="0">
                <a:solidFill>
                  <a:srgbClr val="1F4E79"/>
                </a:solidFill>
                <a:latin typeface="Calibri" panose="020F0502020204030204" pitchFamily="34" charset="0"/>
              </a:rPr>
              <a:t>personale che in precedenza svolgeva un altro tipo di attività</a:t>
            </a:r>
            <a:r>
              <a:rPr lang="it-IT" sz="1400" b="0" dirty="0">
                <a:solidFill>
                  <a:srgbClr val="1F4E79"/>
                </a:solidFill>
                <a:latin typeface="Calibri" panose="020F0502020204030204" pitchFamily="34" charset="0"/>
              </a:rPr>
              <a:t> (riconversione di ruolo)</a:t>
            </a:r>
          </a:p>
        </p:txBody>
      </p:sp>
      <p:grpSp>
        <p:nvGrpSpPr>
          <p:cNvPr id="59" name="Gruppo 58"/>
          <p:cNvGrpSpPr/>
          <p:nvPr/>
        </p:nvGrpSpPr>
        <p:grpSpPr>
          <a:xfrm>
            <a:off x="2599693" y="2319004"/>
            <a:ext cx="3058018" cy="3420000"/>
            <a:chOff x="2815717" y="1953216"/>
            <a:chExt cx="3058018" cy="3420000"/>
          </a:xfrm>
        </p:grpSpPr>
        <p:pic>
          <p:nvPicPr>
            <p:cNvPr id="46" name="Immagine 45"/>
            <p:cNvPicPr>
              <a:picLocks noChangeAspect="1"/>
            </p:cNvPicPr>
            <p:nvPr/>
          </p:nvPicPr>
          <p:blipFill>
            <a:blip r:embed="rId2"/>
            <a:stretch>
              <a:fillRect/>
            </a:stretch>
          </p:blipFill>
          <p:spPr>
            <a:xfrm rot="2700000">
              <a:off x="2566500" y="2514284"/>
              <a:ext cx="2833933" cy="2335500"/>
            </a:xfrm>
            <a:prstGeom prst="rect">
              <a:avLst/>
            </a:prstGeom>
          </p:spPr>
        </p:pic>
        <p:sp>
          <p:nvSpPr>
            <p:cNvPr id="52" name="CasellaDiTesto 51"/>
            <p:cNvSpPr txBox="1">
              <a:spLocks noChangeArrowheads="1"/>
            </p:cNvSpPr>
            <p:nvPr/>
          </p:nvSpPr>
          <p:spPr bwMode="auto">
            <a:xfrm>
              <a:off x="2959682" y="3408653"/>
              <a:ext cx="86754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3000" b="0" dirty="0">
                  <a:solidFill>
                    <a:schemeClr val="bg1"/>
                  </a:solidFill>
                  <a:latin typeface="Calibri" panose="020F0502020204030204" pitchFamily="34" charset="0"/>
                </a:rPr>
                <a:t>75,0</a:t>
              </a:r>
            </a:p>
          </p:txBody>
        </p:sp>
        <p:sp>
          <p:nvSpPr>
            <p:cNvPr id="57" name="Triangolo isoscele 56"/>
            <p:cNvSpPr/>
            <p:nvPr/>
          </p:nvSpPr>
          <p:spPr bwMode="auto">
            <a:xfrm rot="16200000">
              <a:off x="3205612" y="2763216"/>
              <a:ext cx="3420000" cy="1800000"/>
            </a:xfrm>
            <a:prstGeom prst="triangle">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9" name="CasellaDiTesto 8"/>
            <p:cNvSpPr txBox="1">
              <a:spLocks noChangeArrowheads="1"/>
            </p:cNvSpPr>
            <p:nvPr/>
          </p:nvSpPr>
          <p:spPr bwMode="auto">
            <a:xfrm>
              <a:off x="4789095" y="2911296"/>
              <a:ext cx="86754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3000" dirty="0">
                  <a:solidFill>
                    <a:schemeClr val="bg1"/>
                  </a:solidFill>
                  <a:latin typeface="Calibri" panose="020F0502020204030204" pitchFamily="34" charset="0"/>
                </a:rPr>
                <a:t>25,0</a:t>
              </a:r>
            </a:p>
          </p:txBody>
        </p:sp>
        <p:sp>
          <p:nvSpPr>
            <p:cNvPr id="61" name="CasellaDiTesto 60"/>
            <p:cNvSpPr txBox="1">
              <a:spLocks noChangeArrowheads="1"/>
            </p:cNvSpPr>
            <p:nvPr/>
          </p:nvSpPr>
          <p:spPr bwMode="auto">
            <a:xfrm>
              <a:off x="4572000" y="3434488"/>
              <a:ext cx="130173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1800" b="0" dirty="0">
                  <a:solidFill>
                    <a:schemeClr val="bg1"/>
                  </a:solidFill>
                  <a:latin typeface="Calibri" panose="020F0502020204030204" pitchFamily="34" charset="0"/>
                </a:rPr>
                <a:t>Esistono figure preposte</a:t>
              </a:r>
            </a:p>
          </p:txBody>
        </p:sp>
      </p:grpSp>
      <p:sp>
        <p:nvSpPr>
          <p:cNvPr id="63" name="Text Box 22"/>
          <p:cNvSpPr txBox="1">
            <a:spLocks noChangeArrowheads="1"/>
          </p:cNvSpPr>
          <p:nvPr/>
        </p:nvSpPr>
        <p:spPr bwMode="auto">
          <a:xfrm>
            <a:off x="5823588" y="2267054"/>
            <a:ext cx="25527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0"/>
              </a:spcBef>
            </a:pPr>
            <a:r>
              <a:rPr lang="it-IT" altLang="it-IT" sz="1800" i="1" dirty="0">
                <a:latin typeface="Calibri" panose="020F0502020204030204" pitchFamily="34" charset="0"/>
              </a:rPr>
              <a:t>Di cui…</a:t>
            </a:r>
          </a:p>
        </p:txBody>
      </p:sp>
    </p:spTree>
    <p:extLst>
      <p:ext uri="{BB962C8B-B14F-4D97-AF65-F5344CB8AC3E}">
        <p14:creationId xmlns:p14="http://schemas.microsoft.com/office/powerpoint/2010/main" val="32909943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magine 27"/>
          <p:cNvPicPr>
            <a:picLocks noChangeAspect="1"/>
          </p:cNvPicPr>
          <p:nvPr/>
        </p:nvPicPr>
        <p:blipFill>
          <a:blip r:embed="rId2"/>
          <a:stretch>
            <a:fillRect/>
          </a:stretch>
        </p:blipFill>
        <p:spPr>
          <a:xfrm>
            <a:off x="4805893" y="1893554"/>
            <a:ext cx="3346683" cy="4271750"/>
          </a:xfrm>
          <a:prstGeom prst="rect">
            <a:avLst/>
          </a:prstGeom>
        </p:spPr>
      </p:pic>
      <p:sp>
        <p:nvSpPr>
          <p:cNvPr id="5" name="Text Box 49"/>
          <p:cNvSpPr txBox="1">
            <a:spLocks noChangeArrowheads="1"/>
          </p:cNvSpPr>
          <p:nvPr/>
        </p:nvSpPr>
        <p:spPr bwMode="auto">
          <a:xfrm>
            <a:off x="228600" y="6224060"/>
            <a:ext cx="8839200" cy="38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828 casi. Esclusivamente i rivenditori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La somma delle risposte è diversa da 100 perché erano ammesse risposte multiple.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sp>
        <p:nvSpPr>
          <p:cNvPr id="6"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l’approccio «digitale» alla vendita |</a:t>
            </a:r>
            <a:r>
              <a:rPr lang="it-IT" altLang="it-IT" kern="0" dirty="0">
                <a:solidFill>
                  <a:schemeClr val="tx1"/>
                </a:solidFill>
                <a:latin typeface="Calibri" panose="020F0502020204030204" pitchFamily="34" charset="0"/>
                <a:cs typeface="Arial" panose="020B0604020202020204" pitchFamily="34" charset="0"/>
              </a:rPr>
              <a:t> </a:t>
            </a:r>
            <a:r>
              <a:rPr lang="it-IT" altLang="it-IT" dirty="0">
                <a:solidFill>
                  <a:schemeClr val="tx1"/>
                </a:solidFill>
                <a:latin typeface="Calibri" panose="020F0502020204030204" pitchFamily="34" charset="0"/>
                <a:cs typeface="Arial" panose="020B0604020202020204" pitchFamily="34" charset="0"/>
              </a:rPr>
              <a:t>il fenomeno è accentuato prevalentemente presso i rivenditori di dimensioni più grandi e operativi nelle regioni del nord…</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7" name="Rettangolo 6"/>
          <p:cNvSpPr/>
          <p:nvPr/>
        </p:nvSpPr>
        <p:spPr bwMode="auto">
          <a:xfrm>
            <a:off x="0" y="0"/>
            <a:ext cx="9144000" cy="188913"/>
          </a:xfrm>
          <a:prstGeom prst="rect">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b="0" dirty="0">
                <a:solidFill>
                  <a:schemeClr val="bg1"/>
                </a:solidFill>
                <a:latin typeface="Calibri" panose="020F0502020204030204" pitchFamily="34" charset="0"/>
              </a:rPr>
              <a:t>APPROFONDIMENTO – MARKETING DIGITALE</a:t>
            </a:r>
            <a:endParaRPr kumimoji="0" lang="it-IT" sz="1050" b="0" i="0" u="none" strike="noStrike" cap="none" normalizeH="0" baseline="0" dirty="0">
              <a:ln>
                <a:noFill/>
              </a:ln>
              <a:solidFill>
                <a:schemeClr val="bg1"/>
              </a:solidFill>
              <a:effectLst/>
              <a:latin typeface="Calibri" panose="020F0502020204030204" pitchFamily="34" charset="0"/>
            </a:endParaRPr>
          </a:p>
        </p:txBody>
      </p:sp>
      <p:pic>
        <p:nvPicPr>
          <p:cNvPr id="2" name="Immagine 1"/>
          <p:cNvPicPr>
            <a:picLocks noChangeAspect="1"/>
          </p:cNvPicPr>
          <p:nvPr/>
        </p:nvPicPr>
        <p:blipFill>
          <a:blip r:embed="rId3"/>
          <a:stretch>
            <a:fillRect/>
          </a:stretch>
        </p:blipFill>
        <p:spPr>
          <a:xfrm>
            <a:off x="35496" y="908720"/>
            <a:ext cx="2392264" cy="2339595"/>
          </a:xfrm>
          <a:prstGeom prst="rect">
            <a:avLst/>
          </a:prstGeom>
        </p:spPr>
      </p:pic>
      <p:sp>
        <p:nvSpPr>
          <p:cNvPr id="25" name="CasellaDiTesto 24"/>
          <p:cNvSpPr txBox="1"/>
          <p:nvPr/>
        </p:nvSpPr>
        <p:spPr>
          <a:xfrm>
            <a:off x="5999587" y="1636304"/>
            <a:ext cx="2146451" cy="369332"/>
          </a:xfrm>
          <a:prstGeom prst="rect">
            <a:avLst/>
          </a:prstGeom>
          <a:noFill/>
        </p:spPr>
        <p:txBody>
          <a:bodyPr wrap="square" rtlCol="0">
            <a:spAutoFit/>
          </a:bodyPr>
          <a:lstStyle/>
          <a:p>
            <a:r>
              <a:rPr lang="it-IT" sz="1800" b="0" dirty="0">
                <a:latin typeface="Calibri" panose="020F0502020204030204" pitchFamily="34" charset="0"/>
              </a:rPr>
              <a:t>Nord Est</a:t>
            </a:r>
          </a:p>
        </p:txBody>
      </p:sp>
      <p:sp>
        <p:nvSpPr>
          <p:cNvPr id="30" name="CasellaDiTesto 29"/>
          <p:cNvSpPr txBox="1"/>
          <p:nvPr/>
        </p:nvSpPr>
        <p:spPr>
          <a:xfrm>
            <a:off x="6288962" y="1980627"/>
            <a:ext cx="1091966" cy="707886"/>
          </a:xfrm>
          <a:prstGeom prst="rect">
            <a:avLst/>
          </a:prstGeom>
          <a:solidFill>
            <a:srgbClr val="1F4E79"/>
          </a:solidFill>
        </p:spPr>
        <p:txBody>
          <a:bodyPr wrap="none" rtlCol="0">
            <a:spAutoFit/>
          </a:bodyPr>
          <a:lstStyle/>
          <a:p>
            <a:pPr algn="ctr"/>
            <a:r>
              <a:rPr lang="it-IT" sz="4000" b="0" dirty="0">
                <a:solidFill>
                  <a:schemeClr val="bg1"/>
                </a:solidFill>
                <a:latin typeface="Calibri" panose="020F0502020204030204" pitchFamily="34" charset="0"/>
              </a:rPr>
              <a:t>26,5</a:t>
            </a:r>
            <a:endParaRPr lang="it-IT" sz="5400" b="0" dirty="0">
              <a:solidFill>
                <a:schemeClr val="bg1"/>
              </a:solidFill>
              <a:latin typeface="Calibri" panose="020F0502020204030204" pitchFamily="34" charset="0"/>
            </a:endParaRPr>
          </a:p>
        </p:txBody>
      </p:sp>
      <p:sp>
        <p:nvSpPr>
          <p:cNvPr id="27" name="CasellaDiTesto 26"/>
          <p:cNvSpPr txBox="1"/>
          <p:nvPr/>
        </p:nvSpPr>
        <p:spPr>
          <a:xfrm>
            <a:off x="7429703" y="4355812"/>
            <a:ext cx="1534785" cy="369332"/>
          </a:xfrm>
          <a:prstGeom prst="rect">
            <a:avLst/>
          </a:prstGeom>
          <a:noFill/>
        </p:spPr>
        <p:txBody>
          <a:bodyPr wrap="square" rtlCol="0">
            <a:spAutoFit/>
          </a:bodyPr>
          <a:lstStyle/>
          <a:p>
            <a:r>
              <a:rPr lang="it-IT" sz="1800" b="0" dirty="0">
                <a:latin typeface="Calibri" panose="020F0502020204030204" pitchFamily="34" charset="0"/>
              </a:rPr>
              <a:t>Sud e Isole</a:t>
            </a:r>
          </a:p>
        </p:txBody>
      </p:sp>
      <p:sp>
        <p:nvSpPr>
          <p:cNvPr id="33" name="CasellaDiTesto 32"/>
          <p:cNvSpPr txBox="1"/>
          <p:nvPr/>
        </p:nvSpPr>
        <p:spPr>
          <a:xfrm>
            <a:off x="7717454" y="4572013"/>
            <a:ext cx="1091966" cy="707886"/>
          </a:xfrm>
          <a:prstGeom prst="rect">
            <a:avLst/>
          </a:prstGeom>
          <a:noFill/>
        </p:spPr>
        <p:txBody>
          <a:bodyPr wrap="none" rtlCol="0">
            <a:spAutoFit/>
          </a:bodyPr>
          <a:lstStyle/>
          <a:p>
            <a:pPr algn="ctr"/>
            <a:r>
              <a:rPr lang="it-IT" sz="4000" b="0" dirty="0">
                <a:solidFill>
                  <a:srgbClr val="1F4E79"/>
                </a:solidFill>
                <a:latin typeface="Calibri" panose="020F0502020204030204" pitchFamily="34" charset="0"/>
              </a:rPr>
              <a:t>22,1</a:t>
            </a:r>
            <a:endParaRPr lang="it-IT" sz="5400" b="0" dirty="0">
              <a:solidFill>
                <a:srgbClr val="1F4E79"/>
              </a:solidFill>
              <a:latin typeface="Calibri" panose="020F0502020204030204" pitchFamily="34" charset="0"/>
            </a:endParaRPr>
          </a:p>
        </p:txBody>
      </p:sp>
      <p:sp>
        <p:nvSpPr>
          <p:cNvPr id="26" name="CasellaDiTesto 25"/>
          <p:cNvSpPr txBox="1"/>
          <p:nvPr/>
        </p:nvSpPr>
        <p:spPr>
          <a:xfrm>
            <a:off x="5703571" y="3373880"/>
            <a:ext cx="2146451" cy="369332"/>
          </a:xfrm>
          <a:prstGeom prst="rect">
            <a:avLst/>
          </a:prstGeom>
          <a:noFill/>
        </p:spPr>
        <p:txBody>
          <a:bodyPr wrap="square" rtlCol="0">
            <a:spAutoFit/>
          </a:bodyPr>
          <a:lstStyle/>
          <a:p>
            <a:r>
              <a:rPr lang="it-IT" sz="1800" b="0" dirty="0">
                <a:latin typeface="Calibri" panose="020F0502020204030204" pitchFamily="34" charset="0"/>
              </a:rPr>
              <a:t>Centro</a:t>
            </a:r>
          </a:p>
        </p:txBody>
      </p:sp>
      <p:sp>
        <p:nvSpPr>
          <p:cNvPr id="32" name="CasellaDiTesto 31"/>
          <p:cNvSpPr txBox="1"/>
          <p:nvPr/>
        </p:nvSpPr>
        <p:spPr>
          <a:xfrm>
            <a:off x="5999587" y="3598269"/>
            <a:ext cx="1091966" cy="707886"/>
          </a:xfrm>
          <a:prstGeom prst="rect">
            <a:avLst/>
          </a:prstGeom>
          <a:noFill/>
        </p:spPr>
        <p:txBody>
          <a:bodyPr wrap="none" rtlCol="0">
            <a:spAutoFit/>
          </a:bodyPr>
          <a:lstStyle/>
          <a:p>
            <a:pPr algn="ctr"/>
            <a:r>
              <a:rPr lang="it-IT" sz="4000" b="0" dirty="0">
                <a:solidFill>
                  <a:srgbClr val="1F4E79"/>
                </a:solidFill>
                <a:latin typeface="Calibri" panose="020F0502020204030204" pitchFamily="34" charset="0"/>
              </a:rPr>
              <a:t>20,6</a:t>
            </a:r>
            <a:endParaRPr lang="it-IT" sz="5400" b="0" dirty="0">
              <a:solidFill>
                <a:srgbClr val="1F4E79"/>
              </a:solidFill>
              <a:latin typeface="Calibri" panose="020F0502020204030204" pitchFamily="34" charset="0"/>
            </a:endParaRPr>
          </a:p>
        </p:txBody>
      </p:sp>
      <p:sp>
        <p:nvSpPr>
          <p:cNvPr id="24" name="CasellaDiTesto 23"/>
          <p:cNvSpPr txBox="1"/>
          <p:nvPr/>
        </p:nvSpPr>
        <p:spPr>
          <a:xfrm>
            <a:off x="4104600" y="1994502"/>
            <a:ext cx="2146451" cy="369332"/>
          </a:xfrm>
          <a:prstGeom prst="rect">
            <a:avLst/>
          </a:prstGeom>
          <a:noFill/>
        </p:spPr>
        <p:txBody>
          <a:bodyPr wrap="square" rtlCol="0">
            <a:spAutoFit/>
          </a:bodyPr>
          <a:lstStyle/>
          <a:p>
            <a:r>
              <a:rPr lang="it-IT" sz="1800" b="0" dirty="0">
                <a:latin typeface="Calibri" panose="020F0502020204030204" pitchFamily="34" charset="0"/>
              </a:rPr>
              <a:t>Nord Ovest</a:t>
            </a:r>
          </a:p>
        </p:txBody>
      </p:sp>
      <p:sp>
        <p:nvSpPr>
          <p:cNvPr id="29" name="CasellaDiTesto 28"/>
          <p:cNvSpPr txBox="1"/>
          <p:nvPr/>
        </p:nvSpPr>
        <p:spPr>
          <a:xfrm>
            <a:off x="4398419" y="2334570"/>
            <a:ext cx="1091966" cy="707886"/>
          </a:xfrm>
          <a:prstGeom prst="rect">
            <a:avLst/>
          </a:prstGeom>
          <a:solidFill>
            <a:srgbClr val="1F4E79"/>
          </a:solidFill>
        </p:spPr>
        <p:txBody>
          <a:bodyPr wrap="none" rtlCol="0">
            <a:spAutoFit/>
          </a:bodyPr>
          <a:lstStyle/>
          <a:p>
            <a:pPr algn="ctr"/>
            <a:r>
              <a:rPr lang="it-IT" sz="4000" b="0" dirty="0">
                <a:solidFill>
                  <a:schemeClr val="bg1"/>
                </a:solidFill>
                <a:latin typeface="Calibri" panose="020F0502020204030204" pitchFamily="34" charset="0"/>
              </a:rPr>
              <a:t>27,8</a:t>
            </a:r>
            <a:endParaRPr lang="it-IT" sz="5400" b="0" dirty="0">
              <a:solidFill>
                <a:schemeClr val="bg1"/>
              </a:solidFill>
              <a:latin typeface="Calibri" panose="020F0502020204030204" pitchFamily="34" charset="0"/>
            </a:endParaRPr>
          </a:p>
        </p:txBody>
      </p:sp>
      <p:sp>
        <p:nvSpPr>
          <p:cNvPr id="3" name="Freccia circolare a destra 2"/>
          <p:cNvSpPr/>
          <p:nvPr/>
        </p:nvSpPr>
        <p:spPr bwMode="auto">
          <a:xfrm>
            <a:off x="1726419" y="3245545"/>
            <a:ext cx="637071" cy="1317695"/>
          </a:xfrm>
          <a:prstGeom prst="curvedRightArrow">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 name="Rettangolo 3"/>
          <p:cNvSpPr/>
          <p:nvPr/>
        </p:nvSpPr>
        <p:spPr bwMode="auto">
          <a:xfrm>
            <a:off x="2579648" y="1534042"/>
            <a:ext cx="6312832" cy="4631262"/>
          </a:xfrm>
          <a:prstGeom prst="rect">
            <a:avLst/>
          </a:prstGeom>
          <a:noFill/>
          <a:ln w="28575"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6" name="Rettangolo arrotondato 35"/>
          <p:cNvSpPr/>
          <p:nvPr/>
        </p:nvSpPr>
        <p:spPr bwMode="auto">
          <a:xfrm>
            <a:off x="3747660" y="4155551"/>
            <a:ext cx="792088" cy="45208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39" name="CasellaDiTesto 38"/>
          <p:cNvSpPr txBox="1"/>
          <p:nvPr/>
        </p:nvSpPr>
        <p:spPr>
          <a:xfrm>
            <a:off x="3802104" y="4166148"/>
            <a:ext cx="683200" cy="430887"/>
          </a:xfrm>
          <a:prstGeom prst="rect">
            <a:avLst/>
          </a:prstGeom>
          <a:noFill/>
        </p:spPr>
        <p:txBody>
          <a:bodyPr wrap="none" rtlCol="0">
            <a:spAutoFit/>
          </a:bodyPr>
          <a:lstStyle/>
          <a:p>
            <a:pPr algn="ctr"/>
            <a:r>
              <a:rPr lang="it-IT" sz="2200" b="0" dirty="0">
                <a:solidFill>
                  <a:srgbClr val="1F4E79"/>
                </a:solidFill>
                <a:latin typeface="Calibri" panose="020F0502020204030204" pitchFamily="34" charset="0"/>
              </a:rPr>
              <a:t>10,1</a:t>
            </a:r>
          </a:p>
        </p:txBody>
      </p:sp>
      <p:sp>
        <p:nvSpPr>
          <p:cNvPr id="40" name="CasellaDiTesto 39"/>
          <p:cNvSpPr txBox="1"/>
          <p:nvPr/>
        </p:nvSpPr>
        <p:spPr>
          <a:xfrm>
            <a:off x="2738476" y="4166148"/>
            <a:ext cx="556563" cy="430887"/>
          </a:xfrm>
          <a:prstGeom prst="rect">
            <a:avLst/>
          </a:prstGeom>
          <a:noFill/>
        </p:spPr>
        <p:txBody>
          <a:bodyPr wrap="none" rtlCol="0">
            <a:spAutoFit/>
          </a:bodyPr>
          <a:lstStyle/>
          <a:p>
            <a:pPr algn="ctr"/>
            <a:r>
              <a:rPr lang="it-IT" sz="2200" dirty="0">
                <a:latin typeface="Calibri" panose="020F0502020204030204" pitchFamily="34" charset="0"/>
              </a:rPr>
              <a:t>1-9</a:t>
            </a:r>
          </a:p>
        </p:txBody>
      </p:sp>
      <p:sp>
        <p:nvSpPr>
          <p:cNvPr id="72" name="Rettangolo arrotondato 71"/>
          <p:cNvSpPr/>
          <p:nvPr/>
        </p:nvSpPr>
        <p:spPr bwMode="auto">
          <a:xfrm>
            <a:off x="3747660" y="4849127"/>
            <a:ext cx="792088" cy="45208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73" name="CasellaDiTesto 72"/>
          <p:cNvSpPr txBox="1"/>
          <p:nvPr/>
        </p:nvSpPr>
        <p:spPr>
          <a:xfrm>
            <a:off x="3802104" y="4859724"/>
            <a:ext cx="683200" cy="430887"/>
          </a:xfrm>
          <a:prstGeom prst="rect">
            <a:avLst/>
          </a:prstGeom>
          <a:noFill/>
        </p:spPr>
        <p:txBody>
          <a:bodyPr wrap="none" rtlCol="0">
            <a:spAutoFit/>
          </a:bodyPr>
          <a:lstStyle/>
          <a:p>
            <a:pPr algn="ctr"/>
            <a:r>
              <a:rPr lang="it-IT" sz="2200" b="0" dirty="0">
                <a:solidFill>
                  <a:srgbClr val="1F4E79"/>
                </a:solidFill>
                <a:latin typeface="Calibri" panose="020F0502020204030204" pitchFamily="34" charset="0"/>
              </a:rPr>
              <a:t>34,6</a:t>
            </a:r>
          </a:p>
        </p:txBody>
      </p:sp>
      <p:sp>
        <p:nvSpPr>
          <p:cNvPr id="74" name="CasellaDiTesto 73"/>
          <p:cNvSpPr txBox="1"/>
          <p:nvPr/>
        </p:nvSpPr>
        <p:spPr>
          <a:xfrm>
            <a:off x="2738476" y="4859724"/>
            <a:ext cx="841897" cy="430887"/>
          </a:xfrm>
          <a:prstGeom prst="rect">
            <a:avLst/>
          </a:prstGeom>
          <a:noFill/>
        </p:spPr>
        <p:txBody>
          <a:bodyPr wrap="none" rtlCol="0">
            <a:spAutoFit/>
          </a:bodyPr>
          <a:lstStyle/>
          <a:p>
            <a:pPr algn="ctr"/>
            <a:r>
              <a:rPr lang="it-IT" sz="2200" dirty="0">
                <a:latin typeface="Calibri" panose="020F0502020204030204" pitchFamily="34" charset="0"/>
              </a:rPr>
              <a:t>10-49</a:t>
            </a:r>
          </a:p>
        </p:txBody>
      </p:sp>
      <p:sp>
        <p:nvSpPr>
          <p:cNvPr id="75" name="Rettangolo arrotondato 74"/>
          <p:cNvSpPr/>
          <p:nvPr/>
        </p:nvSpPr>
        <p:spPr bwMode="auto">
          <a:xfrm>
            <a:off x="3747660" y="5497199"/>
            <a:ext cx="792088" cy="452081"/>
          </a:xfrm>
          <a:prstGeom prst="roundRect">
            <a:avLst/>
          </a:prstGeom>
          <a:solidFill>
            <a:srgbClr val="1F4E79"/>
          </a:solid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76" name="CasellaDiTesto 75"/>
          <p:cNvSpPr txBox="1"/>
          <p:nvPr/>
        </p:nvSpPr>
        <p:spPr>
          <a:xfrm>
            <a:off x="3802104" y="5507796"/>
            <a:ext cx="683200" cy="430887"/>
          </a:xfrm>
          <a:prstGeom prst="rect">
            <a:avLst/>
          </a:prstGeom>
          <a:noFill/>
        </p:spPr>
        <p:txBody>
          <a:bodyPr wrap="none" rtlCol="0">
            <a:spAutoFit/>
          </a:bodyPr>
          <a:lstStyle/>
          <a:p>
            <a:pPr algn="ctr"/>
            <a:r>
              <a:rPr lang="it-IT" sz="2200" b="0" dirty="0">
                <a:solidFill>
                  <a:schemeClr val="bg1"/>
                </a:solidFill>
                <a:latin typeface="Calibri" panose="020F0502020204030204" pitchFamily="34" charset="0"/>
              </a:rPr>
              <a:t>51,2</a:t>
            </a:r>
          </a:p>
        </p:txBody>
      </p:sp>
      <p:sp>
        <p:nvSpPr>
          <p:cNvPr id="77" name="CasellaDiTesto 76"/>
          <p:cNvSpPr txBox="1"/>
          <p:nvPr/>
        </p:nvSpPr>
        <p:spPr>
          <a:xfrm>
            <a:off x="2738476" y="5507796"/>
            <a:ext cx="611066" cy="430887"/>
          </a:xfrm>
          <a:prstGeom prst="rect">
            <a:avLst/>
          </a:prstGeom>
          <a:noFill/>
        </p:spPr>
        <p:txBody>
          <a:bodyPr wrap="none" rtlCol="0">
            <a:spAutoFit/>
          </a:bodyPr>
          <a:lstStyle/>
          <a:p>
            <a:pPr algn="ctr"/>
            <a:r>
              <a:rPr lang="it-IT" sz="2200" dirty="0">
                <a:latin typeface="Calibri" panose="020F0502020204030204" pitchFamily="34" charset="0"/>
              </a:rPr>
              <a:t>&gt;49</a:t>
            </a:r>
          </a:p>
        </p:txBody>
      </p:sp>
      <p:sp>
        <p:nvSpPr>
          <p:cNvPr id="78" name="CasellaDiTesto 77"/>
          <p:cNvSpPr txBox="1"/>
          <p:nvPr/>
        </p:nvSpPr>
        <p:spPr>
          <a:xfrm>
            <a:off x="2738476" y="3666510"/>
            <a:ext cx="2377336" cy="338554"/>
          </a:xfrm>
          <a:prstGeom prst="rect">
            <a:avLst/>
          </a:prstGeom>
          <a:noFill/>
        </p:spPr>
        <p:txBody>
          <a:bodyPr wrap="square" rtlCol="0">
            <a:spAutoFit/>
          </a:bodyPr>
          <a:lstStyle/>
          <a:p>
            <a:r>
              <a:rPr lang="it-IT" sz="1600" i="1" dirty="0">
                <a:latin typeface="Calibri" panose="020F0502020204030204" pitchFamily="34" charset="0"/>
              </a:rPr>
              <a:t>Analisi per dimensione</a:t>
            </a:r>
          </a:p>
        </p:txBody>
      </p:sp>
      <p:sp>
        <p:nvSpPr>
          <p:cNvPr id="31" name="CasellaDiTesto 30"/>
          <p:cNvSpPr txBox="1"/>
          <p:nvPr/>
        </p:nvSpPr>
        <p:spPr>
          <a:xfrm>
            <a:off x="217539" y="4221088"/>
            <a:ext cx="1603640" cy="1938992"/>
          </a:xfrm>
          <a:prstGeom prst="rect">
            <a:avLst/>
          </a:prstGeom>
          <a:noFill/>
        </p:spPr>
        <p:txBody>
          <a:bodyPr wrap="square" rtlCol="0">
            <a:spAutoFit/>
          </a:bodyPr>
          <a:lstStyle/>
          <a:p>
            <a:r>
              <a:rPr lang="it-IT" sz="1200" u="sng" dirty="0" smtClean="0">
                <a:latin typeface="Calibri" panose="020F0502020204030204" pitchFamily="34" charset="0"/>
              </a:rPr>
              <a:t>Esempio di lettura</a:t>
            </a:r>
            <a:r>
              <a:rPr lang="it-IT" sz="1200" dirty="0" smtClean="0">
                <a:latin typeface="Calibri" panose="020F0502020204030204" pitchFamily="34" charset="0"/>
              </a:rPr>
              <a:t>.</a:t>
            </a:r>
          </a:p>
          <a:p>
            <a:r>
              <a:rPr lang="it-IT" sz="1200" b="0" dirty="0" smtClean="0">
                <a:latin typeface="Calibri" panose="020F0502020204030204" pitchFamily="34" charset="0"/>
              </a:rPr>
              <a:t>In Italia, il 25,0% dei rivenditori si appoggia a figure professionali preposte ai nuovi approcci alla vendita. Nel Nord Ovest, tale quota sale al 27,8%. Nel Centro, scende al 20,6%.</a:t>
            </a:r>
            <a:endParaRPr lang="it-IT" sz="1200" b="0" dirty="0">
              <a:latin typeface="Calibri" panose="020F0502020204030204" pitchFamily="34" charset="0"/>
            </a:endParaRPr>
          </a:p>
        </p:txBody>
      </p:sp>
    </p:spTree>
    <p:extLst>
      <p:ext uri="{BB962C8B-B14F-4D97-AF65-F5344CB8AC3E}">
        <p14:creationId xmlns:p14="http://schemas.microsoft.com/office/powerpoint/2010/main" val="16147512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arrotondato 13"/>
          <p:cNvSpPr/>
          <p:nvPr/>
        </p:nvSpPr>
        <p:spPr bwMode="auto">
          <a:xfrm>
            <a:off x="486544" y="5045167"/>
            <a:ext cx="4104444" cy="1284863"/>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54" name="CasellaDiTesto 9"/>
          <p:cNvSpPr txBox="1">
            <a:spLocks noChangeArrowheads="1"/>
          </p:cNvSpPr>
          <p:nvPr/>
        </p:nvSpPr>
        <p:spPr bwMode="auto">
          <a:xfrm>
            <a:off x="342022" y="1064930"/>
            <a:ext cx="85950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1800" b="0" dirty="0">
                <a:latin typeface="Calibri" panose="020F0502020204030204" pitchFamily="34" charset="0"/>
              </a:rPr>
              <a:t>Quanto è importante, per la Sua impresa, poter contare su </a:t>
            </a:r>
            <a:r>
              <a:rPr lang="it-IT" sz="1800" u="sng" dirty="0">
                <a:latin typeface="Calibri" panose="020F0502020204030204" pitchFamily="34" charset="0"/>
              </a:rPr>
              <a:t>personale interamente dedicato alle nuove tecnologie</a:t>
            </a:r>
            <a:r>
              <a:rPr lang="it-IT" sz="1800" dirty="0">
                <a:latin typeface="Calibri" panose="020F0502020204030204" pitchFamily="34" charset="0"/>
              </a:rPr>
              <a:t> </a:t>
            </a:r>
            <a:r>
              <a:rPr lang="it-IT" sz="1800" b="0" dirty="0">
                <a:latin typeface="Calibri" panose="020F0502020204030204" pitchFamily="34" charset="0"/>
              </a:rPr>
              <a:t>da impiegare nelle attività di commercializzazione? </a:t>
            </a:r>
          </a:p>
        </p:txBody>
      </p:sp>
      <p:sp>
        <p:nvSpPr>
          <p:cNvPr id="5" name="Text Box 49"/>
          <p:cNvSpPr txBox="1">
            <a:spLocks noChangeArrowheads="1"/>
          </p:cNvSpPr>
          <p:nvPr/>
        </p:nvSpPr>
        <p:spPr bwMode="auto">
          <a:xfrm>
            <a:off x="228600" y="6365922"/>
            <a:ext cx="8839200"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828 casi. Esclusivamente i rivenditori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sp>
        <p:nvSpPr>
          <p:cNvPr id="6"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l’approccio «digitale» alla vendita |</a:t>
            </a:r>
            <a:r>
              <a:rPr lang="it-IT" altLang="it-IT" kern="0" dirty="0">
                <a:solidFill>
                  <a:schemeClr val="tx1"/>
                </a:solidFill>
                <a:latin typeface="Calibri" panose="020F0502020204030204" pitchFamily="34" charset="0"/>
                <a:cs typeface="Arial" panose="020B0604020202020204" pitchFamily="34" charset="0"/>
              </a:rPr>
              <a:t> </a:t>
            </a:r>
            <a:r>
              <a:rPr lang="it-IT" dirty="0">
                <a:solidFill>
                  <a:schemeClr val="tx1"/>
                </a:solidFill>
                <a:latin typeface="Calibri" panose="020F0502020204030204" pitchFamily="34" charset="0"/>
              </a:rPr>
              <a:t>…aspetto al quale i rivenditori </a:t>
            </a:r>
            <a:r>
              <a:rPr lang="it-IT" dirty="0" err="1">
                <a:solidFill>
                  <a:schemeClr val="tx1"/>
                </a:solidFill>
                <a:latin typeface="Calibri" panose="020F0502020204030204" pitchFamily="34" charset="0"/>
              </a:rPr>
              <a:t>automotive</a:t>
            </a:r>
            <a:r>
              <a:rPr lang="it-IT" dirty="0">
                <a:solidFill>
                  <a:schemeClr val="tx1"/>
                </a:solidFill>
                <a:latin typeface="Calibri" panose="020F0502020204030204" pitchFamily="34" charset="0"/>
              </a:rPr>
              <a:t> sembrano conferire un’attenzione elevatissima…</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7" name="Rettangolo 6"/>
          <p:cNvSpPr/>
          <p:nvPr/>
        </p:nvSpPr>
        <p:spPr bwMode="auto">
          <a:xfrm>
            <a:off x="0" y="0"/>
            <a:ext cx="9144000" cy="188913"/>
          </a:xfrm>
          <a:prstGeom prst="rect">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b="0" dirty="0">
                <a:solidFill>
                  <a:schemeClr val="bg1"/>
                </a:solidFill>
                <a:latin typeface="Calibri" panose="020F0502020204030204" pitchFamily="34" charset="0"/>
              </a:rPr>
              <a:t>APPROFONDIMENTO – MARKETING DIGITALE</a:t>
            </a:r>
            <a:endParaRPr kumimoji="0" lang="it-IT" sz="1050" b="0" i="0" u="none" strike="noStrike" cap="none" normalizeH="0" baseline="0" dirty="0">
              <a:ln>
                <a:noFill/>
              </a:ln>
              <a:solidFill>
                <a:schemeClr val="bg1"/>
              </a:solidFill>
              <a:effectLst/>
              <a:latin typeface="Calibri" panose="020F0502020204030204" pitchFamily="34" charset="0"/>
            </a:endParaRPr>
          </a:p>
        </p:txBody>
      </p:sp>
      <p:sp>
        <p:nvSpPr>
          <p:cNvPr id="10" name="CasellaDiTesto 9"/>
          <p:cNvSpPr txBox="1">
            <a:spLocks noChangeArrowheads="1"/>
          </p:cNvSpPr>
          <p:nvPr/>
        </p:nvSpPr>
        <p:spPr bwMode="auto">
          <a:xfrm>
            <a:off x="1432845" y="2021092"/>
            <a:ext cx="14109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5400" b="0" dirty="0">
                <a:solidFill>
                  <a:srgbClr val="008000"/>
                </a:solidFill>
                <a:latin typeface="Calibri" panose="020F0502020204030204" pitchFamily="34" charset="0"/>
              </a:rPr>
              <a:t>61,7</a:t>
            </a:r>
          </a:p>
        </p:txBody>
      </p:sp>
      <p:sp>
        <p:nvSpPr>
          <p:cNvPr id="11" name="Text Box 22"/>
          <p:cNvSpPr txBox="1">
            <a:spLocks noChangeArrowheads="1"/>
          </p:cNvSpPr>
          <p:nvPr/>
        </p:nvSpPr>
        <p:spPr bwMode="auto">
          <a:xfrm>
            <a:off x="467543" y="3348486"/>
            <a:ext cx="4104457"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it-IT" altLang="it-IT" sz="1400" b="0" dirty="0">
                <a:latin typeface="Calibri" panose="020F0502020204030204" pitchFamily="34" charset="0"/>
              </a:rPr>
              <a:t>A prescindere dal fatto che già si appoggino o meno a personale interamente dedicato alle nuove tecnologie per l’attività di commercializzazione, il 61,7% dei rivenditori considera di fondamentale importanza disporre di risorse di questo tipo nel proprio organico. In particolare, sono gli operatori di dimensioni medie e grandi a pensarla in questo modo.</a:t>
            </a:r>
          </a:p>
        </p:txBody>
      </p:sp>
      <p:sp>
        <p:nvSpPr>
          <p:cNvPr id="13" name="Rettangolo 12"/>
          <p:cNvSpPr/>
          <p:nvPr/>
        </p:nvSpPr>
        <p:spPr>
          <a:xfrm>
            <a:off x="467543" y="2912259"/>
            <a:ext cx="4104457" cy="400110"/>
          </a:xfrm>
          <a:prstGeom prst="rect">
            <a:avLst/>
          </a:prstGeom>
        </p:spPr>
        <p:txBody>
          <a:bodyPr wrap="square">
            <a:spAutoFit/>
          </a:bodyPr>
          <a:lstStyle/>
          <a:p>
            <a:pPr fontAlgn="ctr"/>
            <a:r>
              <a:rPr lang="it-IT" sz="2000" dirty="0">
                <a:latin typeface="Calibri" panose="020F0502020204030204" pitchFamily="34" charset="0"/>
              </a:rPr>
              <a:t>«Molto» o «Abbastanza» importante</a:t>
            </a:r>
            <a:endParaRPr lang="it-IT" sz="2000" dirty="0">
              <a:solidFill>
                <a:srgbClr val="000000"/>
              </a:solidFill>
              <a:latin typeface="Calibri" panose="020F0502020204030204" pitchFamily="34" charset="0"/>
            </a:endParaRPr>
          </a:p>
        </p:txBody>
      </p:sp>
      <p:pic>
        <p:nvPicPr>
          <p:cNvPr id="2054" name="Picture 6" descr="http://cliparts.co/cliparts/8TE/jpX/8TEjpX4p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544" y="1895249"/>
            <a:ext cx="957687" cy="9576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asawuhrer.it/site/img/icona-semplici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039" y="5033576"/>
            <a:ext cx="684062" cy="681782"/>
          </a:xfrm>
          <a:prstGeom prst="rect">
            <a:avLst/>
          </a:prstGeom>
          <a:solidFill>
            <a:schemeClr val="bg1"/>
          </a:solidFill>
        </p:spPr>
      </p:pic>
      <p:sp>
        <p:nvSpPr>
          <p:cNvPr id="2" name="Rettangolo 1"/>
          <p:cNvSpPr/>
          <p:nvPr/>
        </p:nvSpPr>
        <p:spPr>
          <a:xfrm>
            <a:off x="1206830" y="5087434"/>
            <a:ext cx="3365170" cy="1200329"/>
          </a:xfrm>
          <a:prstGeom prst="rect">
            <a:avLst/>
          </a:prstGeom>
        </p:spPr>
        <p:txBody>
          <a:bodyPr wrap="square">
            <a:spAutoFit/>
          </a:bodyPr>
          <a:lstStyle/>
          <a:p>
            <a:pPr fontAlgn="ctr"/>
            <a:r>
              <a:rPr lang="it-IT" sz="1200" b="0" dirty="0">
                <a:solidFill>
                  <a:srgbClr val="1F4E79"/>
                </a:solidFill>
                <a:latin typeface="Calibri" panose="020F0502020204030204" pitchFamily="34" charset="0"/>
              </a:rPr>
              <a:t>Il mercato sembra aver recepito immediatamente le esigenze della domanda: </a:t>
            </a:r>
          </a:p>
          <a:p>
            <a:pPr fontAlgn="ctr"/>
            <a:r>
              <a:rPr lang="it-IT" sz="1200" u="sng" dirty="0">
                <a:solidFill>
                  <a:srgbClr val="1F4E79"/>
                </a:solidFill>
                <a:latin typeface="Calibri" panose="020F0502020204030204" pitchFamily="34" charset="0"/>
              </a:rPr>
              <a:t>il 65% dei rivenditori </a:t>
            </a:r>
            <a:r>
              <a:rPr lang="it-IT" sz="1200" b="0" dirty="0">
                <a:solidFill>
                  <a:srgbClr val="1F4E79"/>
                </a:solidFill>
                <a:latin typeface="Calibri" panose="020F0502020204030204" pitchFamily="34" charset="0"/>
              </a:rPr>
              <a:t>dichiara che reperire specialisti di vendita orientati alle nuove tecnologie digitali è, ad oggi, </a:t>
            </a:r>
            <a:r>
              <a:rPr lang="it-IT" sz="1200" u="sng" dirty="0">
                <a:solidFill>
                  <a:srgbClr val="1F4E79"/>
                </a:solidFill>
                <a:latin typeface="Calibri" panose="020F0502020204030204" pitchFamily="34" charset="0"/>
              </a:rPr>
              <a:t>«poco» o «per nulla» difficoltoso</a:t>
            </a:r>
            <a:r>
              <a:rPr lang="it-IT" sz="1200" dirty="0">
                <a:solidFill>
                  <a:srgbClr val="1F4E79"/>
                </a:solidFill>
                <a:latin typeface="Calibri" panose="020F0502020204030204" pitchFamily="34" charset="0"/>
              </a:rPr>
              <a:t>. </a:t>
            </a:r>
          </a:p>
        </p:txBody>
      </p:sp>
      <p:pic>
        <p:nvPicPr>
          <p:cNvPr id="16" name="Immagine 15"/>
          <p:cNvPicPr>
            <a:picLocks noChangeAspect="1"/>
          </p:cNvPicPr>
          <p:nvPr/>
        </p:nvPicPr>
        <p:blipFill>
          <a:blip r:embed="rId4"/>
          <a:stretch>
            <a:fillRect/>
          </a:stretch>
        </p:blipFill>
        <p:spPr>
          <a:xfrm>
            <a:off x="5711794" y="2281895"/>
            <a:ext cx="3042439" cy="3883409"/>
          </a:xfrm>
          <a:prstGeom prst="rect">
            <a:avLst/>
          </a:prstGeom>
        </p:spPr>
      </p:pic>
      <p:sp>
        <p:nvSpPr>
          <p:cNvPr id="17" name="CasellaDiTesto 16"/>
          <p:cNvSpPr txBox="1"/>
          <p:nvPr/>
        </p:nvSpPr>
        <p:spPr>
          <a:xfrm>
            <a:off x="6811717" y="1883482"/>
            <a:ext cx="1340900" cy="338554"/>
          </a:xfrm>
          <a:prstGeom prst="rect">
            <a:avLst/>
          </a:prstGeom>
          <a:noFill/>
        </p:spPr>
        <p:txBody>
          <a:bodyPr wrap="square" rtlCol="0">
            <a:spAutoFit/>
          </a:bodyPr>
          <a:lstStyle/>
          <a:p>
            <a:r>
              <a:rPr lang="it-IT" sz="1600" b="0" dirty="0">
                <a:latin typeface="Calibri" panose="020F0502020204030204" pitchFamily="34" charset="0"/>
              </a:rPr>
              <a:t>Nord Est</a:t>
            </a:r>
          </a:p>
        </p:txBody>
      </p:sp>
      <p:sp>
        <p:nvSpPr>
          <p:cNvPr id="18" name="CasellaDiTesto 17"/>
          <p:cNvSpPr txBox="1"/>
          <p:nvPr/>
        </p:nvSpPr>
        <p:spPr>
          <a:xfrm>
            <a:off x="6936272" y="2227805"/>
            <a:ext cx="1002197" cy="646331"/>
          </a:xfrm>
          <a:prstGeom prst="rect">
            <a:avLst/>
          </a:prstGeom>
          <a:solidFill>
            <a:srgbClr val="008000"/>
          </a:solidFill>
        </p:spPr>
        <p:txBody>
          <a:bodyPr wrap="none" rtlCol="0">
            <a:spAutoFit/>
          </a:bodyPr>
          <a:lstStyle>
            <a:defPPr>
              <a:defRPr lang="it-IT"/>
            </a:defPPr>
            <a:lvl1pPr algn="ctr">
              <a:defRPr sz="3600" b="0">
                <a:solidFill>
                  <a:schemeClr val="bg1"/>
                </a:solidFill>
                <a:latin typeface="Calibri" panose="020F0502020204030204" pitchFamily="34" charset="0"/>
              </a:defRPr>
            </a:lvl1pPr>
          </a:lstStyle>
          <a:p>
            <a:r>
              <a:rPr lang="it-IT" dirty="0"/>
              <a:t>67,0</a:t>
            </a:r>
          </a:p>
        </p:txBody>
      </p:sp>
      <p:sp>
        <p:nvSpPr>
          <p:cNvPr id="19" name="CasellaDiTesto 18"/>
          <p:cNvSpPr txBox="1"/>
          <p:nvPr/>
        </p:nvSpPr>
        <p:spPr>
          <a:xfrm>
            <a:off x="7740352" y="4549982"/>
            <a:ext cx="1125129" cy="338554"/>
          </a:xfrm>
          <a:prstGeom prst="rect">
            <a:avLst/>
          </a:prstGeom>
          <a:noFill/>
        </p:spPr>
        <p:txBody>
          <a:bodyPr wrap="square" rtlCol="0">
            <a:spAutoFit/>
          </a:bodyPr>
          <a:lstStyle/>
          <a:p>
            <a:r>
              <a:rPr lang="it-IT" sz="1600" b="0" dirty="0">
                <a:latin typeface="Calibri" panose="020F0502020204030204" pitchFamily="34" charset="0"/>
              </a:rPr>
              <a:t>Sud e Isole</a:t>
            </a:r>
          </a:p>
        </p:txBody>
      </p:sp>
      <p:sp>
        <p:nvSpPr>
          <p:cNvPr id="20" name="CasellaDiTesto 19"/>
          <p:cNvSpPr txBox="1"/>
          <p:nvPr/>
        </p:nvSpPr>
        <p:spPr>
          <a:xfrm>
            <a:off x="7863284" y="4766183"/>
            <a:ext cx="1002197" cy="646331"/>
          </a:xfrm>
          <a:prstGeom prst="rect">
            <a:avLst/>
          </a:prstGeom>
          <a:noFill/>
        </p:spPr>
        <p:txBody>
          <a:bodyPr wrap="none" rtlCol="0">
            <a:spAutoFit/>
          </a:bodyPr>
          <a:lstStyle/>
          <a:p>
            <a:pPr algn="ctr"/>
            <a:r>
              <a:rPr lang="it-IT" sz="3600" b="0" dirty="0">
                <a:solidFill>
                  <a:srgbClr val="008000"/>
                </a:solidFill>
                <a:latin typeface="Calibri" panose="020F0502020204030204" pitchFamily="34" charset="0"/>
              </a:rPr>
              <a:t>47,5</a:t>
            </a:r>
            <a:endParaRPr lang="it-IT" sz="4800" b="0" dirty="0">
              <a:solidFill>
                <a:srgbClr val="008000"/>
              </a:solidFill>
              <a:latin typeface="Calibri" panose="020F0502020204030204" pitchFamily="34" charset="0"/>
            </a:endParaRPr>
          </a:p>
        </p:txBody>
      </p:sp>
      <p:sp>
        <p:nvSpPr>
          <p:cNvPr id="21" name="CasellaDiTesto 20"/>
          <p:cNvSpPr txBox="1"/>
          <p:nvPr/>
        </p:nvSpPr>
        <p:spPr>
          <a:xfrm>
            <a:off x="6401260" y="3568050"/>
            <a:ext cx="1340900" cy="338554"/>
          </a:xfrm>
          <a:prstGeom prst="rect">
            <a:avLst/>
          </a:prstGeom>
          <a:noFill/>
        </p:spPr>
        <p:txBody>
          <a:bodyPr wrap="square" rtlCol="0">
            <a:spAutoFit/>
          </a:bodyPr>
          <a:lstStyle/>
          <a:p>
            <a:r>
              <a:rPr lang="it-IT" sz="1600" b="0" dirty="0">
                <a:latin typeface="Calibri" panose="020F0502020204030204" pitchFamily="34" charset="0"/>
              </a:rPr>
              <a:t>Centro</a:t>
            </a:r>
          </a:p>
        </p:txBody>
      </p:sp>
      <p:sp>
        <p:nvSpPr>
          <p:cNvPr id="23" name="CasellaDiTesto 22"/>
          <p:cNvSpPr txBox="1"/>
          <p:nvPr/>
        </p:nvSpPr>
        <p:spPr>
          <a:xfrm>
            <a:off x="6532456" y="3792439"/>
            <a:ext cx="1002197" cy="646331"/>
          </a:xfrm>
          <a:prstGeom prst="rect">
            <a:avLst/>
          </a:prstGeom>
          <a:noFill/>
        </p:spPr>
        <p:txBody>
          <a:bodyPr wrap="none" rtlCol="0">
            <a:spAutoFit/>
          </a:bodyPr>
          <a:lstStyle/>
          <a:p>
            <a:pPr algn="ctr"/>
            <a:r>
              <a:rPr lang="it-IT" sz="3600" b="0" dirty="0">
                <a:solidFill>
                  <a:srgbClr val="008000"/>
                </a:solidFill>
                <a:latin typeface="Calibri" panose="020F0502020204030204" pitchFamily="34" charset="0"/>
              </a:rPr>
              <a:t>57,1</a:t>
            </a:r>
            <a:endParaRPr lang="it-IT" sz="4800" b="0" dirty="0">
              <a:solidFill>
                <a:srgbClr val="008000"/>
              </a:solidFill>
              <a:latin typeface="Calibri" panose="020F0502020204030204" pitchFamily="34" charset="0"/>
            </a:endParaRPr>
          </a:p>
        </p:txBody>
      </p:sp>
      <p:sp>
        <p:nvSpPr>
          <p:cNvPr id="24" name="CasellaDiTesto 23"/>
          <p:cNvSpPr txBox="1"/>
          <p:nvPr/>
        </p:nvSpPr>
        <p:spPr>
          <a:xfrm>
            <a:off x="5148064" y="2188672"/>
            <a:ext cx="1340900" cy="338554"/>
          </a:xfrm>
          <a:prstGeom prst="rect">
            <a:avLst/>
          </a:prstGeom>
          <a:noFill/>
        </p:spPr>
        <p:txBody>
          <a:bodyPr wrap="square" rtlCol="0">
            <a:spAutoFit/>
          </a:bodyPr>
          <a:lstStyle/>
          <a:p>
            <a:r>
              <a:rPr lang="it-IT" sz="1600" b="0" dirty="0">
                <a:latin typeface="Calibri" panose="020F0502020204030204" pitchFamily="34" charset="0"/>
              </a:rPr>
              <a:t>Nord Ovest</a:t>
            </a:r>
          </a:p>
        </p:txBody>
      </p:sp>
      <p:sp>
        <p:nvSpPr>
          <p:cNvPr id="25" name="CasellaDiTesto 24"/>
          <p:cNvSpPr txBox="1"/>
          <p:nvPr/>
        </p:nvSpPr>
        <p:spPr>
          <a:xfrm>
            <a:off x="5277063" y="2528740"/>
            <a:ext cx="1002197" cy="646331"/>
          </a:xfrm>
          <a:prstGeom prst="rect">
            <a:avLst/>
          </a:prstGeom>
          <a:solidFill>
            <a:srgbClr val="008000"/>
          </a:solidFill>
        </p:spPr>
        <p:txBody>
          <a:bodyPr wrap="none" rtlCol="0">
            <a:spAutoFit/>
          </a:bodyPr>
          <a:lstStyle/>
          <a:p>
            <a:pPr algn="ctr"/>
            <a:r>
              <a:rPr lang="it-IT" sz="3600" b="0" dirty="0">
                <a:solidFill>
                  <a:schemeClr val="bg1"/>
                </a:solidFill>
                <a:latin typeface="Calibri" panose="020F0502020204030204" pitchFamily="34" charset="0"/>
              </a:rPr>
              <a:t>67,3</a:t>
            </a:r>
            <a:endParaRPr lang="it-IT" sz="4800" b="0" dirty="0">
              <a:solidFill>
                <a:schemeClr val="bg1"/>
              </a:solidFill>
              <a:latin typeface="Calibri" panose="020F0502020204030204" pitchFamily="34" charset="0"/>
            </a:endParaRPr>
          </a:p>
        </p:txBody>
      </p:sp>
      <p:sp>
        <p:nvSpPr>
          <p:cNvPr id="3" name="Freccia a destra 2"/>
          <p:cNvSpPr/>
          <p:nvPr/>
        </p:nvSpPr>
        <p:spPr bwMode="auto">
          <a:xfrm>
            <a:off x="3234305" y="2446534"/>
            <a:ext cx="1387140" cy="415682"/>
          </a:xfrm>
          <a:prstGeom prst="rightArrow">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cxnSp>
        <p:nvCxnSpPr>
          <p:cNvPr id="8" name="Connettore diritto 7"/>
          <p:cNvCxnSpPr/>
          <p:nvPr/>
        </p:nvCxnSpPr>
        <p:spPr bwMode="auto">
          <a:xfrm>
            <a:off x="4948348" y="1989271"/>
            <a:ext cx="0" cy="4320049"/>
          </a:xfrm>
          <a:prstGeom prst="line">
            <a:avLst/>
          </a:prstGeom>
          <a:noFill/>
          <a:ln w="57150" cap="flat" cmpd="sng" algn="ctr">
            <a:solidFill>
              <a:srgbClr val="008000"/>
            </a:solidFill>
            <a:prstDash val="solid"/>
            <a:round/>
            <a:headEnd type="none" w="med" len="med"/>
            <a:tailEnd type="none" w="med" len="med"/>
          </a:ln>
          <a:effectLst/>
        </p:spPr>
      </p:cxnSp>
    </p:spTree>
    <p:extLst>
      <p:ext uri="{BB962C8B-B14F-4D97-AF65-F5344CB8AC3E}">
        <p14:creationId xmlns:p14="http://schemas.microsoft.com/office/powerpoint/2010/main" val="30259580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asellaDiTesto 9"/>
          <p:cNvSpPr txBox="1">
            <a:spLocks noChangeArrowheads="1"/>
          </p:cNvSpPr>
          <p:nvPr/>
        </p:nvSpPr>
        <p:spPr bwMode="auto">
          <a:xfrm>
            <a:off x="342022" y="1263012"/>
            <a:ext cx="85950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1800" b="0" dirty="0">
                <a:latin typeface="Calibri" panose="020F0502020204030204" pitchFamily="34" charset="0"/>
              </a:rPr>
              <a:t>A Suo avviso, quanto è importante massimizzare le </a:t>
            </a:r>
            <a:r>
              <a:rPr lang="it-IT" sz="1800" b="0" dirty="0" err="1">
                <a:latin typeface="Calibri" panose="020F0502020204030204" pitchFamily="34" charset="0"/>
              </a:rPr>
              <a:t>skills</a:t>
            </a:r>
            <a:r>
              <a:rPr lang="it-IT" sz="1800" b="0" dirty="0">
                <a:latin typeface="Calibri" panose="020F0502020204030204" pitchFamily="34" charset="0"/>
              </a:rPr>
              <a:t> del personale preposto alla vendita tramite canali digitali con appositi </a:t>
            </a:r>
            <a:r>
              <a:rPr lang="it-IT" sz="1800" u="sng" dirty="0">
                <a:latin typeface="Calibri" panose="020F0502020204030204" pitchFamily="34" charset="0"/>
              </a:rPr>
              <a:t>corsi di formazione aziendale</a:t>
            </a:r>
            <a:r>
              <a:rPr lang="it-IT" sz="1800" b="0" dirty="0">
                <a:latin typeface="Calibri" panose="020F0502020204030204" pitchFamily="34" charset="0"/>
              </a:rPr>
              <a:t>? </a:t>
            </a:r>
          </a:p>
        </p:txBody>
      </p:sp>
      <p:sp>
        <p:nvSpPr>
          <p:cNvPr id="5" name="Rectangle 4"/>
          <p:cNvSpPr txBox="1">
            <a:spLocks noChangeArrowheads="1"/>
          </p:cNvSpPr>
          <p:nvPr/>
        </p:nvSpPr>
        <p:spPr bwMode="auto">
          <a:xfrm>
            <a:off x="395288" y="188913"/>
            <a:ext cx="8541769"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il ruolo della formazione |</a:t>
            </a:r>
            <a:r>
              <a:rPr lang="it-IT" altLang="it-IT" kern="0" dirty="0">
                <a:solidFill>
                  <a:schemeClr val="tx1"/>
                </a:solidFill>
                <a:latin typeface="Calibri" panose="020F0502020204030204" pitchFamily="34" charset="0"/>
                <a:cs typeface="Arial" panose="020B0604020202020204" pitchFamily="34" charset="0"/>
              </a:rPr>
              <a:t> </a:t>
            </a:r>
            <a:r>
              <a:rPr lang="it-IT" altLang="it-IT" dirty="0">
                <a:solidFill>
                  <a:schemeClr val="tx1"/>
                </a:solidFill>
                <a:latin typeface="Calibri" panose="020F0502020204030204" pitchFamily="34" charset="0"/>
                <a:cs typeface="Arial" panose="020B0604020202020204" pitchFamily="34" charset="0"/>
              </a:rPr>
              <a:t>l’adeguamento ai nuovi approcci di marketing comporta uno sforzo non indifferente in termini di formazione, aspetto che circa il 63% dei rivenditori </a:t>
            </a:r>
            <a:r>
              <a:rPr lang="it-IT" altLang="it-IT" dirty="0" err="1">
                <a:solidFill>
                  <a:schemeClr val="tx1"/>
                </a:solidFill>
                <a:latin typeface="Calibri" panose="020F0502020204030204" pitchFamily="34" charset="0"/>
                <a:cs typeface="Arial" panose="020B0604020202020204" pitchFamily="34" charset="0"/>
              </a:rPr>
              <a:t>automotive</a:t>
            </a:r>
            <a:r>
              <a:rPr lang="it-IT" altLang="it-IT" dirty="0">
                <a:solidFill>
                  <a:schemeClr val="tx1"/>
                </a:solidFill>
                <a:latin typeface="Calibri" panose="020F0502020204030204" pitchFamily="34" charset="0"/>
                <a:cs typeface="Arial" panose="020B0604020202020204" pitchFamily="34" charset="0"/>
              </a:rPr>
              <a:t> giudica di primaria importanza…</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6" name="Rettangolo 5"/>
          <p:cNvSpPr/>
          <p:nvPr/>
        </p:nvSpPr>
        <p:spPr bwMode="auto">
          <a:xfrm>
            <a:off x="0" y="0"/>
            <a:ext cx="9144000" cy="188913"/>
          </a:xfrm>
          <a:prstGeom prst="rect">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b="0" dirty="0">
                <a:solidFill>
                  <a:schemeClr val="bg1"/>
                </a:solidFill>
                <a:latin typeface="Calibri" panose="020F0502020204030204" pitchFamily="34" charset="0"/>
              </a:rPr>
              <a:t>APPROFONDIMENTO – MARKETING DIGITALE</a:t>
            </a:r>
            <a:endParaRPr kumimoji="0" lang="it-IT" sz="1050" b="0" i="0" u="none" strike="noStrike" cap="none" normalizeH="0" baseline="0" dirty="0">
              <a:ln>
                <a:noFill/>
              </a:ln>
              <a:solidFill>
                <a:schemeClr val="bg1"/>
              </a:solidFill>
              <a:effectLst/>
              <a:latin typeface="Calibri" panose="020F0502020204030204" pitchFamily="34" charset="0"/>
            </a:endParaRPr>
          </a:p>
        </p:txBody>
      </p:sp>
      <p:sp>
        <p:nvSpPr>
          <p:cNvPr id="8" name="Text Box 49"/>
          <p:cNvSpPr txBox="1">
            <a:spLocks noChangeArrowheads="1"/>
          </p:cNvSpPr>
          <p:nvPr/>
        </p:nvSpPr>
        <p:spPr bwMode="auto">
          <a:xfrm>
            <a:off x="228600" y="6365922"/>
            <a:ext cx="8839200"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828 casi. Esclusivamente i rivenditori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pic>
        <p:nvPicPr>
          <p:cNvPr id="3074" name="Picture 2" descr="http://www.abacoteam.com/images/iconecondominio/icone_cond_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088" y="2204864"/>
            <a:ext cx="1541318" cy="1411433"/>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p:cNvSpPr txBox="1">
            <a:spLocks noChangeArrowheads="1"/>
          </p:cNvSpPr>
          <p:nvPr/>
        </p:nvSpPr>
        <p:spPr bwMode="auto">
          <a:xfrm>
            <a:off x="2185936" y="2345655"/>
            <a:ext cx="168507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6600" b="0" dirty="0">
                <a:solidFill>
                  <a:srgbClr val="1F4E79"/>
                </a:solidFill>
                <a:latin typeface="Calibri" panose="020F0502020204030204" pitchFamily="34" charset="0"/>
              </a:rPr>
              <a:t>62,7</a:t>
            </a:r>
          </a:p>
        </p:txBody>
      </p:sp>
      <p:sp>
        <p:nvSpPr>
          <p:cNvPr id="12" name="Rettangolo 11"/>
          <p:cNvSpPr/>
          <p:nvPr/>
        </p:nvSpPr>
        <p:spPr>
          <a:xfrm>
            <a:off x="344591" y="3721383"/>
            <a:ext cx="4104457" cy="1200329"/>
          </a:xfrm>
          <a:prstGeom prst="rect">
            <a:avLst/>
          </a:prstGeom>
        </p:spPr>
        <p:txBody>
          <a:bodyPr wrap="square">
            <a:spAutoFit/>
          </a:bodyPr>
          <a:lstStyle/>
          <a:p>
            <a:pPr fontAlgn="ctr"/>
            <a:r>
              <a:rPr lang="it-IT" sz="2400" dirty="0">
                <a:latin typeface="Calibri" panose="020F0502020204030204" pitchFamily="34" charset="0"/>
              </a:rPr>
              <a:t>«…migliorare le abilità dei venditori è </a:t>
            </a:r>
            <a:r>
              <a:rPr lang="it-IT" sz="2400" u="sng" dirty="0">
                <a:latin typeface="Calibri" panose="020F0502020204030204" pitchFamily="34" charset="0"/>
              </a:rPr>
              <a:t>molto</a:t>
            </a:r>
            <a:r>
              <a:rPr lang="it-IT" sz="2400" dirty="0">
                <a:latin typeface="Calibri" panose="020F0502020204030204" pitchFamily="34" charset="0"/>
              </a:rPr>
              <a:t> o </a:t>
            </a:r>
            <a:r>
              <a:rPr lang="it-IT" sz="2400" u="sng" dirty="0">
                <a:latin typeface="Calibri" panose="020F0502020204030204" pitchFamily="34" charset="0"/>
              </a:rPr>
              <a:t>abbastanza</a:t>
            </a:r>
            <a:r>
              <a:rPr lang="it-IT" sz="2400" dirty="0">
                <a:latin typeface="Calibri" panose="020F0502020204030204" pitchFamily="34" charset="0"/>
              </a:rPr>
              <a:t> importante»</a:t>
            </a:r>
            <a:endParaRPr lang="it-IT" sz="2400" dirty="0">
              <a:solidFill>
                <a:srgbClr val="000000"/>
              </a:solidFill>
              <a:latin typeface="Calibri" panose="020F0502020204030204" pitchFamily="34" charset="0"/>
            </a:endParaRPr>
          </a:p>
        </p:txBody>
      </p:sp>
      <p:sp>
        <p:nvSpPr>
          <p:cNvPr id="15" name="Rettangolo arrotondato 14"/>
          <p:cNvSpPr/>
          <p:nvPr/>
        </p:nvSpPr>
        <p:spPr bwMode="auto">
          <a:xfrm>
            <a:off x="342022" y="5029172"/>
            <a:ext cx="4248966" cy="1284863"/>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6" name="Rettangolo 15"/>
          <p:cNvSpPr/>
          <p:nvPr/>
        </p:nvSpPr>
        <p:spPr>
          <a:xfrm>
            <a:off x="368779" y="5061608"/>
            <a:ext cx="4195452" cy="1246495"/>
          </a:xfrm>
          <a:prstGeom prst="rect">
            <a:avLst/>
          </a:prstGeom>
        </p:spPr>
        <p:txBody>
          <a:bodyPr wrap="square">
            <a:spAutoFit/>
          </a:bodyPr>
          <a:lstStyle/>
          <a:p>
            <a:pPr algn="just" eaLnBrk="1" hangingPunct="1">
              <a:spcBef>
                <a:spcPts val="0"/>
              </a:spcBef>
            </a:pPr>
            <a:r>
              <a:rPr lang="it-IT" altLang="it-IT" sz="1500" b="0" dirty="0">
                <a:latin typeface="Calibri" panose="020F0502020204030204" pitchFamily="34" charset="0"/>
              </a:rPr>
              <a:t>La formazione ricopre un ruolo di primaria importanza nell’ambito delle nuove modalità di approccio alla vendita. </a:t>
            </a:r>
            <a:r>
              <a:rPr lang="it-IT" altLang="it-IT" sz="1500" dirty="0">
                <a:latin typeface="Calibri" panose="020F0502020204030204" pitchFamily="34" charset="0"/>
              </a:rPr>
              <a:t>Sono prevalentemente i</a:t>
            </a:r>
            <a:r>
              <a:rPr lang="it-IT" altLang="it-IT" sz="1500" dirty="0">
                <a:solidFill>
                  <a:srgbClr val="1F4E79"/>
                </a:solidFill>
                <a:latin typeface="Calibri" panose="020F0502020204030204" pitchFamily="34" charset="0"/>
              </a:rPr>
              <a:t> </a:t>
            </a:r>
            <a:r>
              <a:rPr lang="it-IT" altLang="it-IT" sz="1500" u="sng" dirty="0">
                <a:solidFill>
                  <a:srgbClr val="1F4E79"/>
                </a:solidFill>
                <a:latin typeface="Calibri" panose="020F0502020204030204" pitchFamily="34" charset="0"/>
              </a:rPr>
              <a:t>RIVEDITORI DI DIMENSIONI PIU’ GRANDI</a:t>
            </a:r>
            <a:r>
              <a:rPr lang="it-IT" altLang="it-IT" sz="1500" dirty="0">
                <a:latin typeface="Calibri" panose="020F0502020204030204" pitchFamily="34" charset="0"/>
              </a:rPr>
              <a:t> quelli che conferiscono importanza a quest’attività.</a:t>
            </a:r>
          </a:p>
        </p:txBody>
      </p:sp>
      <p:pic>
        <p:nvPicPr>
          <p:cNvPr id="17" name="Immagine 16"/>
          <p:cNvPicPr>
            <a:picLocks noChangeAspect="1"/>
          </p:cNvPicPr>
          <p:nvPr/>
        </p:nvPicPr>
        <p:blipFill>
          <a:blip r:embed="rId3"/>
          <a:stretch>
            <a:fillRect/>
          </a:stretch>
        </p:blipFill>
        <p:spPr>
          <a:xfrm>
            <a:off x="5711794" y="2281895"/>
            <a:ext cx="3042439" cy="3883409"/>
          </a:xfrm>
          <a:prstGeom prst="rect">
            <a:avLst/>
          </a:prstGeom>
        </p:spPr>
      </p:pic>
      <p:sp>
        <p:nvSpPr>
          <p:cNvPr id="18" name="CasellaDiTesto 17"/>
          <p:cNvSpPr txBox="1"/>
          <p:nvPr/>
        </p:nvSpPr>
        <p:spPr>
          <a:xfrm>
            <a:off x="6811717" y="2047596"/>
            <a:ext cx="1340900" cy="338554"/>
          </a:xfrm>
          <a:prstGeom prst="rect">
            <a:avLst/>
          </a:prstGeom>
          <a:noFill/>
        </p:spPr>
        <p:txBody>
          <a:bodyPr wrap="square" rtlCol="0">
            <a:spAutoFit/>
          </a:bodyPr>
          <a:lstStyle/>
          <a:p>
            <a:r>
              <a:rPr lang="it-IT" sz="1600" b="0" dirty="0">
                <a:latin typeface="Calibri" panose="020F0502020204030204" pitchFamily="34" charset="0"/>
              </a:rPr>
              <a:t>Nord Est</a:t>
            </a:r>
          </a:p>
        </p:txBody>
      </p:sp>
      <p:sp>
        <p:nvSpPr>
          <p:cNvPr id="19" name="CasellaDiTesto 18"/>
          <p:cNvSpPr txBox="1"/>
          <p:nvPr/>
        </p:nvSpPr>
        <p:spPr>
          <a:xfrm>
            <a:off x="6936272" y="2227805"/>
            <a:ext cx="1002198" cy="646331"/>
          </a:xfrm>
          <a:prstGeom prst="rect">
            <a:avLst/>
          </a:prstGeom>
          <a:noFill/>
        </p:spPr>
        <p:txBody>
          <a:bodyPr wrap="none" rtlCol="0">
            <a:spAutoFit/>
          </a:bodyPr>
          <a:lstStyle>
            <a:defPPr>
              <a:defRPr lang="it-IT"/>
            </a:defPPr>
            <a:lvl1pPr algn="ctr">
              <a:defRPr sz="3600" b="0">
                <a:solidFill>
                  <a:schemeClr val="bg1"/>
                </a:solidFill>
                <a:latin typeface="Calibri" panose="020F0502020204030204" pitchFamily="34" charset="0"/>
              </a:defRPr>
            </a:lvl1pPr>
          </a:lstStyle>
          <a:p>
            <a:r>
              <a:rPr lang="it-IT" dirty="0">
                <a:solidFill>
                  <a:srgbClr val="1F4E79"/>
                </a:solidFill>
              </a:rPr>
              <a:t>60,6</a:t>
            </a:r>
          </a:p>
        </p:txBody>
      </p:sp>
      <p:sp>
        <p:nvSpPr>
          <p:cNvPr id="20" name="CasellaDiTesto 19"/>
          <p:cNvSpPr txBox="1"/>
          <p:nvPr/>
        </p:nvSpPr>
        <p:spPr>
          <a:xfrm>
            <a:off x="7740352" y="4549982"/>
            <a:ext cx="1125129" cy="338554"/>
          </a:xfrm>
          <a:prstGeom prst="rect">
            <a:avLst/>
          </a:prstGeom>
          <a:noFill/>
        </p:spPr>
        <p:txBody>
          <a:bodyPr wrap="square" rtlCol="0">
            <a:spAutoFit/>
          </a:bodyPr>
          <a:lstStyle/>
          <a:p>
            <a:r>
              <a:rPr lang="it-IT" sz="1600" b="0" dirty="0">
                <a:latin typeface="Calibri" panose="020F0502020204030204" pitchFamily="34" charset="0"/>
              </a:rPr>
              <a:t>Sud e Isole</a:t>
            </a:r>
          </a:p>
        </p:txBody>
      </p:sp>
      <p:sp>
        <p:nvSpPr>
          <p:cNvPr id="21" name="CasellaDiTesto 20"/>
          <p:cNvSpPr txBox="1"/>
          <p:nvPr/>
        </p:nvSpPr>
        <p:spPr>
          <a:xfrm>
            <a:off x="7863284" y="4766183"/>
            <a:ext cx="1002198" cy="646331"/>
          </a:xfrm>
          <a:prstGeom prst="rect">
            <a:avLst/>
          </a:prstGeom>
          <a:noFill/>
        </p:spPr>
        <p:txBody>
          <a:bodyPr wrap="none" rtlCol="0">
            <a:spAutoFit/>
          </a:bodyPr>
          <a:lstStyle/>
          <a:p>
            <a:pPr algn="ctr"/>
            <a:r>
              <a:rPr lang="it-IT" sz="3600" b="0" dirty="0">
                <a:solidFill>
                  <a:srgbClr val="1F4E79"/>
                </a:solidFill>
                <a:latin typeface="Calibri" panose="020F0502020204030204" pitchFamily="34" charset="0"/>
              </a:rPr>
              <a:t>58,0</a:t>
            </a:r>
            <a:endParaRPr lang="it-IT" sz="4800" b="0" dirty="0">
              <a:solidFill>
                <a:srgbClr val="1F4E79"/>
              </a:solidFill>
              <a:latin typeface="Calibri" panose="020F0502020204030204" pitchFamily="34" charset="0"/>
            </a:endParaRPr>
          </a:p>
        </p:txBody>
      </p:sp>
      <p:sp>
        <p:nvSpPr>
          <p:cNvPr id="22" name="CasellaDiTesto 21"/>
          <p:cNvSpPr txBox="1"/>
          <p:nvPr/>
        </p:nvSpPr>
        <p:spPr>
          <a:xfrm>
            <a:off x="6401260" y="3568050"/>
            <a:ext cx="1340900" cy="338554"/>
          </a:xfrm>
          <a:prstGeom prst="rect">
            <a:avLst/>
          </a:prstGeom>
          <a:noFill/>
        </p:spPr>
        <p:txBody>
          <a:bodyPr wrap="square" rtlCol="0">
            <a:spAutoFit/>
          </a:bodyPr>
          <a:lstStyle/>
          <a:p>
            <a:r>
              <a:rPr lang="it-IT" sz="1600" b="0" dirty="0">
                <a:latin typeface="Calibri" panose="020F0502020204030204" pitchFamily="34" charset="0"/>
              </a:rPr>
              <a:t>Centro</a:t>
            </a:r>
          </a:p>
        </p:txBody>
      </p:sp>
      <p:sp>
        <p:nvSpPr>
          <p:cNvPr id="23" name="CasellaDiTesto 22"/>
          <p:cNvSpPr txBox="1"/>
          <p:nvPr/>
        </p:nvSpPr>
        <p:spPr>
          <a:xfrm>
            <a:off x="6532456" y="3792439"/>
            <a:ext cx="1002198" cy="646331"/>
          </a:xfrm>
          <a:prstGeom prst="rect">
            <a:avLst/>
          </a:prstGeom>
          <a:noFill/>
        </p:spPr>
        <p:txBody>
          <a:bodyPr wrap="none" rtlCol="0">
            <a:spAutoFit/>
          </a:bodyPr>
          <a:lstStyle/>
          <a:p>
            <a:pPr algn="ctr"/>
            <a:r>
              <a:rPr lang="it-IT" sz="3600" b="0" dirty="0">
                <a:solidFill>
                  <a:srgbClr val="1F4E79"/>
                </a:solidFill>
                <a:latin typeface="Calibri" panose="020F0502020204030204" pitchFamily="34" charset="0"/>
              </a:rPr>
              <a:t>61,3</a:t>
            </a:r>
            <a:endParaRPr lang="it-IT" sz="4800" b="0" dirty="0">
              <a:solidFill>
                <a:srgbClr val="1F4E79"/>
              </a:solidFill>
              <a:latin typeface="Calibri" panose="020F0502020204030204" pitchFamily="34" charset="0"/>
            </a:endParaRPr>
          </a:p>
        </p:txBody>
      </p:sp>
      <p:sp>
        <p:nvSpPr>
          <p:cNvPr id="24" name="CasellaDiTesto 23"/>
          <p:cNvSpPr txBox="1"/>
          <p:nvPr/>
        </p:nvSpPr>
        <p:spPr>
          <a:xfrm>
            <a:off x="5148064" y="2188672"/>
            <a:ext cx="1340900" cy="338554"/>
          </a:xfrm>
          <a:prstGeom prst="rect">
            <a:avLst/>
          </a:prstGeom>
          <a:noFill/>
        </p:spPr>
        <p:txBody>
          <a:bodyPr wrap="square" rtlCol="0">
            <a:spAutoFit/>
          </a:bodyPr>
          <a:lstStyle/>
          <a:p>
            <a:r>
              <a:rPr lang="it-IT" sz="1600" b="0" dirty="0">
                <a:latin typeface="Calibri" panose="020F0502020204030204" pitchFamily="34" charset="0"/>
              </a:rPr>
              <a:t>Nord Ovest</a:t>
            </a:r>
          </a:p>
        </p:txBody>
      </p:sp>
      <p:sp>
        <p:nvSpPr>
          <p:cNvPr id="25" name="CasellaDiTesto 24"/>
          <p:cNvSpPr txBox="1"/>
          <p:nvPr/>
        </p:nvSpPr>
        <p:spPr>
          <a:xfrm>
            <a:off x="5277063" y="2528740"/>
            <a:ext cx="1002198" cy="646331"/>
          </a:xfrm>
          <a:prstGeom prst="rect">
            <a:avLst/>
          </a:prstGeom>
          <a:solidFill>
            <a:srgbClr val="1F4E79"/>
          </a:solidFill>
        </p:spPr>
        <p:txBody>
          <a:bodyPr wrap="none" rtlCol="0">
            <a:spAutoFit/>
          </a:bodyPr>
          <a:lstStyle/>
          <a:p>
            <a:pPr algn="ctr"/>
            <a:r>
              <a:rPr lang="it-IT" sz="3600" b="0" dirty="0">
                <a:solidFill>
                  <a:schemeClr val="bg1"/>
                </a:solidFill>
                <a:latin typeface="Calibri" panose="020F0502020204030204" pitchFamily="34" charset="0"/>
              </a:rPr>
              <a:t>70,9</a:t>
            </a:r>
            <a:endParaRPr lang="it-IT" sz="4800" b="0" dirty="0">
              <a:solidFill>
                <a:schemeClr val="bg1"/>
              </a:solidFill>
              <a:latin typeface="Calibri" panose="020F0502020204030204" pitchFamily="34" charset="0"/>
            </a:endParaRPr>
          </a:p>
        </p:txBody>
      </p:sp>
      <p:sp>
        <p:nvSpPr>
          <p:cNvPr id="26" name="Freccia a destra 25"/>
          <p:cNvSpPr/>
          <p:nvPr/>
        </p:nvSpPr>
        <p:spPr bwMode="auto">
          <a:xfrm>
            <a:off x="3415557" y="3321645"/>
            <a:ext cx="1387140" cy="415682"/>
          </a:xfrm>
          <a:prstGeom prst="rightArrow">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cxnSp>
        <p:nvCxnSpPr>
          <p:cNvPr id="27" name="Connettore diritto 26"/>
          <p:cNvCxnSpPr/>
          <p:nvPr/>
        </p:nvCxnSpPr>
        <p:spPr bwMode="auto">
          <a:xfrm>
            <a:off x="4948348" y="1989271"/>
            <a:ext cx="0" cy="4320049"/>
          </a:xfrm>
          <a:prstGeom prst="line">
            <a:avLst/>
          </a:prstGeom>
          <a:noFill/>
          <a:ln w="57150" cap="flat" cmpd="sng" algn="ctr">
            <a:solidFill>
              <a:srgbClr val="1F4E79"/>
            </a:solidFill>
            <a:prstDash val="solid"/>
            <a:round/>
            <a:headEnd type="none" w="med" len="med"/>
            <a:tailEnd type="none" w="med" len="med"/>
          </a:ln>
          <a:effectLst/>
        </p:spPr>
      </p:cxnSp>
    </p:spTree>
    <p:extLst>
      <p:ext uri="{BB962C8B-B14F-4D97-AF65-F5344CB8AC3E}">
        <p14:creationId xmlns:p14="http://schemas.microsoft.com/office/powerpoint/2010/main" val="18178418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http://www.marketingdigitale.agency/images/web-marketing_ya3x38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1264" y="2723815"/>
            <a:ext cx="1001536" cy="894705"/>
          </a:xfrm>
          <a:prstGeom prst="rect">
            <a:avLst/>
          </a:prstGeom>
          <a:noFill/>
          <a:extLst>
            <a:ext uri="{909E8E84-426E-40DD-AFC4-6F175D3DCCD1}">
              <a14:hiddenFill xmlns:a14="http://schemas.microsoft.com/office/drawing/2010/main">
                <a:solidFill>
                  <a:srgbClr val="FFFFFF"/>
                </a:solidFill>
              </a14:hiddenFill>
            </a:ext>
          </a:extLst>
        </p:spPr>
      </p:pic>
      <p:sp>
        <p:nvSpPr>
          <p:cNvPr id="54" name="CasellaDiTesto 9"/>
          <p:cNvSpPr txBox="1">
            <a:spLocks noChangeArrowheads="1"/>
          </p:cNvSpPr>
          <p:nvPr/>
        </p:nvSpPr>
        <p:spPr bwMode="auto">
          <a:xfrm>
            <a:off x="342022" y="1630541"/>
            <a:ext cx="85950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1800" b="0" dirty="0">
                <a:latin typeface="Calibri" panose="020F0502020204030204" pitchFamily="34" charset="0"/>
              </a:rPr>
              <a:t>In generale, la Sua impresa oggi punta maggiormente (in termini di sforzi commerciali) sui </a:t>
            </a:r>
            <a:r>
              <a:rPr lang="it-IT" sz="1800" u="sng" dirty="0">
                <a:latin typeface="Calibri" panose="020F0502020204030204" pitchFamily="34" charset="0"/>
              </a:rPr>
              <a:t>canali e sulle modalità tradizionali di vendita o su quelli a sfondo digitale</a:t>
            </a:r>
            <a:r>
              <a:rPr lang="it-IT" sz="1800" b="0" dirty="0">
                <a:latin typeface="Calibri" panose="020F0502020204030204" pitchFamily="34" charset="0"/>
              </a:rPr>
              <a:t>? </a:t>
            </a:r>
          </a:p>
        </p:txBody>
      </p:sp>
      <p:sp>
        <p:nvSpPr>
          <p:cNvPr id="6"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le strategie di marketing delle imprese |</a:t>
            </a:r>
            <a:r>
              <a:rPr lang="it-IT" altLang="it-IT" kern="0" dirty="0">
                <a:solidFill>
                  <a:schemeClr val="tx1"/>
                </a:solidFill>
                <a:latin typeface="Calibri" panose="020F0502020204030204" pitchFamily="34" charset="0"/>
                <a:cs typeface="Arial" panose="020B0604020202020204" pitchFamily="34" charset="0"/>
              </a:rPr>
              <a:t> </a:t>
            </a:r>
            <a:r>
              <a:rPr lang="it-IT" altLang="it-IT" dirty="0">
                <a:solidFill>
                  <a:schemeClr val="tx1"/>
                </a:solidFill>
                <a:latin typeface="Calibri" panose="020F0502020204030204" pitchFamily="34" charset="0"/>
                <a:cs typeface="Arial" panose="020B0604020202020204" pitchFamily="34" charset="0"/>
              </a:rPr>
              <a:t>…l’elevata attenzione che i rivenditori </a:t>
            </a:r>
            <a:r>
              <a:rPr lang="it-IT" altLang="it-IT" dirty="0" err="1">
                <a:solidFill>
                  <a:schemeClr val="tx1"/>
                </a:solidFill>
                <a:latin typeface="Calibri" panose="020F0502020204030204" pitchFamily="34" charset="0"/>
                <a:cs typeface="Arial" panose="020B0604020202020204" pitchFamily="34" charset="0"/>
              </a:rPr>
              <a:t>automotive</a:t>
            </a:r>
            <a:r>
              <a:rPr lang="it-IT" altLang="it-IT" dirty="0">
                <a:solidFill>
                  <a:schemeClr val="tx1"/>
                </a:solidFill>
                <a:latin typeface="Calibri" panose="020F0502020204030204" pitchFamily="34" charset="0"/>
                <a:cs typeface="Arial" panose="020B0604020202020204" pitchFamily="34" charset="0"/>
              </a:rPr>
              <a:t> rivolgono alle moderne tecniche di vendite è certificata dalla crescente quota di operatori che puntano interamente, o comunque allo stesso modo dei canali tradizionali, sui canali digitali (sono circa il 42%)… </a:t>
            </a:r>
            <a:r>
              <a:rPr lang="it-IT" dirty="0">
                <a:solidFill>
                  <a:schemeClr val="tx1"/>
                </a:solidFill>
                <a:latin typeface="Calibri" panose="020F0502020204030204" pitchFamily="34" charset="0"/>
              </a:rPr>
              <a:t> </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7" name="Rettangolo 6"/>
          <p:cNvSpPr/>
          <p:nvPr/>
        </p:nvSpPr>
        <p:spPr bwMode="auto">
          <a:xfrm>
            <a:off x="0" y="0"/>
            <a:ext cx="9144000" cy="188913"/>
          </a:xfrm>
          <a:prstGeom prst="rect">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b="0" dirty="0">
                <a:solidFill>
                  <a:schemeClr val="bg1"/>
                </a:solidFill>
                <a:latin typeface="Calibri" panose="020F0502020204030204" pitchFamily="34" charset="0"/>
              </a:rPr>
              <a:t>APPROFONDIMENTO – MARKETING DIGITALE</a:t>
            </a:r>
            <a:endParaRPr kumimoji="0" lang="it-IT" sz="1050" b="0" i="0" u="none" strike="noStrike" cap="none" normalizeH="0" baseline="0" dirty="0">
              <a:ln>
                <a:noFill/>
              </a:ln>
              <a:solidFill>
                <a:schemeClr val="bg1"/>
              </a:solidFill>
              <a:effectLst/>
              <a:latin typeface="Calibri" panose="020F0502020204030204" pitchFamily="34" charset="0"/>
            </a:endParaRPr>
          </a:p>
        </p:txBody>
      </p:sp>
      <p:sp>
        <p:nvSpPr>
          <p:cNvPr id="8" name="Text Box 49"/>
          <p:cNvSpPr txBox="1">
            <a:spLocks noChangeArrowheads="1"/>
          </p:cNvSpPr>
          <p:nvPr/>
        </p:nvSpPr>
        <p:spPr bwMode="auto">
          <a:xfrm>
            <a:off x="228600" y="6365922"/>
            <a:ext cx="8839200"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828 casi. Esclusivamente i rivenditori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pic>
        <p:nvPicPr>
          <p:cNvPr id="4098" name="Picture 2" descr="http://www.tlsgomme.it/tls/sites/default/files/styles/news_anteprima_home/public/icona-tagliando.png?itok=7U0DGXh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851" y="2661414"/>
            <a:ext cx="1201845" cy="9381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tlsgomme.it/tls/sites/default/files/styles/news_anteprima_home/public/icona-tagliando.png?itok=7U0DGXh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3452" y="2592414"/>
            <a:ext cx="902964" cy="7048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www.marketingdigitale.agency/images/web-marketing_ya3x38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3960" y="2554608"/>
            <a:ext cx="1301221" cy="1162424"/>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13"/>
          <p:cNvSpPr txBox="1">
            <a:spLocks noChangeArrowheads="1"/>
          </p:cNvSpPr>
          <p:nvPr/>
        </p:nvSpPr>
        <p:spPr bwMode="auto">
          <a:xfrm>
            <a:off x="1453704" y="3781489"/>
            <a:ext cx="154561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6000" b="0" dirty="0">
                <a:solidFill>
                  <a:schemeClr val="bg1">
                    <a:lumMod val="50000"/>
                  </a:schemeClr>
                </a:solidFill>
                <a:latin typeface="Calibri" panose="020F0502020204030204" pitchFamily="34" charset="0"/>
              </a:rPr>
              <a:t>58,2</a:t>
            </a:r>
          </a:p>
        </p:txBody>
      </p:sp>
      <p:sp>
        <p:nvSpPr>
          <p:cNvPr id="15" name="CasellaDiTesto 14"/>
          <p:cNvSpPr txBox="1">
            <a:spLocks noChangeArrowheads="1"/>
          </p:cNvSpPr>
          <p:nvPr/>
        </p:nvSpPr>
        <p:spPr bwMode="auto">
          <a:xfrm>
            <a:off x="4640050" y="3781489"/>
            <a:ext cx="115608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6000" b="0" dirty="0">
                <a:solidFill>
                  <a:srgbClr val="1F4E79"/>
                </a:solidFill>
                <a:latin typeface="Calibri" panose="020F0502020204030204" pitchFamily="34" charset="0"/>
              </a:rPr>
              <a:t>8,4</a:t>
            </a:r>
          </a:p>
        </p:txBody>
      </p:sp>
      <p:sp>
        <p:nvSpPr>
          <p:cNvPr id="16" name="CasellaDiTesto 15"/>
          <p:cNvSpPr txBox="1">
            <a:spLocks noChangeArrowheads="1"/>
          </p:cNvSpPr>
          <p:nvPr/>
        </p:nvSpPr>
        <p:spPr bwMode="auto">
          <a:xfrm>
            <a:off x="7149840" y="3781489"/>
            <a:ext cx="154561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6000" b="0" dirty="0">
                <a:solidFill>
                  <a:srgbClr val="1F4E79"/>
                </a:solidFill>
                <a:latin typeface="Calibri" panose="020F0502020204030204" pitchFamily="34" charset="0"/>
              </a:rPr>
              <a:t>33,5</a:t>
            </a:r>
          </a:p>
        </p:txBody>
      </p:sp>
      <p:sp>
        <p:nvSpPr>
          <p:cNvPr id="17" name="Rettangolo 16"/>
          <p:cNvSpPr/>
          <p:nvPr/>
        </p:nvSpPr>
        <p:spPr bwMode="auto">
          <a:xfrm>
            <a:off x="395288" y="2395716"/>
            <a:ext cx="2664544" cy="3817700"/>
          </a:xfrm>
          <a:prstGeom prst="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8" name="Rettangolo 17"/>
          <p:cNvSpPr/>
          <p:nvPr/>
        </p:nvSpPr>
        <p:spPr bwMode="auto">
          <a:xfrm>
            <a:off x="3243356" y="2395716"/>
            <a:ext cx="2664544" cy="3817700"/>
          </a:xfrm>
          <a:prstGeom prst="rect">
            <a:avLst/>
          </a:prstGeom>
          <a:noFill/>
          <a:ln w="381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9" name="Rettangolo 18"/>
          <p:cNvSpPr/>
          <p:nvPr/>
        </p:nvSpPr>
        <p:spPr bwMode="auto">
          <a:xfrm>
            <a:off x="6091424" y="2395716"/>
            <a:ext cx="2664544" cy="3817700"/>
          </a:xfrm>
          <a:prstGeom prst="rect">
            <a:avLst/>
          </a:prstGeom>
          <a:noFill/>
          <a:ln w="381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 name="Rettangolo 1"/>
          <p:cNvSpPr/>
          <p:nvPr/>
        </p:nvSpPr>
        <p:spPr>
          <a:xfrm>
            <a:off x="413285" y="4718754"/>
            <a:ext cx="2646547" cy="1446550"/>
          </a:xfrm>
          <a:prstGeom prst="rect">
            <a:avLst/>
          </a:prstGeom>
        </p:spPr>
        <p:txBody>
          <a:bodyPr wrap="square">
            <a:spAutoFit/>
          </a:bodyPr>
          <a:lstStyle/>
          <a:p>
            <a:pPr fontAlgn="ctr"/>
            <a:r>
              <a:rPr lang="it-IT" sz="2200" b="0" dirty="0">
                <a:latin typeface="Calibri" panose="020F0502020204030204" pitchFamily="34" charset="0"/>
              </a:rPr>
              <a:t>Puntiamo prevalentemente sui canali e sulle </a:t>
            </a:r>
            <a:r>
              <a:rPr lang="it-IT" sz="2200" u="sng" dirty="0">
                <a:latin typeface="Calibri" panose="020F0502020204030204" pitchFamily="34" charset="0"/>
              </a:rPr>
              <a:t>modalità tradizionali</a:t>
            </a:r>
            <a:endParaRPr lang="it-IT" sz="2200" u="sng" dirty="0">
              <a:solidFill>
                <a:srgbClr val="000000"/>
              </a:solidFill>
              <a:latin typeface="Calibri" panose="020F0502020204030204" pitchFamily="34" charset="0"/>
            </a:endParaRPr>
          </a:p>
        </p:txBody>
      </p:sp>
      <p:sp>
        <p:nvSpPr>
          <p:cNvPr id="3" name="Rettangolo 2"/>
          <p:cNvSpPr/>
          <p:nvPr/>
        </p:nvSpPr>
        <p:spPr>
          <a:xfrm>
            <a:off x="3258839" y="4718754"/>
            <a:ext cx="2649061" cy="1107996"/>
          </a:xfrm>
          <a:prstGeom prst="rect">
            <a:avLst/>
          </a:prstGeom>
        </p:spPr>
        <p:txBody>
          <a:bodyPr wrap="square">
            <a:spAutoFit/>
          </a:bodyPr>
          <a:lstStyle/>
          <a:p>
            <a:pPr fontAlgn="ctr"/>
            <a:r>
              <a:rPr lang="it-IT" sz="2200" b="0" dirty="0">
                <a:latin typeface="Calibri" panose="020F0502020204030204" pitchFamily="34" charset="0"/>
              </a:rPr>
              <a:t>Puntiamo prevalentemente sui </a:t>
            </a:r>
            <a:r>
              <a:rPr lang="it-IT" sz="2200" u="sng" dirty="0">
                <a:latin typeface="Calibri" panose="020F0502020204030204" pitchFamily="34" charset="0"/>
              </a:rPr>
              <a:t>canali digitali</a:t>
            </a:r>
            <a:endParaRPr lang="it-IT" sz="2200" u="sng" dirty="0">
              <a:solidFill>
                <a:srgbClr val="000000"/>
              </a:solidFill>
              <a:latin typeface="Calibri" panose="020F0502020204030204" pitchFamily="34" charset="0"/>
            </a:endParaRPr>
          </a:p>
        </p:txBody>
      </p:sp>
      <p:sp>
        <p:nvSpPr>
          <p:cNvPr id="4" name="Rettangolo 3"/>
          <p:cNvSpPr/>
          <p:nvPr/>
        </p:nvSpPr>
        <p:spPr>
          <a:xfrm>
            <a:off x="6111507" y="4718754"/>
            <a:ext cx="2644462" cy="1107996"/>
          </a:xfrm>
          <a:prstGeom prst="rect">
            <a:avLst/>
          </a:prstGeom>
        </p:spPr>
        <p:txBody>
          <a:bodyPr wrap="square">
            <a:spAutoFit/>
          </a:bodyPr>
          <a:lstStyle/>
          <a:p>
            <a:pPr fontAlgn="ctr"/>
            <a:r>
              <a:rPr lang="it-IT" sz="2200" b="0" dirty="0">
                <a:latin typeface="Calibri" panose="020F0502020204030204" pitchFamily="34" charset="0"/>
              </a:rPr>
              <a:t>Puntiamo allo stesso modo su </a:t>
            </a:r>
            <a:r>
              <a:rPr lang="it-IT" sz="2200" u="sng" dirty="0">
                <a:latin typeface="Calibri" panose="020F0502020204030204" pitchFamily="34" charset="0"/>
              </a:rPr>
              <a:t>entrambi i canali</a:t>
            </a:r>
            <a:endParaRPr lang="it-IT" sz="2200" u="sng" dirty="0">
              <a:solidFill>
                <a:srgbClr val="000000"/>
              </a:solidFill>
              <a:latin typeface="Calibri" panose="020F0502020204030204" pitchFamily="34" charset="0"/>
            </a:endParaRPr>
          </a:p>
        </p:txBody>
      </p:sp>
      <p:sp>
        <p:nvSpPr>
          <p:cNvPr id="23" name="Freccia circolare a destra 22"/>
          <p:cNvSpPr/>
          <p:nvPr/>
        </p:nvSpPr>
        <p:spPr bwMode="auto">
          <a:xfrm>
            <a:off x="802948" y="3772967"/>
            <a:ext cx="484676" cy="783784"/>
          </a:xfrm>
          <a:prstGeom prst="curvedRightArrow">
            <a:avLst>
              <a:gd name="adj1" fmla="val 25000"/>
              <a:gd name="adj2" fmla="val 50000"/>
              <a:gd name="adj3" fmla="val 17113"/>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4" name="Freccia circolare a destra 23"/>
          <p:cNvSpPr/>
          <p:nvPr/>
        </p:nvSpPr>
        <p:spPr bwMode="auto">
          <a:xfrm>
            <a:off x="3727284" y="3772967"/>
            <a:ext cx="484676" cy="783784"/>
          </a:xfrm>
          <a:prstGeom prst="curvedRightArrow">
            <a:avLst>
              <a:gd name="adj1" fmla="val 25000"/>
              <a:gd name="adj2" fmla="val 50000"/>
              <a:gd name="adj3" fmla="val 17113"/>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5" name="Freccia circolare a destra 24"/>
          <p:cNvSpPr/>
          <p:nvPr/>
        </p:nvSpPr>
        <p:spPr bwMode="auto">
          <a:xfrm>
            <a:off x="6369876" y="3772967"/>
            <a:ext cx="484676" cy="783784"/>
          </a:xfrm>
          <a:prstGeom prst="curvedRightArrow">
            <a:avLst>
              <a:gd name="adj1" fmla="val 25000"/>
              <a:gd name="adj2" fmla="val 50000"/>
              <a:gd name="adj3" fmla="val 17113"/>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0030073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asellaDiTesto 9"/>
          <p:cNvSpPr txBox="1">
            <a:spLocks noChangeArrowheads="1"/>
          </p:cNvSpPr>
          <p:nvPr/>
        </p:nvSpPr>
        <p:spPr bwMode="auto">
          <a:xfrm>
            <a:off x="342022" y="1399136"/>
            <a:ext cx="85950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1800" b="0" dirty="0">
                <a:latin typeface="Calibri" panose="020F0502020204030204" pitchFamily="34" charset="0"/>
              </a:rPr>
              <a:t>Pensando al sito web della Sua impresa, quanta importanza attribuisce ai seguenti aspetti in termini di </a:t>
            </a:r>
            <a:r>
              <a:rPr lang="it-IT" sz="1800" u="sng" dirty="0">
                <a:latin typeface="Calibri" panose="020F0502020204030204" pitchFamily="34" charset="0"/>
              </a:rPr>
              <a:t>capacità attrattiva del cliente in ambito commerciale</a:t>
            </a:r>
            <a:r>
              <a:rPr lang="it-IT" sz="1800" b="0" dirty="0">
                <a:latin typeface="Calibri" panose="020F0502020204030204" pitchFamily="34" charset="0"/>
              </a:rPr>
              <a:t>?</a:t>
            </a:r>
          </a:p>
        </p:txBody>
      </p:sp>
      <p:sp>
        <p:nvSpPr>
          <p:cNvPr id="5"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il sito internet dell’impresa |</a:t>
            </a:r>
            <a:r>
              <a:rPr lang="it-IT" altLang="it-IT" kern="0" dirty="0">
                <a:solidFill>
                  <a:schemeClr val="tx1"/>
                </a:solidFill>
                <a:latin typeface="Calibri" panose="020F0502020204030204" pitchFamily="34" charset="0"/>
                <a:cs typeface="Arial" panose="020B0604020202020204" pitchFamily="34" charset="0"/>
              </a:rPr>
              <a:t> </a:t>
            </a:r>
            <a:r>
              <a:rPr lang="it-IT" altLang="it-IT" dirty="0">
                <a:solidFill>
                  <a:schemeClr val="tx1"/>
                </a:solidFill>
                <a:latin typeface="Calibri" panose="020F0502020204030204" pitchFamily="34" charset="0"/>
                <a:cs typeface="Arial" panose="020B0604020202020204" pitchFamily="34" charset="0"/>
              </a:rPr>
              <a:t>il</a:t>
            </a:r>
            <a:r>
              <a:rPr lang="it-IT" dirty="0">
                <a:solidFill>
                  <a:schemeClr val="tx1"/>
                </a:solidFill>
                <a:latin typeface="Calibri" panose="020F0502020204030204" pitchFamily="34" charset="0"/>
              </a:rPr>
              <a:t> sito web delle imprese assume un ruolo fondamentale nell’ambito delle nuove strategie di marketing… contenuti ben organizzati e chiari sembrano massimizzarne l’attrattività commerciale…</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6" name="Rettangolo 5"/>
          <p:cNvSpPr/>
          <p:nvPr/>
        </p:nvSpPr>
        <p:spPr bwMode="auto">
          <a:xfrm>
            <a:off x="0" y="0"/>
            <a:ext cx="9144000" cy="188913"/>
          </a:xfrm>
          <a:prstGeom prst="rect">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b="0" dirty="0">
                <a:solidFill>
                  <a:schemeClr val="bg1"/>
                </a:solidFill>
                <a:latin typeface="Calibri" panose="020F0502020204030204" pitchFamily="34" charset="0"/>
              </a:rPr>
              <a:t>APPROFONDIMENTO – MARKETING DIGITALE</a:t>
            </a:r>
            <a:endParaRPr kumimoji="0" lang="it-IT" sz="1050" b="0" i="0" u="none" strike="noStrike" cap="none" normalizeH="0" baseline="0" dirty="0">
              <a:ln>
                <a:noFill/>
              </a:ln>
              <a:solidFill>
                <a:schemeClr val="bg1"/>
              </a:solidFill>
              <a:effectLst/>
              <a:latin typeface="Calibri" panose="020F0502020204030204" pitchFamily="34" charset="0"/>
            </a:endParaRPr>
          </a:p>
        </p:txBody>
      </p:sp>
      <p:pic>
        <p:nvPicPr>
          <p:cNvPr id="9" name="Picture 2" descr="http://us.123rf.com/450wm/redkoala/redkoala1301/redkoala130100015/17208827-sito-internet-icons-set.jpg?ver=6"/>
          <p:cNvPicPr>
            <a:picLocks noChangeAspect="1" noChangeArrowheads="1"/>
          </p:cNvPicPr>
          <p:nvPr/>
        </p:nvPicPr>
        <p:blipFill rotWithShape="1">
          <a:blip r:embed="rId2">
            <a:extLst>
              <a:ext uri="{28A0092B-C50C-407E-A947-70E740481C1C}">
                <a14:useLocalDpi xmlns:a14="http://schemas.microsoft.com/office/drawing/2010/main" val="0"/>
              </a:ext>
            </a:extLst>
          </a:blip>
          <a:srcRect l="3710" t="1" r="74765" b="79166"/>
          <a:stretch/>
        </p:blipFill>
        <p:spPr bwMode="auto">
          <a:xfrm>
            <a:off x="195151" y="2111017"/>
            <a:ext cx="881474" cy="853156"/>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1056860" y="2298178"/>
            <a:ext cx="2592288" cy="738664"/>
          </a:xfrm>
          <a:prstGeom prst="rect">
            <a:avLst/>
          </a:prstGeom>
        </p:spPr>
        <p:txBody>
          <a:bodyPr wrap="square">
            <a:spAutoFit/>
          </a:bodyPr>
          <a:lstStyle/>
          <a:p>
            <a:r>
              <a:rPr lang="it-IT" sz="1400" dirty="0">
                <a:latin typeface="Calibri" panose="020F0502020204030204" pitchFamily="34" charset="0"/>
              </a:rPr>
              <a:t>Organizzazione dei contenuti </a:t>
            </a:r>
            <a:r>
              <a:rPr lang="it-IT" sz="1400" b="0" dirty="0">
                <a:latin typeface="Calibri" panose="020F0502020204030204" pitchFamily="34" charset="0"/>
              </a:rPr>
              <a:t>(facilità di reperimento delle informazioni d’interesse)</a:t>
            </a:r>
          </a:p>
        </p:txBody>
      </p:sp>
      <p:sp>
        <p:nvSpPr>
          <p:cNvPr id="11" name="CasellaDiTesto 10"/>
          <p:cNvSpPr txBox="1">
            <a:spLocks noChangeArrowheads="1"/>
          </p:cNvSpPr>
          <p:nvPr/>
        </p:nvSpPr>
        <p:spPr bwMode="auto">
          <a:xfrm>
            <a:off x="3334612" y="2344345"/>
            <a:ext cx="10021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3600" b="0" dirty="0">
                <a:solidFill>
                  <a:srgbClr val="1F4E79"/>
                </a:solidFill>
                <a:latin typeface="Calibri" panose="020F0502020204030204" pitchFamily="34" charset="0"/>
              </a:rPr>
              <a:t>84,2</a:t>
            </a:r>
          </a:p>
        </p:txBody>
      </p:sp>
      <p:pic>
        <p:nvPicPr>
          <p:cNvPr id="13" name="Picture 4" descr="http://us.123rf.com/450wm/redkoala/redkoala1301/redkoala130100015/17208827-sito-internet-icons-set.jpg?ver=6"/>
          <p:cNvPicPr>
            <a:picLocks noChangeAspect="1" noChangeArrowheads="1"/>
          </p:cNvPicPr>
          <p:nvPr/>
        </p:nvPicPr>
        <p:blipFill rotWithShape="1">
          <a:blip r:embed="rId2">
            <a:extLst>
              <a:ext uri="{28A0092B-C50C-407E-A947-70E740481C1C}">
                <a14:useLocalDpi xmlns:a14="http://schemas.microsoft.com/office/drawing/2010/main" val="0"/>
              </a:ext>
            </a:extLst>
          </a:blip>
          <a:srcRect l="71997" t="25047" r="1555" b="56282"/>
          <a:stretch/>
        </p:blipFill>
        <p:spPr bwMode="auto">
          <a:xfrm>
            <a:off x="147260" y="3197170"/>
            <a:ext cx="1066868" cy="753188"/>
          </a:xfrm>
          <a:prstGeom prst="rect">
            <a:avLst/>
          </a:prstGeom>
          <a:noFill/>
          <a:extLst>
            <a:ext uri="{909E8E84-426E-40DD-AFC4-6F175D3DCCD1}">
              <a14:hiddenFill xmlns:a14="http://schemas.microsoft.com/office/drawing/2010/main">
                <a:solidFill>
                  <a:srgbClr val="FFFFFF"/>
                </a:solidFill>
              </a14:hiddenFill>
            </a:ext>
          </a:extLst>
        </p:spPr>
      </p:pic>
      <p:sp>
        <p:nvSpPr>
          <p:cNvPr id="14" name="Rettangolo 13"/>
          <p:cNvSpPr/>
          <p:nvPr/>
        </p:nvSpPr>
        <p:spPr>
          <a:xfrm>
            <a:off x="1056860" y="3427137"/>
            <a:ext cx="2068431" cy="523220"/>
          </a:xfrm>
          <a:prstGeom prst="rect">
            <a:avLst/>
          </a:prstGeom>
        </p:spPr>
        <p:txBody>
          <a:bodyPr wrap="square">
            <a:spAutoFit/>
          </a:bodyPr>
          <a:lstStyle/>
          <a:p>
            <a:r>
              <a:rPr lang="it-IT" sz="1400" dirty="0">
                <a:latin typeface="Calibri" panose="020F0502020204030204" pitchFamily="34" charset="0"/>
              </a:rPr>
              <a:t>Chiarezza dei contenuti </a:t>
            </a:r>
            <a:r>
              <a:rPr lang="it-IT" sz="1400" b="0" dirty="0">
                <a:latin typeface="Calibri" panose="020F0502020204030204" pitchFamily="34" charset="0"/>
              </a:rPr>
              <a:t>disponibili</a:t>
            </a:r>
          </a:p>
        </p:txBody>
      </p:sp>
      <p:sp>
        <p:nvSpPr>
          <p:cNvPr id="15" name="CasellaDiTesto 14"/>
          <p:cNvSpPr txBox="1">
            <a:spLocks noChangeArrowheads="1"/>
          </p:cNvSpPr>
          <p:nvPr/>
        </p:nvSpPr>
        <p:spPr bwMode="auto">
          <a:xfrm>
            <a:off x="3334612" y="3365582"/>
            <a:ext cx="10021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3600" b="0" dirty="0">
                <a:solidFill>
                  <a:srgbClr val="1F4E79"/>
                </a:solidFill>
                <a:latin typeface="Calibri" panose="020F0502020204030204" pitchFamily="34" charset="0"/>
              </a:rPr>
              <a:t>80,5</a:t>
            </a:r>
          </a:p>
        </p:txBody>
      </p:sp>
      <p:pic>
        <p:nvPicPr>
          <p:cNvPr id="17" name="Picture 6" descr="http://us.123rf.com/450wm/redkoala/redkoala1301/redkoala130100015/17208827-sito-internet-icons-set.jpg?ver=6"/>
          <p:cNvPicPr>
            <a:picLocks noChangeAspect="1" noChangeArrowheads="1"/>
          </p:cNvPicPr>
          <p:nvPr/>
        </p:nvPicPr>
        <p:blipFill rotWithShape="1">
          <a:blip r:embed="rId2">
            <a:extLst>
              <a:ext uri="{28A0092B-C50C-407E-A947-70E740481C1C}">
                <a14:useLocalDpi xmlns:a14="http://schemas.microsoft.com/office/drawing/2010/main" val="0"/>
              </a:ext>
            </a:extLst>
          </a:blip>
          <a:srcRect l="5040" t="48190" r="74034" b="33443"/>
          <a:stretch/>
        </p:blipFill>
        <p:spPr bwMode="auto">
          <a:xfrm>
            <a:off x="302761" y="4205233"/>
            <a:ext cx="767351" cy="673543"/>
          </a:xfrm>
          <a:prstGeom prst="rect">
            <a:avLst/>
          </a:prstGeom>
          <a:noFill/>
          <a:extLst>
            <a:ext uri="{909E8E84-426E-40DD-AFC4-6F175D3DCCD1}">
              <a14:hiddenFill xmlns:a14="http://schemas.microsoft.com/office/drawing/2010/main">
                <a:solidFill>
                  <a:srgbClr val="FFFFFF"/>
                </a:solidFill>
              </a14:hiddenFill>
            </a:ext>
          </a:extLst>
        </p:spPr>
      </p:pic>
      <p:sp>
        <p:nvSpPr>
          <p:cNvPr id="18" name="Rettangolo 17"/>
          <p:cNvSpPr/>
          <p:nvPr/>
        </p:nvSpPr>
        <p:spPr>
          <a:xfrm>
            <a:off x="1056860" y="4355556"/>
            <a:ext cx="2068431" cy="523220"/>
          </a:xfrm>
          <a:prstGeom prst="rect">
            <a:avLst/>
          </a:prstGeom>
        </p:spPr>
        <p:txBody>
          <a:bodyPr wrap="square">
            <a:spAutoFit/>
          </a:bodyPr>
          <a:lstStyle/>
          <a:p>
            <a:r>
              <a:rPr lang="it-IT" sz="1400" dirty="0">
                <a:latin typeface="Calibri" panose="020F0502020204030204" pitchFamily="34" charset="0"/>
              </a:rPr>
              <a:t>Utilità dei contenuti </a:t>
            </a:r>
            <a:r>
              <a:rPr lang="it-IT" sz="1400" b="0" dirty="0">
                <a:latin typeface="Calibri" panose="020F0502020204030204" pitchFamily="34" charset="0"/>
              </a:rPr>
              <a:t>disponibili</a:t>
            </a:r>
          </a:p>
        </p:txBody>
      </p:sp>
      <p:sp>
        <p:nvSpPr>
          <p:cNvPr id="19" name="CasellaDiTesto 18"/>
          <p:cNvSpPr txBox="1">
            <a:spLocks noChangeArrowheads="1"/>
          </p:cNvSpPr>
          <p:nvPr/>
        </p:nvSpPr>
        <p:spPr bwMode="auto">
          <a:xfrm>
            <a:off x="3334612" y="4294001"/>
            <a:ext cx="10021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3600" b="0" dirty="0">
                <a:solidFill>
                  <a:srgbClr val="1F4E79"/>
                </a:solidFill>
                <a:latin typeface="Calibri" panose="020F0502020204030204" pitchFamily="34" charset="0"/>
              </a:rPr>
              <a:t>78,7</a:t>
            </a:r>
          </a:p>
        </p:txBody>
      </p:sp>
      <p:pic>
        <p:nvPicPr>
          <p:cNvPr id="1032" name="Picture 8" descr="http://us.123rf.com/450wm/frbird/frbird1306/frbird130600005/20069845-universal-icon-set-25-universal-icons-for-website-and-app-simply-series-illustration.jpg?ver=6"/>
          <p:cNvPicPr>
            <a:picLocks noChangeAspect="1" noChangeArrowheads="1"/>
          </p:cNvPicPr>
          <p:nvPr/>
        </p:nvPicPr>
        <p:blipFill rotWithShape="1">
          <a:blip r:embed="rId3">
            <a:extLst>
              <a:ext uri="{28A0092B-C50C-407E-A947-70E740481C1C}">
                <a14:useLocalDpi xmlns:a14="http://schemas.microsoft.com/office/drawing/2010/main" val="0"/>
              </a:ext>
            </a:extLst>
          </a:blip>
          <a:srcRect l="21999" t="82878" r="61362" b="-158"/>
          <a:stretch/>
        </p:blipFill>
        <p:spPr bwMode="auto">
          <a:xfrm>
            <a:off x="4821939" y="4300331"/>
            <a:ext cx="610195" cy="63367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us.123rf.com/450wm/frbird/frbird1306/frbird130600005/20069845-universal-icon-set-25-universal-icons-for-website-and-app-simply-series-illustration.jpg?ver=6"/>
          <p:cNvPicPr>
            <a:picLocks noChangeAspect="1" noChangeArrowheads="1"/>
          </p:cNvPicPr>
          <p:nvPr/>
        </p:nvPicPr>
        <p:blipFill rotWithShape="1">
          <a:blip r:embed="rId3">
            <a:extLst>
              <a:ext uri="{28A0092B-C50C-407E-A947-70E740481C1C}">
                <a14:useLocalDpi xmlns:a14="http://schemas.microsoft.com/office/drawing/2010/main" val="0"/>
              </a:ext>
            </a:extLst>
          </a:blip>
          <a:srcRect t="42447" r="80610" b="41291"/>
          <a:stretch/>
        </p:blipFill>
        <p:spPr bwMode="auto">
          <a:xfrm>
            <a:off x="267978" y="5261071"/>
            <a:ext cx="782143" cy="655963"/>
          </a:xfrm>
          <a:prstGeom prst="rect">
            <a:avLst/>
          </a:prstGeom>
          <a:noFill/>
          <a:extLst>
            <a:ext uri="{909E8E84-426E-40DD-AFC4-6F175D3DCCD1}">
              <a14:hiddenFill xmlns:a14="http://schemas.microsoft.com/office/drawing/2010/main">
                <a:solidFill>
                  <a:srgbClr val="FFFFFF"/>
                </a:solidFill>
              </a14:hiddenFill>
            </a:ext>
          </a:extLst>
        </p:spPr>
      </p:pic>
      <p:sp>
        <p:nvSpPr>
          <p:cNvPr id="22" name="Rettangolo 21"/>
          <p:cNvSpPr/>
          <p:nvPr/>
        </p:nvSpPr>
        <p:spPr>
          <a:xfrm>
            <a:off x="1056860" y="5219720"/>
            <a:ext cx="2269206" cy="738664"/>
          </a:xfrm>
          <a:prstGeom prst="rect">
            <a:avLst/>
          </a:prstGeom>
        </p:spPr>
        <p:txBody>
          <a:bodyPr wrap="square">
            <a:spAutoFit/>
          </a:bodyPr>
          <a:lstStyle/>
          <a:p>
            <a:r>
              <a:rPr lang="it-IT" sz="1400" dirty="0">
                <a:latin typeface="Calibri" panose="020F0502020204030204" pitchFamily="34" charset="0"/>
              </a:rPr>
              <a:t>Customizzazione</a:t>
            </a:r>
            <a:r>
              <a:rPr lang="it-IT" sz="1400" b="0" dirty="0">
                <a:latin typeface="Calibri" panose="020F0502020204030204" pitchFamily="34" charset="0"/>
              </a:rPr>
              <a:t> del sito (personalizzazione dei contenuti proposti al cliente)</a:t>
            </a:r>
          </a:p>
        </p:txBody>
      </p:sp>
      <p:sp>
        <p:nvSpPr>
          <p:cNvPr id="23" name="CasellaDiTesto 22"/>
          <p:cNvSpPr txBox="1">
            <a:spLocks noChangeArrowheads="1"/>
          </p:cNvSpPr>
          <p:nvPr/>
        </p:nvSpPr>
        <p:spPr bwMode="auto">
          <a:xfrm>
            <a:off x="3334612" y="5265887"/>
            <a:ext cx="10021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3600" b="0" dirty="0">
                <a:solidFill>
                  <a:srgbClr val="1F4E79"/>
                </a:solidFill>
                <a:latin typeface="Calibri" panose="020F0502020204030204" pitchFamily="34" charset="0"/>
              </a:rPr>
              <a:t>73,2</a:t>
            </a:r>
          </a:p>
        </p:txBody>
      </p:sp>
      <p:sp>
        <p:nvSpPr>
          <p:cNvPr id="24" name="Rettangolo 23"/>
          <p:cNvSpPr/>
          <p:nvPr/>
        </p:nvSpPr>
        <p:spPr>
          <a:xfrm>
            <a:off x="5452014" y="2298178"/>
            <a:ext cx="2416134" cy="738664"/>
          </a:xfrm>
          <a:prstGeom prst="rect">
            <a:avLst/>
          </a:prstGeom>
        </p:spPr>
        <p:txBody>
          <a:bodyPr wrap="square">
            <a:spAutoFit/>
          </a:bodyPr>
          <a:lstStyle/>
          <a:p>
            <a:r>
              <a:rPr lang="it-IT" sz="1400" b="0" dirty="0">
                <a:latin typeface="Calibri" panose="020F0502020204030204" pitchFamily="34" charset="0"/>
              </a:rPr>
              <a:t>Presenza di </a:t>
            </a:r>
            <a:r>
              <a:rPr lang="it-IT" sz="1400" dirty="0">
                <a:latin typeface="Calibri" panose="020F0502020204030204" pitchFamily="34" charset="0"/>
              </a:rPr>
              <a:t>link</a:t>
            </a:r>
            <a:r>
              <a:rPr lang="it-IT" sz="1400" b="0" dirty="0">
                <a:latin typeface="Calibri" panose="020F0502020204030204" pitchFamily="34" charset="0"/>
              </a:rPr>
              <a:t> a informazioni contenute su altri siti o al sito della casa produttrice</a:t>
            </a:r>
          </a:p>
        </p:txBody>
      </p:sp>
      <p:sp>
        <p:nvSpPr>
          <p:cNvPr id="25" name="CasellaDiTesto 24"/>
          <p:cNvSpPr txBox="1">
            <a:spLocks noChangeArrowheads="1"/>
          </p:cNvSpPr>
          <p:nvPr/>
        </p:nvSpPr>
        <p:spPr bwMode="auto">
          <a:xfrm>
            <a:off x="7815140" y="2344345"/>
            <a:ext cx="10021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3600" b="0" dirty="0">
                <a:solidFill>
                  <a:srgbClr val="1F4E79"/>
                </a:solidFill>
                <a:latin typeface="Calibri" panose="020F0502020204030204" pitchFamily="34" charset="0"/>
              </a:rPr>
              <a:t>65,8</a:t>
            </a:r>
          </a:p>
        </p:txBody>
      </p:sp>
      <p:pic>
        <p:nvPicPr>
          <p:cNvPr id="26" name="Picture 8" descr="http://us.123rf.com/450wm/frbird/frbird1306/frbird130600005/20069845-universal-icon-set-25-universal-icons-for-website-and-app-simply-series-illustration.jpg?ver=6"/>
          <p:cNvPicPr>
            <a:picLocks noChangeAspect="1" noChangeArrowheads="1"/>
          </p:cNvPicPr>
          <p:nvPr/>
        </p:nvPicPr>
        <p:blipFill rotWithShape="1">
          <a:blip r:embed="rId3">
            <a:extLst>
              <a:ext uri="{28A0092B-C50C-407E-A947-70E740481C1C}">
                <a14:useLocalDpi xmlns:a14="http://schemas.microsoft.com/office/drawing/2010/main" val="0"/>
              </a:ext>
            </a:extLst>
          </a:blip>
          <a:srcRect l="41220" t="20925" r="40946" b="62065"/>
          <a:stretch/>
        </p:blipFill>
        <p:spPr bwMode="auto">
          <a:xfrm>
            <a:off x="4772338" y="2329116"/>
            <a:ext cx="654014" cy="62378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http://us.123rf.com/450wm/frbird/frbird1306/frbird130600005/20069845-universal-icon-set-25-universal-icons-for-website-and-app-simply-series-illustration.jpg?ver=6"/>
          <p:cNvPicPr>
            <a:picLocks noChangeAspect="1" noChangeArrowheads="1"/>
          </p:cNvPicPr>
          <p:nvPr/>
        </p:nvPicPr>
        <p:blipFill rotWithShape="1">
          <a:blip r:embed="rId3">
            <a:extLst>
              <a:ext uri="{28A0092B-C50C-407E-A947-70E740481C1C}">
                <a14:useLocalDpi xmlns:a14="http://schemas.microsoft.com/office/drawing/2010/main" val="0"/>
              </a:ext>
            </a:extLst>
          </a:blip>
          <a:srcRect t="20581" r="80984" b="63035"/>
          <a:stretch/>
        </p:blipFill>
        <p:spPr bwMode="auto">
          <a:xfrm>
            <a:off x="4738742" y="3388346"/>
            <a:ext cx="697354" cy="600802"/>
          </a:xfrm>
          <a:prstGeom prst="rect">
            <a:avLst/>
          </a:prstGeom>
          <a:noFill/>
          <a:extLst>
            <a:ext uri="{909E8E84-426E-40DD-AFC4-6F175D3DCCD1}">
              <a14:hiddenFill xmlns:a14="http://schemas.microsoft.com/office/drawing/2010/main">
                <a:solidFill>
                  <a:srgbClr val="FFFFFF"/>
                </a:solidFill>
              </a14:hiddenFill>
            </a:ext>
          </a:extLst>
        </p:spPr>
      </p:pic>
      <p:sp>
        <p:nvSpPr>
          <p:cNvPr id="28" name="Rettangolo 27"/>
          <p:cNvSpPr/>
          <p:nvPr/>
        </p:nvSpPr>
        <p:spPr>
          <a:xfrm>
            <a:off x="5457304" y="3534859"/>
            <a:ext cx="2592288" cy="307777"/>
          </a:xfrm>
          <a:prstGeom prst="rect">
            <a:avLst/>
          </a:prstGeom>
        </p:spPr>
        <p:txBody>
          <a:bodyPr wrap="square">
            <a:spAutoFit/>
          </a:bodyPr>
          <a:lstStyle/>
          <a:p>
            <a:r>
              <a:rPr lang="it-IT" sz="1400" dirty="0">
                <a:latin typeface="Calibri" panose="020F0502020204030204" pitchFamily="34" charset="0"/>
              </a:rPr>
              <a:t>Layout</a:t>
            </a:r>
            <a:r>
              <a:rPr lang="it-IT" sz="1400" b="0" dirty="0">
                <a:latin typeface="Calibri" panose="020F0502020204030204" pitchFamily="34" charset="0"/>
              </a:rPr>
              <a:t> grafico accattivante</a:t>
            </a:r>
          </a:p>
        </p:txBody>
      </p:sp>
      <p:sp>
        <p:nvSpPr>
          <p:cNvPr id="29" name="CasellaDiTesto 28"/>
          <p:cNvSpPr txBox="1">
            <a:spLocks noChangeArrowheads="1"/>
          </p:cNvSpPr>
          <p:nvPr/>
        </p:nvSpPr>
        <p:spPr bwMode="auto">
          <a:xfrm>
            <a:off x="7815140" y="3365582"/>
            <a:ext cx="10021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3600" b="0" dirty="0">
                <a:solidFill>
                  <a:srgbClr val="1F4E79"/>
                </a:solidFill>
                <a:latin typeface="Calibri" panose="020F0502020204030204" pitchFamily="34" charset="0"/>
              </a:rPr>
              <a:t>63,7</a:t>
            </a:r>
          </a:p>
        </p:txBody>
      </p:sp>
      <p:sp>
        <p:nvSpPr>
          <p:cNvPr id="30" name="Rettangolo 29"/>
          <p:cNvSpPr/>
          <p:nvPr/>
        </p:nvSpPr>
        <p:spPr>
          <a:xfrm>
            <a:off x="5443714" y="4355556"/>
            <a:ext cx="2592288" cy="523220"/>
          </a:xfrm>
          <a:prstGeom prst="rect">
            <a:avLst/>
          </a:prstGeom>
        </p:spPr>
        <p:txBody>
          <a:bodyPr wrap="square">
            <a:spAutoFit/>
          </a:bodyPr>
          <a:lstStyle/>
          <a:p>
            <a:r>
              <a:rPr lang="it-IT" sz="1400" dirty="0">
                <a:latin typeface="Calibri" panose="020F0502020204030204" pitchFamily="34" charset="0"/>
              </a:rPr>
              <a:t>Assistenza on line </a:t>
            </a:r>
            <a:r>
              <a:rPr lang="it-IT" sz="1400" b="0" dirty="0">
                <a:latin typeface="Calibri" panose="020F0502020204030204" pitchFamily="34" charset="0"/>
              </a:rPr>
              <a:t>(guide, FAQ, servizio chat, </a:t>
            </a:r>
            <a:r>
              <a:rPr lang="it-IT" sz="1400" b="0" dirty="0" err="1">
                <a:latin typeface="Calibri" panose="020F0502020204030204" pitchFamily="34" charset="0"/>
              </a:rPr>
              <a:t>etc</a:t>
            </a:r>
            <a:r>
              <a:rPr lang="it-IT" sz="1400" b="0" dirty="0">
                <a:latin typeface="Calibri" panose="020F0502020204030204" pitchFamily="34" charset="0"/>
              </a:rPr>
              <a:t>)</a:t>
            </a:r>
          </a:p>
        </p:txBody>
      </p:sp>
      <p:sp>
        <p:nvSpPr>
          <p:cNvPr id="31" name="CasellaDiTesto 30"/>
          <p:cNvSpPr txBox="1">
            <a:spLocks noChangeArrowheads="1"/>
          </p:cNvSpPr>
          <p:nvPr/>
        </p:nvSpPr>
        <p:spPr bwMode="auto">
          <a:xfrm>
            <a:off x="7815140" y="4294001"/>
            <a:ext cx="10021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3600" b="0" dirty="0">
                <a:solidFill>
                  <a:srgbClr val="1F4E79"/>
                </a:solidFill>
                <a:latin typeface="Calibri" panose="020F0502020204030204" pitchFamily="34" charset="0"/>
              </a:rPr>
              <a:t>52,2</a:t>
            </a:r>
          </a:p>
        </p:txBody>
      </p:sp>
      <p:cxnSp>
        <p:nvCxnSpPr>
          <p:cNvPr id="32" name="Connettore diritto 31"/>
          <p:cNvCxnSpPr/>
          <p:nvPr/>
        </p:nvCxnSpPr>
        <p:spPr bwMode="auto">
          <a:xfrm>
            <a:off x="4572000" y="2257832"/>
            <a:ext cx="0" cy="3744000"/>
          </a:xfrm>
          <a:prstGeom prst="line">
            <a:avLst/>
          </a:prstGeom>
          <a:noFill/>
          <a:ln w="57150" cap="flat" cmpd="sng" algn="ctr">
            <a:solidFill>
              <a:srgbClr val="1F4E79"/>
            </a:solidFill>
            <a:prstDash val="solid"/>
            <a:round/>
            <a:headEnd type="none" w="med" len="med"/>
            <a:tailEnd type="none" w="med" len="med"/>
          </a:ln>
          <a:effectLst/>
        </p:spPr>
      </p:cxnSp>
      <p:sp>
        <p:nvSpPr>
          <p:cNvPr id="33" name="Text Box 49"/>
          <p:cNvSpPr txBox="1">
            <a:spLocks noChangeArrowheads="1"/>
          </p:cNvSpPr>
          <p:nvPr/>
        </p:nvSpPr>
        <p:spPr bwMode="auto">
          <a:xfrm>
            <a:off x="228600" y="6226824"/>
            <a:ext cx="8839200"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445 casi. Esclusivamente i rivenditori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in possesso di un sito web. La somma delle percentuali è diversa da 100 perché erano ammesse risposte multiple.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spTree>
    <p:extLst>
      <p:ext uri="{BB962C8B-B14F-4D97-AF65-F5344CB8AC3E}">
        <p14:creationId xmlns:p14="http://schemas.microsoft.com/office/powerpoint/2010/main" val="42944332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3801990" y="1570044"/>
            <a:ext cx="5137750" cy="4990277"/>
          </a:xfrm>
          <a:prstGeom prst="rect">
            <a:avLst/>
          </a:prstGeom>
          <a:noFill/>
        </p:spPr>
        <p:txBody>
          <a:bodyPr wrap="square" rtlCol="0">
            <a:spAutoFit/>
          </a:bodyPr>
          <a:lstStyle/>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premessa</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considerazioni generali di sintesi</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congiuntura economica</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domanda e offerta di credito</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marketing digitale</a:t>
            </a:r>
          </a:p>
          <a:p>
            <a:pPr>
              <a:lnSpc>
                <a:spcPct val="130000"/>
              </a:lnSpc>
              <a:spcBef>
                <a:spcPts val="600"/>
              </a:spcBef>
              <a:spcAft>
                <a:spcPts val="0"/>
              </a:spcAft>
              <a:buNone/>
            </a:pPr>
            <a:r>
              <a:rPr lang="it-IT" sz="2400" dirty="0">
                <a:solidFill>
                  <a:srgbClr val="1F4E79"/>
                </a:solidFill>
                <a:latin typeface="Calibri" panose="020F0502020204030204" pitchFamily="34" charset="0"/>
                <a:cs typeface="Arial" panose="020B0604020202020204" pitchFamily="34" charset="0"/>
              </a:rPr>
              <a:t>imprese e case produttrici</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ambiente</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marketing associativo</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metodo e appendice</a:t>
            </a:r>
          </a:p>
        </p:txBody>
      </p:sp>
      <p:sp>
        <p:nvSpPr>
          <p:cNvPr id="9" name="CasellaDiTesto 8"/>
          <p:cNvSpPr txBox="1"/>
          <p:nvPr/>
        </p:nvSpPr>
        <p:spPr>
          <a:xfrm>
            <a:off x="614412" y="770452"/>
            <a:ext cx="2048766" cy="830997"/>
          </a:xfrm>
          <a:prstGeom prst="rect">
            <a:avLst/>
          </a:prstGeom>
          <a:noFill/>
        </p:spPr>
        <p:txBody>
          <a:bodyPr wrap="none" rtlCol="0">
            <a:spAutoFit/>
          </a:bodyPr>
          <a:lstStyle/>
          <a:p>
            <a:pPr>
              <a:buNone/>
            </a:pPr>
            <a:r>
              <a:rPr lang="it-IT" sz="4800" b="0" dirty="0">
                <a:solidFill>
                  <a:srgbClr val="1F4E79"/>
                </a:solidFill>
                <a:latin typeface="Calibri" panose="020F0502020204030204" pitchFamily="34" charset="0"/>
                <a:cs typeface="Arial" panose="020B0604020202020204" pitchFamily="34" charset="0"/>
              </a:rPr>
              <a:t>agenda</a:t>
            </a:r>
          </a:p>
        </p:txBody>
      </p:sp>
      <p:cxnSp>
        <p:nvCxnSpPr>
          <p:cNvPr id="10" name="Connettore diritto 9"/>
          <p:cNvCxnSpPr/>
          <p:nvPr/>
        </p:nvCxnSpPr>
        <p:spPr bwMode="auto">
          <a:xfrm flipH="1">
            <a:off x="3598944" y="1731855"/>
            <a:ext cx="0" cy="4693158"/>
          </a:xfrm>
          <a:prstGeom prst="line">
            <a:avLst/>
          </a:prstGeom>
          <a:solidFill>
            <a:schemeClr val="accent1"/>
          </a:solidFill>
          <a:ln w="19050" cap="flat" cmpd="sng" algn="ctr">
            <a:solidFill>
              <a:srgbClr val="1F4E79"/>
            </a:solidFill>
            <a:prstDash val="solid"/>
            <a:round/>
            <a:headEnd type="none" w="med" len="med"/>
            <a:tailEnd type="none" w="med" len="med"/>
          </a:ln>
          <a:effectLst/>
        </p:spPr>
      </p:cxnSp>
      <p:pic>
        <p:nvPicPr>
          <p:cNvPr id="6" name="Picture 24" descr="http://www.plef.org/wp-content/uploads/2014/09/logo-confcommerci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361" t="4396" r="34465" b="40452"/>
          <a:stretch/>
        </p:blipFill>
        <p:spPr bwMode="auto">
          <a:xfrm>
            <a:off x="2904289" y="4418062"/>
            <a:ext cx="541599" cy="482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855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descr="http://cache1.asset-cache.net/xc/511736412.jpg?v=2&amp;c=IWSAsset&amp;k=2&amp;d=mI4G2pZkh6c6vkEqxCuYZDs6ZmxZcMFoHzRtZULPBEgtFJvcswDO9aPPP6ezRbDH0"/>
          <p:cNvPicPr>
            <a:picLocks noChangeAspect="1" noChangeArrowheads="1"/>
          </p:cNvPicPr>
          <p:nvPr/>
        </p:nvPicPr>
        <p:blipFill rotWithShape="1">
          <a:blip r:embed="rId3">
            <a:extLst>
              <a:ext uri="{28A0092B-C50C-407E-A947-70E740481C1C}">
                <a14:useLocalDpi xmlns:a14="http://schemas.microsoft.com/office/drawing/2010/main" val="0"/>
              </a:ext>
            </a:extLst>
          </a:blip>
          <a:srcRect l="50213" t="80606"/>
          <a:stretch/>
        </p:blipFill>
        <p:spPr bwMode="auto">
          <a:xfrm>
            <a:off x="998902" y="6014702"/>
            <a:ext cx="639770" cy="48175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cache1.asset-cache.net/xc/511736412.jpg?v=2&amp;c=IWSAsset&amp;k=2&amp;d=mI4G2pZkh6c6vkEqxCuYZDs6ZmxZcMFoHzRtZULPBEgtFJvcswDO9aPPP6ezRbDH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3515" r="53814" b="23542"/>
          <a:stretch/>
        </p:blipFill>
        <p:spPr bwMode="auto">
          <a:xfrm>
            <a:off x="1715279" y="6166920"/>
            <a:ext cx="368514" cy="35386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http://cache1.asset-cache.net/xc/511736412.jpg?v=2&amp;c=IWSAsset&amp;k=2&amp;d=mI4G2pZkh6c6vkEqxCuYZDs6ZmxZcMFoHzRtZULPBEgtFJvcswDO9aPPP6ezRbDH0"/>
          <p:cNvPicPr>
            <a:picLocks noChangeAspect="1" noChangeArrowheads="1"/>
          </p:cNvPicPr>
          <p:nvPr/>
        </p:nvPicPr>
        <p:blipFill rotWithShape="1">
          <a:blip r:embed="rId3">
            <a:extLst>
              <a:ext uri="{28A0092B-C50C-407E-A947-70E740481C1C}">
                <a14:useLocalDpi xmlns:a14="http://schemas.microsoft.com/office/drawing/2010/main" val="0"/>
              </a:ext>
            </a:extLst>
          </a:blip>
          <a:srcRect l="50213" t="80606"/>
          <a:stretch/>
        </p:blipFill>
        <p:spPr bwMode="auto">
          <a:xfrm>
            <a:off x="3311186" y="6014702"/>
            <a:ext cx="639770" cy="48175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http://cache1.asset-cache.net/xc/511736412.jpg?v=2&amp;c=IWSAsset&amp;k=2&amp;d=mI4G2pZkh6c6vkEqxCuYZDs6ZmxZcMFoHzRtZULPBEgtFJvcswDO9aPPP6ezRbDH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3515" r="53814" b="23542"/>
          <a:stretch/>
        </p:blipFill>
        <p:spPr bwMode="auto">
          <a:xfrm>
            <a:off x="4027563" y="6166920"/>
            <a:ext cx="368514" cy="35386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http://cache1.asset-cache.net/xc/511736412.jpg?v=2&amp;c=IWSAsset&amp;k=2&amp;d=mI4G2pZkh6c6vkEqxCuYZDs6ZmxZcMFoHzRtZULPBEgtFJvcswDO9aPPP6ezRbDH0"/>
          <p:cNvPicPr>
            <a:picLocks noChangeAspect="1" noChangeArrowheads="1"/>
          </p:cNvPicPr>
          <p:nvPr/>
        </p:nvPicPr>
        <p:blipFill rotWithShape="1">
          <a:blip r:embed="rId3">
            <a:extLst>
              <a:ext uri="{28A0092B-C50C-407E-A947-70E740481C1C}">
                <a14:useLocalDpi xmlns:a14="http://schemas.microsoft.com/office/drawing/2010/main" val="0"/>
              </a:ext>
            </a:extLst>
          </a:blip>
          <a:srcRect l="50213" t="80606"/>
          <a:stretch/>
        </p:blipFill>
        <p:spPr bwMode="auto">
          <a:xfrm>
            <a:off x="7673352" y="6014702"/>
            <a:ext cx="639770" cy="48175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http://cache1.asset-cache.net/xc/511736412.jpg?v=2&amp;c=IWSAsset&amp;k=2&amp;d=mI4G2pZkh6c6vkEqxCuYZDs6ZmxZcMFoHzRtZULPBEgtFJvcswDO9aPPP6ezRbDH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3515" r="53814" b="23542"/>
          <a:stretch/>
        </p:blipFill>
        <p:spPr bwMode="auto">
          <a:xfrm>
            <a:off x="8389729" y="6166920"/>
            <a:ext cx="368514" cy="35386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http://cache1.asset-cache.net/xc/511736412.jpg?v=2&amp;c=IWSAsset&amp;k=2&amp;d=mI4G2pZkh6c6vkEqxCuYZDs6ZmxZcMFoHzRtZULPBEgtFJvcswDO9aPPP6ezRbDH0"/>
          <p:cNvPicPr>
            <a:picLocks noChangeAspect="1" noChangeArrowheads="1"/>
          </p:cNvPicPr>
          <p:nvPr/>
        </p:nvPicPr>
        <p:blipFill rotWithShape="1">
          <a:blip r:embed="rId3">
            <a:extLst>
              <a:ext uri="{28A0092B-C50C-407E-A947-70E740481C1C}">
                <a14:useLocalDpi xmlns:a14="http://schemas.microsoft.com/office/drawing/2010/main" val="0"/>
              </a:ext>
            </a:extLst>
          </a:blip>
          <a:srcRect l="50213" t="80606"/>
          <a:stretch/>
        </p:blipFill>
        <p:spPr bwMode="auto">
          <a:xfrm>
            <a:off x="5640192" y="6014702"/>
            <a:ext cx="639770" cy="48175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4"/>
          <p:cNvSpPr>
            <a:spLocks noGrp="1" noChangeArrowheads="1"/>
          </p:cNvSpPr>
          <p:nvPr>
            <p:ph type="title" idx="4294967295"/>
          </p:nvPr>
        </p:nvSpPr>
        <p:spPr>
          <a:xfrm>
            <a:off x="395288" y="188913"/>
            <a:ext cx="8280400" cy="765175"/>
          </a:xfrm>
        </p:spPr>
        <p:txBody>
          <a:bodyPr/>
          <a:lstStyle/>
          <a:p>
            <a:pPr eaLnBrk="1" hangingPunct="1"/>
            <a:r>
              <a:rPr lang="it-IT" altLang="it-IT" dirty="0">
                <a:solidFill>
                  <a:srgbClr val="1F4E79"/>
                </a:solidFill>
                <a:latin typeface="Calibri" panose="020F0502020204030204" pitchFamily="34" charset="0"/>
                <a:cs typeface="Arial" panose="020B0604020202020204" pitchFamily="34" charset="0"/>
              </a:rPr>
              <a:t>premessa |</a:t>
            </a:r>
            <a:r>
              <a:rPr lang="it-IT" altLang="it-IT" dirty="0">
                <a:solidFill>
                  <a:schemeClr val="tx1"/>
                </a:solidFill>
                <a:latin typeface="Calibri" panose="020F0502020204030204" pitchFamily="34" charset="0"/>
                <a:cs typeface="Arial" panose="020B0604020202020204" pitchFamily="34" charset="0"/>
              </a:rPr>
              <a:t> il perimetro dell’analisi</a:t>
            </a:r>
          </a:p>
        </p:txBody>
      </p:sp>
      <p:sp>
        <p:nvSpPr>
          <p:cNvPr id="22" name="Segnaposto contenuto 2"/>
          <p:cNvSpPr>
            <a:spLocks noGrp="1"/>
          </p:cNvSpPr>
          <p:nvPr>
            <p:ph idx="1"/>
          </p:nvPr>
        </p:nvSpPr>
        <p:spPr>
          <a:xfrm>
            <a:off x="284449" y="836712"/>
            <a:ext cx="8597014" cy="958980"/>
          </a:xfrm>
        </p:spPr>
        <p:txBody>
          <a:bodyPr wrap="square">
            <a:spAutoFit/>
          </a:bodyPr>
          <a:lstStyle/>
          <a:p>
            <a:pPr marL="0" indent="0" algn="just">
              <a:lnSpc>
                <a:spcPct val="120000"/>
              </a:lnSpc>
              <a:spcBef>
                <a:spcPts val="600"/>
              </a:spcBef>
              <a:buFontTx/>
              <a:buNone/>
            </a:pPr>
            <a:r>
              <a:rPr lang="it-IT" sz="1600" dirty="0">
                <a:latin typeface="Calibri" panose="020F0502020204030204" pitchFamily="34" charset="0"/>
              </a:rPr>
              <a:t>Lo studio verte su tematiche di carattere generale, </a:t>
            </a:r>
            <a:r>
              <a:rPr lang="it-IT" sz="1600" b="1" dirty="0">
                <a:latin typeface="Calibri" panose="020F0502020204030204" pitchFamily="34" charset="0"/>
              </a:rPr>
              <a:t>comuni a tutto il tessuto imprenditoriale del paese</a:t>
            </a:r>
            <a:r>
              <a:rPr lang="it-IT" sz="1600" dirty="0">
                <a:latin typeface="Calibri" panose="020F0502020204030204" pitchFamily="34" charset="0"/>
              </a:rPr>
              <a:t>, fino a scendere più in profondità affrontando </a:t>
            </a:r>
            <a:r>
              <a:rPr lang="it-IT" sz="1600" b="1" dirty="0">
                <a:latin typeface="Calibri" panose="020F0502020204030204" pitchFamily="34" charset="0"/>
              </a:rPr>
              <a:t>aspetti di interesse specifico</a:t>
            </a:r>
            <a:r>
              <a:rPr lang="it-IT" sz="1600" dirty="0">
                <a:latin typeface="Calibri" panose="020F0502020204030204" pitchFamily="34" charset="0"/>
              </a:rPr>
              <a:t> per le imprese del settore della mobilità, con particolare attenzione alle nuove frontiere del marketing digitale:</a:t>
            </a:r>
          </a:p>
        </p:txBody>
      </p:sp>
      <p:sp>
        <p:nvSpPr>
          <p:cNvPr id="19" name="Rettangolo arrotondato 18"/>
          <p:cNvSpPr/>
          <p:nvPr/>
        </p:nvSpPr>
        <p:spPr bwMode="auto">
          <a:xfrm>
            <a:off x="432889" y="2132856"/>
            <a:ext cx="1725139" cy="596445"/>
          </a:xfrm>
          <a:prstGeom prst="roundRect">
            <a:avLst/>
          </a:prstGeom>
          <a:solidFill>
            <a:schemeClr val="bg1">
              <a:lumMod val="65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it-IT" sz="1300" b="0" dirty="0">
                <a:solidFill>
                  <a:schemeClr val="bg1"/>
                </a:solidFill>
                <a:latin typeface="Calibri" panose="020F0502020204030204" pitchFamily="34" charset="0"/>
              </a:rPr>
              <a:t>Congiuntura economica</a:t>
            </a:r>
            <a:endParaRPr kumimoji="0" lang="it-IT" sz="1300" b="0" i="0" u="none" strike="noStrike" cap="none" normalizeH="0" baseline="0" dirty="0">
              <a:ln>
                <a:noFill/>
              </a:ln>
              <a:solidFill>
                <a:schemeClr val="bg1"/>
              </a:solidFill>
              <a:effectLst/>
              <a:latin typeface="Calibri" panose="020F0502020204030204" pitchFamily="34" charset="0"/>
            </a:endParaRPr>
          </a:p>
        </p:txBody>
      </p:sp>
      <p:sp>
        <p:nvSpPr>
          <p:cNvPr id="27" name="Segnaposto contenuto 2"/>
          <p:cNvSpPr txBox="1">
            <a:spLocks/>
          </p:cNvSpPr>
          <p:nvPr/>
        </p:nvSpPr>
        <p:spPr bwMode="auto">
          <a:xfrm>
            <a:off x="396478" y="2777161"/>
            <a:ext cx="1797961" cy="26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nSpc>
                <a:spcPct val="110000"/>
              </a:lnSpc>
              <a:spcBef>
                <a:spcPts val="600"/>
              </a:spcBef>
              <a:buFontTx/>
              <a:buNone/>
            </a:pPr>
            <a:r>
              <a:rPr lang="it-IT" sz="1300" b="0" kern="0" dirty="0">
                <a:latin typeface="Calibri" panose="020F0502020204030204" pitchFamily="34" charset="0"/>
              </a:rPr>
              <a:t>-Clima di </a:t>
            </a:r>
            <a:r>
              <a:rPr lang="it-IT" sz="1300" kern="0" dirty="0">
                <a:latin typeface="Calibri" panose="020F0502020204030204" pitchFamily="34" charset="0"/>
              </a:rPr>
              <a:t>fiducia</a:t>
            </a:r>
            <a:r>
              <a:rPr lang="it-IT" sz="1300" b="0" kern="0" dirty="0">
                <a:latin typeface="Calibri" panose="020F0502020204030204" pitchFamily="34" charset="0"/>
              </a:rPr>
              <a:t> verso l’economia </a:t>
            </a:r>
            <a:r>
              <a:rPr lang="it-IT" sz="1300" kern="0" dirty="0">
                <a:latin typeface="Calibri" panose="020F0502020204030204" pitchFamily="34" charset="0"/>
              </a:rPr>
              <a:t>italiana</a:t>
            </a:r>
          </a:p>
          <a:p>
            <a:pPr marL="0" indent="0">
              <a:lnSpc>
                <a:spcPct val="110000"/>
              </a:lnSpc>
              <a:spcBef>
                <a:spcPts val="600"/>
              </a:spcBef>
              <a:buFontTx/>
              <a:buNone/>
            </a:pPr>
            <a:r>
              <a:rPr lang="it-IT" sz="1300" b="0" kern="0" dirty="0">
                <a:latin typeface="Calibri" panose="020F0502020204030204" pitchFamily="34" charset="0"/>
              </a:rPr>
              <a:t>-Clima di </a:t>
            </a:r>
            <a:r>
              <a:rPr lang="it-IT" sz="1300" kern="0" dirty="0">
                <a:latin typeface="Calibri" panose="020F0502020204030204" pitchFamily="34" charset="0"/>
              </a:rPr>
              <a:t>fiducia</a:t>
            </a:r>
            <a:r>
              <a:rPr lang="it-IT" sz="1300" b="0" kern="0" dirty="0">
                <a:latin typeface="Calibri" panose="020F0502020204030204" pitchFamily="34" charset="0"/>
              </a:rPr>
              <a:t> verso l’economia della </a:t>
            </a:r>
            <a:r>
              <a:rPr lang="it-IT" sz="1300" kern="0" dirty="0">
                <a:latin typeface="Calibri" panose="020F0502020204030204" pitchFamily="34" charset="0"/>
              </a:rPr>
              <a:t>propria impresa</a:t>
            </a:r>
          </a:p>
          <a:p>
            <a:pPr marL="0" indent="0">
              <a:lnSpc>
                <a:spcPct val="110000"/>
              </a:lnSpc>
              <a:spcBef>
                <a:spcPts val="600"/>
              </a:spcBef>
              <a:buFontTx/>
              <a:buNone/>
            </a:pPr>
            <a:r>
              <a:rPr lang="it-IT" sz="1300" b="0" kern="0" dirty="0">
                <a:latin typeface="Calibri" panose="020F0502020204030204" pitchFamily="34" charset="0"/>
              </a:rPr>
              <a:t>-Andamento dei </a:t>
            </a:r>
            <a:r>
              <a:rPr lang="it-IT" sz="1300" kern="0" dirty="0">
                <a:latin typeface="Calibri" panose="020F0502020204030204" pitchFamily="34" charset="0"/>
              </a:rPr>
              <a:t>ricavi</a:t>
            </a:r>
          </a:p>
          <a:p>
            <a:pPr marL="0" indent="0">
              <a:lnSpc>
                <a:spcPct val="110000"/>
              </a:lnSpc>
              <a:spcBef>
                <a:spcPts val="600"/>
              </a:spcBef>
              <a:buFontTx/>
              <a:buNone/>
            </a:pPr>
            <a:r>
              <a:rPr lang="it-IT" sz="1300" b="0" kern="0" dirty="0">
                <a:latin typeface="Calibri" panose="020F0502020204030204" pitchFamily="34" charset="0"/>
              </a:rPr>
              <a:t>-Andamento dell’</a:t>
            </a:r>
            <a:r>
              <a:rPr lang="it-IT" sz="1300" kern="0" dirty="0">
                <a:latin typeface="Calibri" panose="020F0502020204030204" pitchFamily="34" charset="0"/>
              </a:rPr>
              <a:t>occupazione</a:t>
            </a:r>
          </a:p>
          <a:p>
            <a:pPr marL="0" indent="0">
              <a:lnSpc>
                <a:spcPct val="110000"/>
              </a:lnSpc>
              <a:spcBef>
                <a:spcPts val="600"/>
              </a:spcBef>
              <a:buFontTx/>
              <a:buNone/>
            </a:pPr>
            <a:r>
              <a:rPr lang="it-IT" sz="1300" b="0" kern="0" dirty="0">
                <a:latin typeface="Calibri" panose="020F0502020204030204" pitchFamily="34" charset="0"/>
              </a:rPr>
              <a:t>-</a:t>
            </a:r>
            <a:r>
              <a:rPr lang="it-IT" sz="1300" kern="0" dirty="0">
                <a:latin typeface="Calibri" panose="020F0502020204030204" pitchFamily="34" charset="0"/>
              </a:rPr>
              <a:t>Marginalità</a:t>
            </a:r>
            <a:r>
              <a:rPr lang="it-IT" sz="1300" b="0" kern="0" dirty="0">
                <a:latin typeface="Calibri" panose="020F0502020204030204" pitchFamily="34" charset="0"/>
              </a:rPr>
              <a:t> delle imprese</a:t>
            </a:r>
          </a:p>
        </p:txBody>
      </p:sp>
      <p:sp>
        <p:nvSpPr>
          <p:cNvPr id="23" name="Rettangolo arrotondato 22"/>
          <p:cNvSpPr/>
          <p:nvPr/>
        </p:nvSpPr>
        <p:spPr bwMode="auto">
          <a:xfrm>
            <a:off x="2619809" y="2132856"/>
            <a:ext cx="1725139" cy="596445"/>
          </a:xfrm>
          <a:prstGeom prst="roundRect">
            <a:avLst/>
          </a:prstGeom>
          <a:solidFill>
            <a:srgbClr val="C00000"/>
          </a:solidFill>
          <a:ln w="127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it-IT" sz="1300" b="0" dirty="0">
                <a:solidFill>
                  <a:schemeClr val="bg1"/>
                </a:solidFill>
                <a:latin typeface="Calibri" panose="020F0502020204030204" pitchFamily="34" charset="0"/>
              </a:rPr>
              <a:t>Domanda e offerta di credito</a:t>
            </a:r>
            <a:endParaRPr kumimoji="0" lang="it-IT" sz="1300" b="0" i="0" u="none" strike="noStrike" cap="none" normalizeH="0" baseline="0" dirty="0">
              <a:ln>
                <a:noFill/>
              </a:ln>
              <a:solidFill>
                <a:schemeClr val="bg1"/>
              </a:solidFill>
              <a:effectLst/>
              <a:latin typeface="Calibri" panose="020F0502020204030204" pitchFamily="34" charset="0"/>
            </a:endParaRPr>
          </a:p>
        </p:txBody>
      </p:sp>
      <p:sp>
        <p:nvSpPr>
          <p:cNvPr id="28" name="Segnaposto contenuto 2"/>
          <p:cNvSpPr txBox="1">
            <a:spLocks/>
          </p:cNvSpPr>
          <p:nvPr/>
        </p:nvSpPr>
        <p:spPr bwMode="auto">
          <a:xfrm>
            <a:off x="2583398" y="2777161"/>
            <a:ext cx="1797961" cy="200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nSpc>
                <a:spcPct val="110000"/>
              </a:lnSpc>
              <a:spcBef>
                <a:spcPts val="600"/>
              </a:spcBef>
              <a:buFontTx/>
              <a:buNone/>
            </a:pPr>
            <a:r>
              <a:rPr lang="it-IT" sz="1300" b="0" kern="0" dirty="0">
                <a:latin typeface="Calibri" panose="020F0502020204030204" pitchFamily="34" charset="0"/>
              </a:rPr>
              <a:t>-Imprese che hanno formalizzato </a:t>
            </a:r>
            <a:r>
              <a:rPr lang="it-IT" sz="1300" kern="0" dirty="0">
                <a:latin typeface="Calibri" panose="020F0502020204030204" pitchFamily="34" charset="0"/>
              </a:rPr>
              <a:t>domanda</a:t>
            </a:r>
            <a:r>
              <a:rPr lang="it-IT" sz="1300" b="0" kern="0" dirty="0">
                <a:latin typeface="Calibri" panose="020F0502020204030204" pitchFamily="34" charset="0"/>
              </a:rPr>
              <a:t> di credito</a:t>
            </a:r>
          </a:p>
          <a:p>
            <a:pPr marL="0" indent="0">
              <a:lnSpc>
                <a:spcPct val="110000"/>
              </a:lnSpc>
              <a:spcBef>
                <a:spcPts val="600"/>
              </a:spcBef>
              <a:buFontTx/>
              <a:buNone/>
            </a:pPr>
            <a:r>
              <a:rPr lang="it-IT" sz="1300" b="0" kern="0" dirty="0">
                <a:latin typeface="Calibri" panose="020F0502020204030204" pitchFamily="34" charset="0"/>
              </a:rPr>
              <a:t>-</a:t>
            </a:r>
            <a:r>
              <a:rPr lang="it-IT" sz="1300" kern="0" dirty="0">
                <a:latin typeface="Calibri" panose="020F0502020204030204" pitchFamily="34" charset="0"/>
              </a:rPr>
              <a:t>Esito della domanda </a:t>
            </a:r>
            <a:r>
              <a:rPr lang="it-IT" sz="1300" b="0" kern="0" dirty="0">
                <a:latin typeface="Calibri" panose="020F0502020204030204" pitchFamily="34" charset="0"/>
              </a:rPr>
              <a:t>di credito delle imprese</a:t>
            </a:r>
          </a:p>
          <a:p>
            <a:pPr marL="0" indent="0">
              <a:lnSpc>
                <a:spcPct val="110000"/>
              </a:lnSpc>
              <a:spcBef>
                <a:spcPts val="600"/>
              </a:spcBef>
              <a:buFontTx/>
              <a:buNone/>
            </a:pPr>
            <a:r>
              <a:rPr lang="it-IT" sz="1300" b="0" kern="0" dirty="0">
                <a:latin typeface="Calibri" panose="020F0502020204030204" pitchFamily="34" charset="0"/>
              </a:rPr>
              <a:t>-</a:t>
            </a:r>
            <a:r>
              <a:rPr lang="it-IT" sz="1300" kern="0" dirty="0">
                <a:latin typeface="Calibri" panose="020F0502020204030204" pitchFamily="34" charset="0"/>
              </a:rPr>
              <a:t>Motivazioni</a:t>
            </a:r>
            <a:r>
              <a:rPr lang="it-IT" sz="1300" b="0" kern="0" dirty="0">
                <a:latin typeface="Calibri" panose="020F0502020204030204" pitchFamily="34" charset="0"/>
              </a:rPr>
              <a:t> alla base della richiesta di credito</a:t>
            </a:r>
          </a:p>
        </p:txBody>
      </p:sp>
      <p:sp>
        <p:nvSpPr>
          <p:cNvPr id="24" name="Rettangolo arrotondato 23"/>
          <p:cNvSpPr/>
          <p:nvPr/>
        </p:nvSpPr>
        <p:spPr bwMode="auto">
          <a:xfrm>
            <a:off x="4806729" y="2132856"/>
            <a:ext cx="1725139" cy="596445"/>
          </a:xfrm>
          <a:prstGeom prst="roundRect">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it-IT" sz="1300" b="0" dirty="0">
                <a:solidFill>
                  <a:schemeClr val="bg1"/>
                </a:solidFill>
                <a:latin typeface="Calibri" panose="020F0502020204030204" pitchFamily="34" charset="0"/>
              </a:rPr>
              <a:t>Marketing digitale e altri approfondimenti</a:t>
            </a:r>
            <a:endParaRPr kumimoji="0" lang="it-IT" sz="1300" b="0" i="0" u="none" strike="noStrike" cap="none" normalizeH="0" baseline="0" dirty="0">
              <a:ln>
                <a:noFill/>
              </a:ln>
              <a:solidFill>
                <a:schemeClr val="bg1"/>
              </a:solidFill>
              <a:effectLst/>
              <a:latin typeface="Calibri" panose="020F0502020204030204" pitchFamily="34" charset="0"/>
            </a:endParaRPr>
          </a:p>
        </p:txBody>
      </p:sp>
      <p:sp>
        <p:nvSpPr>
          <p:cNvPr id="29" name="Segnaposto contenuto 2"/>
          <p:cNvSpPr txBox="1">
            <a:spLocks/>
          </p:cNvSpPr>
          <p:nvPr/>
        </p:nvSpPr>
        <p:spPr bwMode="auto">
          <a:xfrm>
            <a:off x="4770318" y="2777161"/>
            <a:ext cx="1797961"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nSpc>
                <a:spcPct val="110000"/>
              </a:lnSpc>
              <a:spcBef>
                <a:spcPts val="600"/>
              </a:spcBef>
              <a:buFontTx/>
              <a:buNone/>
            </a:pPr>
            <a:r>
              <a:rPr lang="it-IT" sz="1300" b="0" kern="0" dirty="0">
                <a:latin typeface="Calibri" panose="020F0502020204030204" pitchFamily="34" charset="0"/>
              </a:rPr>
              <a:t>-</a:t>
            </a:r>
            <a:r>
              <a:rPr lang="it-IT" sz="1300" kern="0" dirty="0">
                <a:latin typeface="Calibri" panose="020F0502020204030204" pitchFamily="34" charset="0"/>
              </a:rPr>
              <a:t>Marketing digitale </a:t>
            </a:r>
            <a:r>
              <a:rPr lang="it-IT" sz="1300" b="0" kern="0" dirty="0">
                <a:latin typeface="Calibri" panose="020F0502020204030204" pitchFamily="34" charset="0"/>
              </a:rPr>
              <a:t>(comportamenti dei consumatori in fase di acquisto)</a:t>
            </a:r>
          </a:p>
          <a:p>
            <a:pPr marL="0" indent="0">
              <a:lnSpc>
                <a:spcPct val="110000"/>
              </a:lnSpc>
              <a:spcBef>
                <a:spcPts val="600"/>
              </a:spcBef>
              <a:buFontTx/>
              <a:buNone/>
            </a:pPr>
            <a:r>
              <a:rPr lang="it-IT" sz="1300" b="0" kern="0" dirty="0">
                <a:latin typeface="Calibri" panose="020F0502020204030204" pitchFamily="34" charset="0"/>
              </a:rPr>
              <a:t>-</a:t>
            </a:r>
            <a:r>
              <a:rPr lang="it-IT" sz="1300" kern="0" dirty="0">
                <a:latin typeface="Calibri" panose="020F0502020204030204" pitchFamily="34" charset="0"/>
              </a:rPr>
              <a:t>Rapporto</a:t>
            </a:r>
            <a:r>
              <a:rPr lang="it-IT" sz="1300" b="0" kern="0" dirty="0">
                <a:latin typeface="Calibri" panose="020F0502020204030204" pitchFamily="34" charset="0"/>
              </a:rPr>
              <a:t> tra </a:t>
            </a:r>
            <a:r>
              <a:rPr lang="it-IT" sz="1300" b="0" i="1" kern="0" dirty="0">
                <a:latin typeface="Calibri" panose="020F0502020204030204" pitchFamily="34" charset="0"/>
              </a:rPr>
              <a:t>dealer </a:t>
            </a:r>
            <a:r>
              <a:rPr lang="it-IT" sz="1300" b="0" kern="0" dirty="0">
                <a:latin typeface="Calibri" panose="020F0502020204030204" pitchFamily="34" charset="0"/>
              </a:rPr>
              <a:t>e </a:t>
            </a:r>
            <a:r>
              <a:rPr lang="it-IT" sz="1300" kern="0" dirty="0">
                <a:latin typeface="Calibri" panose="020F0502020204030204" pitchFamily="34" charset="0"/>
              </a:rPr>
              <a:t>case produttrici</a:t>
            </a:r>
          </a:p>
          <a:p>
            <a:pPr marL="0" indent="0">
              <a:lnSpc>
                <a:spcPct val="110000"/>
              </a:lnSpc>
              <a:spcBef>
                <a:spcPts val="600"/>
              </a:spcBef>
              <a:buFontTx/>
              <a:buNone/>
            </a:pPr>
            <a:r>
              <a:rPr lang="it-IT" sz="1300" b="0" i="1" kern="0" dirty="0">
                <a:latin typeface="Calibri" panose="020F0502020204030204" pitchFamily="34" charset="0"/>
              </a:rPr>
              <a:t>-</a:t>
            </a:r>
            <a:r>
              <a:rPr lang="it-IT" sz="1300" b="0" kern="0" dirty="0">
                <a:latin typeface="Calibri" panose="020F0502020204030204" pitchFamily="34" charset="0"/>
              </a:rPr>
              <a:t>Impatto sui ricavi delle imprese del dibattito attorno all’</a:t>
            </a:r>
            <a:r>
              <a:rPr lang="it-IT" sz="1300" kern="0" dirty="0">
                <a:latin typeface="Calibri" panose="020F0502020204030204" pitchFamily="34" charset="0"/>
              </a:rPr>
              <a:t>inquinamento</a:t>
            </a:r>
            <a:endParaRPr lang="it-IT" sz="1300" b="0" i="1" kern="0" dirty="0">
              <a:latin typeface="Calibri" panose="020F0502020204030204" pitchFamily="34" charset="0"/>
            </a:endParaRPr>
          </a:p>
        </p:txBody>
      </p:sp>
      <p:sp>
        <p:nvSpPr>
          <p:cNvPr id="25" name="Rettangolo arrotondato 24"/>
          <p:cNvSpPr/>
          <p:nvPr/>
        </p:nvSpPr>
        <p:spPr bwMode="auto">
          <a:xfrm>
            <a:off x="6993650" y="2132856"/>
            <a:ext cx="1725139" cy="596445"/>
          </a:xfrm>
          <a:prstGeom prst="round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eaLnBrk="1" hangingPunct="1"/>
            <a:r>
              <a:rPr lang="it-IT" sz="1300" b="0" dirty="0">
                <a:solidFill>
                  <a:schemeClr val="bg1"/>
                </a:solidFill>
                <a:latin typeface="Calibri" panose="020F0502020204030204" pitchFamily="34" charset="0"/>
              </a:rPr>
              <a:t>Marketing Associativo</a:t>
            </a:r>
          </a:p>
        </p:txBody>
      </p:sp>
      <p:sp>
        <p:nvSpPr>
          <p:cNvPr id="30" name="Segnaposto contenuto 2"/>
          <p:cNvSpPr txBox="1">
            <a:spLocks/>
          </p:cNvSpPr>
          <p:nvPr/>
        </p:nvSpPr>
        <p:spPr bwMode="auto">
          <a:xfrm>
            <a:off x="6957239" y="2777161"/>
            <a:ext cx="1797961"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nSpc>
                <a:spcPct val="110000"/>
              </a:lnSpc>
              <a:spcBef>
                <a:spcPts val="600"/>
              </a:spcBef>
              <a:buFontTx/>
              <a:buNone/>
            </a:pPr>
            <a:r>
              <a:rPr lang="it-IT" sz="1300" b="0" kern="0" dirty="0">
                <a:latin typeface="Calibri" panose="020F0502020204030204" pitchFamily="34" charset="0"/>
              </a:rPr>
              <a:t>-Livello di </a:t>
            </a:r>
            <a:r>
              <a:rPr lang="it-IT" sz="1300" kern="0" dirty="0">
                <a:latin typeface="Calibri" panose="020F0502020204030204" pitchFamily="34" charset="0"/>
              </a:rPr>
              <a:t>conoscenza</a:t>
            </a:r>
            <a:r>
              <a:rPr lang="it-IT" sz="1300" b="0" kern="0" dirty="0">
                <a:latin typeface="Calibri" panose="020F0502020204030204" pitchFamily="34" charset="0"/>
              </a:rPr>
              <a:t> delle associazioni di categoria</a:t>
            </a:r>
          </a:p>
          <a:p>
            <a:pPr marL="0" indent="0">
              <a:lnSpc>
                <a:spcPct val="110000"/>
              </a:lnSpc>
              <a:spcBef>
                <a:spcPts val="600"/>
              </a:spcBef>
              <a:buFontTx/>
              <a:buNone/>
            </a:pPr>
            <a:r>
              <a:rPr lang="it-IT" sz="1300" b="0" i="1" kern="0" dirty="0">
                <a:latin typeface="Calibri" panose="020F0502020204030204" pitchFamily="34" charset="0"/>
              </a:rPr>
              <a:t>-</a:t>
            </a:r>
            <a:r>
              <a:rPr lang="it-IT" sz="1300" kern="0" dirty="0">
                <a:latin typeface="Calibri" panose="020F0502020204030204" pitchFamily="34" charset="0"/>
              </a:rPr>
              <a:t>Iscrizione</a:t>
            </a:r>
            <a:r>
              <a:rPr lang="it-IT" sz="1300" b="0" kern="0" dirty="0">
                <a:latin typeface="Calibri" panose="020F0502020204030204" pitchFamily="34" charset="0"/>
              </a:rPr>
              <a:t> alle associazioni di categoria</a:t>
            </a:r>
          </a:p>
          <a:p>
            <a:pPr marL="0" indent="0">
              <a:lnSpc>
                <a:spcPct val="110000"/>
              </a:lnSpc>
              <a:spcBef>
                <a:spcPts val="600"/>
              </a:spcBef>
              <a:buFontTx/>
              <a:buNone/>
            </a:pPr>
            <a:r>
              <a:rPr lang="it-IT" sz="1300" b="0" i="1" kern="0" dirty="0">
                <a:latin typeface="Calibri" panose="020F0502020204030204" pitchFamily="34" charset="0"/>
              </a:rPr>
              <a:t>-</a:t>
            </a:r>
            <a:r>
              <a:rPr lang="it-IT" sz="1300" b="0" kern="0" dirty="0">
                <a:latin typeface="Calibri" panose="020F0502020204030204" pitchFamily="34" charset="0"/>
              </a:rPr>
              <a:t>La </a:t>
            </a:r>
            <a:r>
              <a:rPr lang="it-IT" sz="1300" kern="0" dirty="0">
                <a:latin typeface="Calibri" panose="020F0502020204030204" pitchFamily="34" charset="0"/>
              </a:rPr>
              <a:t>difesa degli interessi </a:t>
            </a:r>
            <a:r>
              <a:rPr lang="it-IT" sz="1300" b="0" kern="0" dirty="0">
                <a:latin typeface="Calibri" panose="020F0502020204030204" pitchFamily="34" charset="0"/>
              </a:rPr>
              <a:t>del settore da parte delle associazioni di categoria</a:t>
            </a:r>
            <a:endParaRPr lang="it-IT" sz="1300" b="0" i="1" kern="0" dirty="0">
              <a:latin typeface="Calibri" panose="020F0502020204030204" pitchFamily="34" charset="0"/>
            </a:endParaRPr>
          </a:p>
        </p:txBody>
      </p:sp>
      <p:cxnSp>
        <p:nvCxnSpPr>
          <p:cNvPr id="8" name="Connettore diritto 7"/>
          <p:cNvCxnSpPr/>
          <p:nvPr/>
        </p:nvCxnSpPr>
        <p:spPr bwMode="auto">
          <a:xfrm>
            <a:off x="432889" y="5500213"/>
            <a:ext cx="1761550" cy="0"/>
          </a:xfrm>
          <a:prstGeom prst="line">
            <a:avLst/>
          </a:prstGeom>
          <a:noFill/>
          <a:ln w="19050" cap="flat" cmpd="sng" algn="ctr">
            <a:solidFill>
              <a:srgbClr val="1F4E79"/>
            </a:solidFill>
            <a:prstDash val="solid"/>
            <a:round/>
            <a:headEnd type="none" w="med" len="med"/>
            <a:tailEnd type="none" w="med" len="med"/>
          </a:ln>
          <a:effectLst/>
        </p:spPr>
      </p:cxnSp>
      <p:cxnSp>
        <p:nvCxnSpPr>
          <p:cNvPr id="34" name="Connettore diritto 33"/>
          <p:cNvCxnSpPr/>
          <p:nvPr/>
        </p:nvCxnSpPr>
        <p:spPr bwMode="auto">
          <a:xfrm>
            <a:off x="2619809" y="5500213"/>
            <a:ext cx="1761550" cy="0"/>
          </a:xfrm>
          <a:prstGeom prst="line">
            <a:avLst/>
          </a:prstGeom>
          <a:noFill/>
          <a:ln w="19050" cap="flat" cmpd="sng" algn="ctr">
            <a:solidFill>
              <a:srgbClr val="1F4E79"/>
            </a:solidFill>
            <a:prstDash val="solid"/>
            <a:round/>
            <a:headEnd type="none" w="med" len="med"/>
            <a:tailEnd type="none" w="med" len="med"/>
          </a:ln>
          <a:effectLst/>
        </p:spPr>
      </p:cxnSp>
      <p:cxnSp>
        <p:nvCxnSpPr>
          <p:cNvPr id="35" name="Connettore diritto 34"/>
          <p:cNvCxnSpPr/>
          <p:nvPr/>
        </p:nvCxnSpPr>
        <p:spPr bwMode="auto">
          <a:xfrm>
            <a:off x="4806729" y="5500213"/>
            <a:ext cx="1761550" cy="0"/>
          </a:xfrm>
          <a:prstGeom prst="line">
            <a:avLst/>
          </a:prstGeom>
          <a:noFill/>
          <a:ln w="19050" cap="flat" cmpd="sng" algn="ctr">
            <a:solidFill>
              <a:srgbClr val="1F4E79"/>
            </a:solidFill>
            <a:prstDash val="solid"/>
            <a:round/>
            <a:headEnd type="none" w="med" len="med"/>
            <a:tailEnd type="none" w="med" len="med"/>
          </a:ln>
          <a:effectLst/>
        </p:spPr>
      </p:cxnSp>
      <p:cxnSp>
        <p:nvCxnSpPr>
          <p:cNvPr id="36" name="Connettore diritto 35"/>
          <p:cNvCxnSpPr/>
          <p:nvPr/>
        </p:nvCxnSpPr>
        <p:spPr bwMode="auto">
          <a:xfrm>
            <a:off x="6993650" y="5500213"/>
            <a:ext cx="1761550" cy="0"/>
          </a:xfrm>
          <a:prstGeom prst="line">
            <a:avLst/>
          </a:prstGeom>
          <a:noFill/>
          <a:ln w="19050" cap="flat" cmpd="sng" algn="ctr">
            <a:solidFill>
              <a:srgbClr val="1F4E79"/>
            </a:solidFill>
            <a:prstDash val="solid"/>
            <a:round/>
            <a:headEnd type="none" w="med" len="med"/>
            <a:tailEnd type="none" w="med" len="med"/>
          </a:ln>
          <a:effectLst/>
        </p:spPr>
      </p:cxnSp>
      <p:sp>
        <p:nvSpPr>
          <p:cNvPr id="37" name="Segnaposto contenuto 2"/>
          <p:cNvSpPr txBox="1">
            <a:spLocks/>
          </p:cNvSpPr>
          <p:nvPr/>
        </p:nvSpPr>
        <p:spPr bwMode="auto">
          <a:xfrm>
            <a:off x="389742" y="5572221"/>
            <a:ext cx="1797961" cy="52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nSpc>
                <a:spcPct val="110000"/>
              </a:lnSpc>
              <a:spcBef>
                <a:spcPts val="600"/>
              </a:spcBef>
              <a:buFontTx/>
              <a:buNone/>
            </a:pPr>
            <a:r>
              <a:rPr lang="it-IT" sz="1300" b="0" i="1" kern="0" dirty="0">
                <a:latin typeface="Calibri" panose="020F0502020204030204" pitchFamily="34" charset="0"/>
              </a:rPr>
              <a:t>Tutte le imprese del settore </a:t>
            </a:r>
            <a:r>
              <a:rPr lang="it-IT" sz="1300" b="0" i="1" kern="0" dirty="0" err="1">
                <a:latin typeface="Calibri" panose="020F0502020204030204" pitchFamily="34" charset="0"/>
              </a:rPr>
              <a:t>automotive</a:t>
            </a:r>
            <a:endParaRPr lang="it-IT" sz="1300" b="0" i="1" kern="0" dirty="0">
              <a:latin typeface="Calibri" panose="020F0502020204030204" pitchFamily="34" charset="0"/>
            </a:endParaRPr>
          </a:p>
        </p:txBody>
      </p:sp>
      <p:sp>
        <p:nvSpPr>
          <p:cNvPr id="38" name="Segnaposto contenuto 2"/>
          <p:cNvSpPr txBox="1">
            <a:spLocks/>
          </p:cNvSpPr>
          <p:nvPr/>
        </p:nvSpPr>
        <p:spPr bwMode="auto">
          <a:xfrm>
            <a:off x="2576662" y="5572221"/>
            <a:ext cx="1797961" cy="52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nSpc>
                <a:spcPct val="110000"/>
              </a:lnSpc>
              <a:spcBef>
                <a:spcPts val="600"/>
              </a:spcBef>
              <a:buFontTx/>
              <a:buNone/>
            </a:pPr>
            <a:r>
              <a:rPr lang="it-IT" sz="1300" b="0" i="1" kern="0" dirty="0">
                <a:latin typeface="Calibri" panose="020F0502020204030204" pitchFamily="34" charset="0"/>
              </a:rPr>
              <a:t>Tutte le imprese del settore </a:t>
            </a:r>
            <a:r>
              <a:rPr lang="it-IT" sz="1300" b="0" i="1" kern="0" dirty="0" err="1">
                <a:latin typeface="Calibri" panose="020F0502020204030204" pitchFamily="34" charset="0"/>
              </a:rPr>
              <a:t>automotive</a:t>
            </a:r>
            <a:endParaRPr lang="it-IT" sz="1300" b="0" i="1" kern="0" dirty="0">
              <a:latin typeface="Calibri" panose="020F0502020204030204" pitchFamily="34" charset="0"/>
            </a:endParaRPr>
          </a:p>
        </p:txBody>
      </p:sp>
      <p:sp>
        <p:nvSpPr>
          <p:cNvPr id="39" name="Segnaposto contenuto 2"/>
          <p:cNvSpPr txBox="1">
            <a:spLocks/>
          </p:cNvSpPr>
          <p:nvPr/>
        </p:nvSpPr>
        <p:spPr bwMode="auto">
          <a:xfrm>
            <a:off x="4763582" y="5572221"/>
            <a:ext cx="1797961" cy="52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nSpc>
                <a:spcPct val="110000"/>
              </a:lnSpc>
              <a:spcBef>
                <a:spcPts val="600"/>
              </a:spcBef>
              <a:buFontTx/>
              <a:buNone/>
            </a:pPr>
            <a:r>
              <a:rPr lang="it-IT" sz="1300" b="0" i="1" kern="0" dirty="0">
                <a:latin typeface="Calibri" panose="020F0502020204030204" pitchFamily="34" charset="0"/>
              </a:rPr>
              <a:t>Esclusivamente i rivenditori</a:t>
            </a:r>
          </a:p>
        </p:txBody>
      </p:sp>
      <p:sp>
        <p:nvSpPr>
          <p:cNvPr id="40" name="Segnaposto contenuto 2"/>
          <p:cNvSpPr txBox="1">
            <a:spLocks/>
          </p:cNvSpPr>
          <p:nvPr/>
        </p:nvSpPr>
        <p:spPr bwMode="auto">
          <a:xfrm>
            <a:off x="6950503" y="5572221"/>
            <a:ext cx="1797961" cy="52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nSpc>
                <a:spcPct val="110000"/>
              </a:lnSpc>
              <a:spcBef>
                <a:spcPts val="600"/>
              </a:spcBef>
              <a:buFontTx/>
              <a:buNone/>
            </a:pPr>
            <a:r>
              <a:rPr lang="it-IT" sz="1300" b="0" i="1" kern="0" dirty="0">
                <a:latin typeface="Calibri" panose="020F0502020204030204" pitchFamily="34" charset="0"/>
              </a:rPr>
              <a:t>Tutte le imprese del settore </a:t>
            </a:r>
            <a:r>
              <a:rPr lang="it-IT" sz="1300" b="0" i="1" kern="0" dirty="0" err="1">
                <a:latin typeface="Calibri" panose="020F0502020204030204" pitchFamily="34" charset="0"/>
              </a:rPr>
              <a:t>automotive</a:t>
            </a:r>
            <a:endParaRPr lang="it-IT" sz="1300" b="0" i="1" kern="0" dirty="0">
              <a:latin typeface="Calibri" panose="020F0502020204030204" pitchFamily="34" charset="0"/>
            </a:endParaRPr>
          </a:p>
        </p:txBody>
      </p:sp>
    </p:spTree>
    <p:extLst>
      <p:ext uri="{BB962C8B-B14F-4D97-AF65-F5344CB8AC3E}">
        <p14:creationId xmlns:p14="http://schemas.microsoft.com/office/powerpoint/2010/main" val="8054132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asellaDiTesto 9"/>
          <p:cNvSpPr txBox="1">
            <a:spLocks noChangeArrowheads="1"/>
          </p:cNvSpPr>
          <p:nvPr/>
        </p:nvSpPr>
        <p:spPr bwMode="auto">
          <a:xfrm>
            <a:off x="342022" y="1393020"/>
            <a:ext cx="859503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1800" b="0" dirty="0">
                <a:latin typeface="Calibri" panose="020F0502020204030204" pitchFamily="34" charset="0"/>
              </a:rPr>
              <a:t>In linea generale, come giudica la </a:t>
            </a:r>
            <a:r>
              <a:rPr lang="it-IT" sz="1800" u="sng" dirty="0">
                <a:latin typeface="Calibri" panose="020F0502020204030204" pitchFamily="34" charset="0"/>
              </a:rPr>
              <a:t>politica messa in atto dalla casa produttrice</a:t>
            </a:r>
            <a:r>
              <a:rPr lang="it-IT" sz="1800" b="0" dirty="0">
                <a:latin typeface="Calibri" panose="020F0502020204030204" pitchFamily="34" charset="0"/>
              </a:rPr>
              <a:t> alla quale fa capo la Sua impresa, in termini di indirizzo e guida, di indicazioni riguardo le necessità di capitalizzazione dell’impresa e di relative strategie commerciali? </a:t>
            </a:r>
          </a:p>
        </p:txBody>
      </p:sp>
      <p:sp>
        <p:nvSpPr>
          <p:cNvPr id="5"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la policy della casa madre |</a:t>
            </a:r>
            <a:r>
              <a:rPr lang="it-IT" altLang="it-IT" kern="0" dirty="0">
                <a:solidFill>
                  <a:schemeClr val="tx1"/>
                </a:solidFill>
                <a:latin typeface="Calibri" panose="020F0502020204030204" pitchFamily="34" charset="0"/>
                <a:cs typeface="Arial" panose="020B0604020202020204" pitchFamily="34" charset="0"/>
              </a:rPr>
              <a:t> </a:t>
            </a:r>
            <a:r>
              <a:rPr lang="it-IT" dirty="0">
                <a:solidFill>
                  <a:schemeClr val="tx1"/>
                </a:solidFill>
                <a:latin typeface="Calibri" panose="020F0502020204030204" pitchFamily="34" charset="0"/>
              </a:rPr>
              <a:t>due rivenditori </a:t>
            </a:r>
            <a:r>
              <a:rPr lang="it-IT" dirty="0" err="1">
                <a:solidFill>
                  <a:schemeClr val="tx1"/>
                </a:solidFill>
                <a:latin typeface="Calibri" panose="020F0502020204030204" pitchFamily="34" charset="0"/>
              </a:rPr>
              <a:t>automotive</a:t>
            </a:r>
            <a:r>
              <a:rPr lang="it-IT" dirty="0">
                <a:solidFill>
                  <a:schemeClr val="tx1"/>
                </a:solidFill>
                <a:latin typeface="Calibri" panose="020F0502020204030204" pitchFamily="34" charset="0"/>
              </a:rPr>
              <a:t> su tre affermano di sottostare a determinate politiche che la casa produttrice estende nelle medesime modalità verso tutte le concessionarie cui questa fa capo…</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6" name="Rettangolo 5"/>
          <p:cNvSpPr/>
          <p:nvPr/>
        </p:nvSpPr>
        <p:spPr bwMode="auto">
          <a:xfrm>
            <a:off x="0" y="0"/>
            <a:ext cx="9144000" cy="188913"/>
          </a:xfrm>
          <a:prstGeom prst="rect">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b="0" dirty="0">
                <a:solidFill>
                  <a:schemeClr val="bg1"/>
                </a:solidFill>
                <a:latin typeface="Calibri" panose="020F0502020204030204" pitchFamily="34" charset="0"/>
              </a:rPr>
              <a:t>APPROFONDIMENTO – IMPRESE E CASE PRODUTTRICI</a:t>
            </a:r>
            <a:endParaRPr kumimoji="0" lang="it-IT" sz="1050" b="0" i="0" u="none" strike="noStrike" cap="none" normalizeH="0" baseline="0" dirty="0">
              <a:ln>
                <a:noFill/>
              </a:ln>
              <a:solidFill>
                <a:schemeClr val="bg1"/>
              </a:solidFill>
              <a:effectLst/>
              <a:latin typeface="Calibri" panose="020F0502020204030204" pitchFamily="34" charset="0"/>
            </a:endParaRPr>
          </a:p>
        </p:txBody>
      </p:sp>
      <p:sp>
        <p:nvSpPr>
          <p:cNvPr id="7" name="Text Box 49"/>
          <p:cNvSpPr txBox="1">
            <a:spLocks noChangeArrowheads="1"/>
          </p:cNvSpPr>
          <p:nvPr/>
        </p:nvSpPr>
        <p:spPr bwMode="auto">
          <a:xfrm>
            <a:off x="228600" y="6365922"/>
            <a:ext cx="8839200"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828 casi. Esclusivamente i rivenditori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pic>
        <p:nvPicPr>
          <p:cNvPr id="2052" name="Picture 4" descr="http://www.greatlakesmanufacturingcouncil.org/sites/default/files/imagecache/original/wysiwyg_imageupload/1/icon.polic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635" y="2600781"/>
            <a:ext cx="1323975" cy="1200150"/>
          </a:xfrm>
          <a:prstGeom prst="rect">
            <a:avLst/>
          </a:prstGeom>
          <a:noFill/>
          <a:extLst>
            <a:ext uri="{909E8E84-426E-40DD-AFC4-6F175D3DCCD1}">
              <a14:hiddenFill xmlns:a14="http://schemas.microsoft.com/office/drawing/2010/main">
                <a:solidFill>
                  <a:srgbClr val="FFFFFF"/>
                </a:solidFill>
              </a14:hiddenFill>
            </a:ext>
          </a:extLst>
        </p:spPr>
      </p:pic>
      <p:sp>
        <p:nvSpPr>
          <p:cNvPr id="11" name="Rettangolo 10"/>
          <p:cNvSpPr/>
          <p:nvPr/>
        </p:nvSpPr>
        <p:spPr>
          <a:xfrm>
            <a:off x="1259632" y="3757974"/>
            <a:ext cx="2592288" cy="954107"/>
          </a:xfrm>
          <a:prstGeom prst="rect">
            <a:avLst/>
          </a:prstGeom>
        </p:spPr>
        <p:txBody>
          <a:bodyPr wrap="square">
            <a:spAutoFit/>
          </a:bodyPr>
          <a:lstStyle/>
          <a:p>
            <a:r>
              <a:rPr lang="it-IT" sz="2800" b="0" dirty="0">
                <a:latin typeface="Calibri" panose="020F0502020204030204" pitchFamily="34" charset="0"/>
              </a:rPr>
              <a:t>Policy della casa produttrice</a:t>
            </a:r>
          </a:p>
        </p:txBody>
      </p:sp>
      <p:sp>
        <p:nvSpPr>
          <p:cNvPr id="13" name="CasellaDiTesto 12"/>
          <p:cNvSpPr txBox="1">
            <a:spLocks noChangeArrowheads="1"/>
          </p:cNvSpPr>
          <p:nvPr/>
        </p:nvSpPr>
        <p:spPr bwMode="auto">
          <a:xfrm>
            <a:off x="4538552" y="2629361"/>
            <a:ext cx="154561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6000" b="0" dirty="0">
                <a:solidFill>
                  <a:srgbClr val="1F4E79"/>
                </a:solidFill>
                <a:latin typeface="Calibri" panose="020F0502020204030204" pitchFamily="34" charset="0"/>
              </a:rPr>
              <a:t>67,5</a:t>
            </a:r>
          </a:p>
        </p:txBody>
      </p:sp>
      <p:sp>
        <p:nvSpPr>
          <p:cNvPr id="14" name="Rettangolo 13"/>
          <p:cNvSpPr/>
          <p:nvPr/>
        </p:nvSpPr>
        <p:spPr>
          <a:xfrm>
            <a:off x="6156176" y="2629361"/>
            <a:ext cx="2646547" cy="1015663"/>
          </a:xfrm>
          <a:prstGeom prst="rect">
            <a:avLst/>
          </a:prstGeom>
        </p:spPr>
        <p:txBody>
          <a:bodyPr wrap="square">
            <a:spAutoFit/>
          </a:bodyPr>
          <a:lstStyle/>
          <a:p>
            <a:pPr fontAlgn="ctr"/>
            <a:r>
              <a:rPr lang="it-IT" sz="2000" b="0" dirty="0">
                <a:latin typeface="Calibri" panose="020F0502020204030204" pitchFamily="34" charset="0"/>
              </a:rPr>
              <a:t>È </a:t>
            </a:r>
            <a:r>
              <a:rPr lang="it-IT" sz="2000" u="sng" dirty="0">
                <a:latin typeface="Calibri" panose="020F0502020204030204" pitchFamily="34" charset="0"/>
              </a:rPr>
              <a:t>univoca</a:t>
            </a:r>
            <a:r>
              <a:rPr lang="it-IT" sz="2000" b="0" dirty="0">
                <a:latin typeface="Calibri" panose="020F0502020204030204" pitchFamily="34" charset="0"/>
              </a:rPr>
              <a:t> per tutte le concessionarie cui fa capo</a:t>
            </a:r>
            <a:endParaRPr lang="it-IT" sz="2000" u="sng" dirty="0">
              <a:solidFill>
                <a:srgbClr val="000000"/>
              </a:solidFill>
              <a:latin typeface="Calibri" panose="020F0502020204030204" pitchFamily="34" charset="0"/>
            </a:endParaRPr>
          </a:p>
        </p:txBody>
      </p:sp>
      <p:sp>
        <p:nvSpPr>
          <p:cNvPr id="15" name="CasellaDiTesto 14"/>
          <p:cNvSpPr txBox="1">
            <a:spLocks noChangeArrowheads="1"/>
          </p:cNvSpPr>
          <p:nvPr/>
        </p:nvSpPr>
        <p:spPr bwMode="auto">
          <a:xfrm>
            <a:off x="4538552" y="4463150"/>
            <a:ext cx="154561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6000" b="0" dirty="0">
                <a:solidFill>
                  <a:srgbClr val="1F4E79"/>
                </a:solidFill>
                <a:latin typeface="Calibri" panose="020F0502020204030204" pitchFamily="34" charset="0"/>
              </a:rPr>
              <a:t>32,5</a:t>
            </a:r>
          </a:p>
        </p:txBody>
      </p:sp>
      <p:sp>
        <p:nvSpPr>
          <p:cNvPr id="16" name="Rettangolo 15"/>
          <p:cNvSpPr/>
          <p:nvPr/>
        </p:nvSpPr>
        <p:spPr>
          <a:xfrm>
            <a:off x="6156176" y="4463150"/>
            <a:ext cx="2646547" cy="1631216"/>
          </a:xfrm>
          <a:prstGeom prst="rect">
            <a:avLst/>
          </a:prstGeom>
        </p:spPr>
        <p:txBody>
          <a:bodyPr wrap="square">
            <a:spAutoFit/>
          </a:bodyPr>
          <a:lstStyle/>
          <a:p>
            <a:pPr fontAlgn="ctr"/>
            <a:r>
              <a:rPr lang="it-IT" sz="2000" b="0" dirty="0">
                <a:latin typeface="Calibri" panose="020F0502020204030204" pitchFamily="34" charset="0"/>
              </a:rPr>
              <a:t>È </a:t>
            </a:r>
            <a:r>
              <a:rPr lang="it-IT" sz="2000" u="sng" dirty="0">
                <a:latin typeface="Calibri" panose="020F0502020204030204" pitchFamily="34" charset="0"/>
              </a:rPr>
              <a:t>differente</a:t>
            </a:r>
            <a:r>
              <a:rPr lang="it-IT" sz="2000" b="0" dirty="0">
                <a:latin typeface="Calibri" panose="020F0502020204030204" pitchFamily="34" charset="0"/>
              </a:rPr>
              <a:t> in funzione di determinate caratteristiche tipiche delle concessionarie cui fa capo</a:t>
            </a:r>
            <a:endParaRPr lang="it-IT" sz="2000" u="sng" dirty="0">
              <a:solidFill>
                <a:srgbClr val="000000"/>
              </a:solidFill>
              <a:latin typeface="Calibri" panose="020F0502020204030204" pitchFamily="34" charset="0"/>
            </a:endParaRPr>
          </a:p>
        </p:txBody>
      </p:sp>
      <p:sp>
        <p:nvSpPr>
          <p:cNvPr id="3" name="Parentesi graffa aperta 2"/>
          <p:cNvSpPr/>
          <p:nvPr/>
        </p:nvSpPr>
        <p:spPr bwMode="auto">
          <a:xfrm>
            <a:off x="3995936" y="2545705"/>
            <a:ext cx="542616" cy="3652418"/>
          </a:xfrm>
          <a:prstGeom prst="leftBrace">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0565573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156144" y="2784843"/>
            <a:ext cx="6217696" cy="3301760"/>
          </a:xfrm>
          <a:prstGeom prst="rect">
            <a:avLst/>
          </a:prstGeom>
        </p:spPr>
      </p:pic>
      <p:sp>
        <p:nvSpPr>
          <p:cNvPr id="54" name="CasellaDiTesto 9"/>
          <p:cNvSpPr txBox="1">
            <a:spLocks noChangeArrowheads="1"/>
          </p:cNvSpPr>
          <p:nvPr/>
        </p:nvSpPr>
        <p:spPr bwMode="auto">
          <a:xfrm>
            <a:off x="342022" y="1486525"/>
            <a:ext cx="85950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1800" b="0" dirty="0">
                <a:latin typeface="Calibri" panose="020F0502020204030204" pitchFamily="34" charset="0"/>
              </a:rPr>
              <a:t>Alla luce delle politiche messe in atto dalla Sua casa produttrice, </a:t>
            </a:r>
            <a:r>
              <a:rPr lang="it-IT" sz="1800" u="sng" dirty="0">
                <a:latin typeface="Calibri" panose="020F0502020204030204" pitchFamily="34" charset="0"/>
              </a:rPr>
              <a:t>quanta libertà di azione</a:t>
            </a:r>
            <a:r>
              <a:rPr lang="it-IT" sz="1800" b="0" dirty="0">
                <a:latin typeface="Calibri" panose="020F0502020204030204" pitchFamily="34" charset="0"/>
              </a:rPr>
              <a:t> (in termini imprenditoriali) </a:t>
            </a:r>
            <a:r>
              <a:rPr lang="it-IT" sz="1800" u="sng" dirty="0">
                <a:latin typeface="Calibri" panose="020F0502020204030204" pitchFamily="34" charset="0"/>
              </a:rPr>
              <a:t>sente di avere</a:t>
            </a:r>
            <a:r>
              <a:rPr lang="it-IT" sz="1800" b="0" dirty="0">
                <a:latin typeface="Calibri" panose="020F0502020204030204" pitchFamily="34" charset="0"/>
              </a:rPr>
              <a:t> con la Sua impresa sul mercato? </a:t>
            </a:r>
          </a:p>
        </p:txBody>
      </p:sp>
      <p:sp>
        <p:nvSpPr>
          <p:cNvPr id="6" name="Rettangolo 5"/>
          <p:cNvSpPr/>
          <p:nvPr/>
        </p:nvSpPr>
        <p:spPr bwMode="auto">
          <a:xfrm>
            <a:off x="0" y="0"/>
            <a:ext cx="9144000" cy="188913"/>
          </a:xfrm>
          <a:prstGeom prst="rect">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b="0" dirty="0">
                <a:solidFill>
                  <a:schemeClr val="bg1"/>
                </a:solidFill>
                <a:latin typeface="Calibri" panose="020F0502020204030204" pitchFamily="34" charset="0"/>
              </a:rPr>
              <a:t>APPROFONDIMENTO – IMPRESE E CASE PRODUTTRICI</a:t>
            </a:r>
            <a:endParaRPr kumimoji="0" lang="it-IT" sz="1050" b="0" i="0" u="none" strike="noStrike" cap="none" normalizeH="0" baseline="0" dirty="0">
              <a:ln>
                <a:noFill/>
              </a:ln>
              <a:solidFill>
                <a:schemeClr val="bg1"/>
              </a:solidFill>
              <a:effectLst/>
              <a:latin typeface="Calibri" panose="020F0502020204030204" pitchFamily="34" charset="0"/>
            </a:endParaRPr>
          </a:p>
        </p:txBody>
      </p:sp>
      <p:sp>
        <p:nvSpPr>
          <p:cNvPr id="7" name="Text Box 49"/>
          <p:cNvSpPr txBox="1">
            <a:spLocks noChangeArrowheads="1"/>
          </p:cNvSpPr>
          <p:nvPr/>
        </p:nvSpPr>
        <p:spPr bwMode="auto">
          <a:xfrm>
            <a:off x="228600" y="6365922"/>
            <a:ext cx="8839200"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828 casi. Esclusivamente i rivenditori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sp>
        <p:nvSpPr>
          <p:cNvPr id="4" name="Rettangolo 3"/>
          <p:cNvSpPr/>
          <p:nvPr/>
        </p:nvSpPr>
        <p:spPr bwMode="auto">
          <a:xfrm>
            <a:off x="328770" y="2361759"/>
            <a:ext cx="3005842" cy="3868860"/>
          </a:xfrm>
          <a:prstGeom prst="rect">
            <a:avLst/>
          </a:prstGeom>
          <a:solidFill>
            <a:srgbClr val="008000">
              <a:alpha val="1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1" name="CasellaDiTesto 10"/>
          <p:cNvSpPr txBox="1">
            <a:spLocks noChangeArrowheads="1"/>
          </p:cNvSpPr>
          <p:nvPr/>
        </p:nvSpPr>
        <p:spPr bwMode="auto">
          <a:xfrm>
            <a:off x="1058883" y="2462609"/>
            <a:ext cx="154561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6000" b="0" dirty="0">
                <a:solidFill>
                  <a:srgbClr val="008000"/>
                </a:solidFill>
                <a:latin typeface="Calibri" panose="020F0502020204030204" pitchFamily="34" charset="0"/>
              </a:rPr>
              <a:t>49,0</a:t>
            </a:r>
          </a:p>
        </p:txBody>
      </p:sp>
      <p:cxnSp>
        <p:nvCxnSpPr>
          <p:cNvPr id="13" name="Connettore diritto 12"/>
          <p:cNvCxnSpPr/>
          <p:nvPr/>
        </p:nvCxnSpPr>
        <p:spPr bwMode="auto">
          <a:xfrm>
            <a:off x="6516216" y="2336074"/>
            <a:ext cx="0" cy="3894545"/>
          </a:xfrm>
          <a:prstGeom prst="line">
            <a:avLst/>
          </a:prstGeom>
          <a:noFill/>
          <a:ln w="57150" cap="flat" cmpd="sng" algn="ctr">
            <a:solidFill>
              <a:srgbClr val="1F4E79"/>
            </a:solidFill>
            <a:prstDash val="solid"/>
            <a:round/>
            <a:headEnd type="none" w="med" len="med"/>
            <a:tailEnd type="none" w="med" len="med"/>
          </a:ln>
          <a:effectLst/>
        </p:spPr>
      </p:cxnSp>
      <p:sp>
        <p:nvSpPr>
          <p:cNvPr id="14" name="Rettangolo 13"/>
          <p:cNvSpPr/>
          <p:nvPr/>
        </p:nvSpPr>
        <p:spPr>
          <a:xfrm>
            <a:off x="6660233" y="2319832"/>
            <a:ext cx="2160239" cy="3970318"/>
          </a:xfrm>
          <a:prstGeom prst="rect">
            <a:avLst/>
          </a:prstGeom>
        </p:spPr>
        <p:txBody>
          <a:bodyPr wrap="square">
            <a:spAutoFit/>
          </a:bodyPr>
          <a:lstStyle/>
          <a:p>
            <a:pPr fontAlgn="ctr"/>
            <a:r>
              <a:rPr lang="it-IT" sz="1800" b="0" dirty="0">
                <a:latin typeface="Calibri" panose="020F0502020204030204" pitchFamily="34" charset="0"/>
              </a:rPr>
              <a:t>Il 23% dei rivenditori </a:t>
            </a:r>
            <a:r>
              <a:rPr lang="it-IT" sz="1800" b="0" dirty="0" err="1">
                <a:latin typeface="Calibri" panose="020F0502020204030204" pitchFamily="34" charset="0"/>
              </a:rPr>
              <a:t>automotive</a:t>
            </a:r>
            <a:r>
              <a:rPr lang="it-IT" sz="1800" b="0" dirty="0">
                <a:latin typeface="Calibri" panose="020F0502020204030204" pitchFamily="34" charset="0"/>
              </a:rPr>
              <a:t> ritiene di avere «molta» libertà di azione sul mercato. Il 26% ritiene di averne «abbastanza».</a:t>
            </a:r>
          </a:p>
          <a:p>
            <a:pPr fontAlgn="ctr"/>
            <a:r>
              <a:rPr lang="it-IT" sz="1800" b="0" dirty="0">
                <a:solidFill>
                  <a:srgbClr val="000000"/>
                </a:solidFill>
                <a:latin typeface="Calibri" panose="020F0502020204030204" pitchFamily="34" charset="0"/>
              </a:rPr>
              <a:t>Allo stesso tempo, esiste un 51% di rivenditori che sente di avere «poca» libertà o sente addirittura di non averne affatto.</a:t>
            </a:r>
            <a:endParaRPr lang="it-IT" sz="1800" dirty="0">
              <a:solidFill>
                <a:srgbClr val="000000"/>
              </a:solidFill>
              <a:latin typeface="Calibri" panose="020F0502020204030204" pitchFamily="34" charset="0"/>
            </a:endParaRPr>
          </a:p>
        </p:txBody>
      </p:sp>
      <p:sp>
        <p:nvSpPr>
          <p:cNvPr id="12" name="Rectangle 4"/>
          <p:cNvSpPr txBox="1">
            <a:spLocks noChangeArrowheads="1"/>
          </p:cNvSpPr>
          <p:nvPr/>
        </p:nvSpPr>
        <p:spPr bwMode="auto">
          <a:xfrm>
            <a:off x="395288" y="188913"/>
            <a:ext cx="86725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la policy della casa madre |</a:t>
            </a:r>
            <a:r>
              <a:rPr lang="it-IT" altLang="it-IT" kern="0" dirty="0">
                <a:solidFill>
                  <a:schemeClr val="tx1"/>
                </a:solidFill>
                <a:latin typeface="Calibri" panose="020F0502020204030204" pitchFamily="34" charset="0"/>
                <a:cs typeface="Arial" panose="020B0604020202020204" pitchFamily="34" charset="0"/>
              </a:rPr>
              <a:t> </a:t>
            </a:r>
            <a:r>
              <a:rPr lang="it-IT" dirty="0">
                <a:solidFill>
                  <a:schemeClr val="tx1"/>
                </a:solidFill>
                <a:latin typeface="Calibri" panose="020F0502020204030204" pitchFamily="34" charset="0"/>
              </a:rPr>
              <a:t>in linea generale, a prescindere dalla policy della casa produttrice, i rivenditori </a:t>
            </a:r>
            <a:r>
              <a:rPr lang="it-IT" dirty="0" err="1">
                <a:solidFill>
                  <a:schemeClr val="tx1"/>
                </a:solidFill>
                <a:latin typeface="Calibri" panose="020F0502020204030204" pitchFamily="34" charset="0"/>
              </a:rPr>
              <a:t>automotive</a:t>
            </a:r>
            <a:r>
              <a:rPr lang="it-IT" dirty="0">
                <a:solidFill>
                  <a:schemeClr val="tx1"/>
                </a:solidFill>
                <a:latin typeface="Calibri" panose="020F0502020204030204" pitchFamily="34" charset="0"/>
              </a:rPr>
              <a:t> sono spaccati a metà circa la sensazione di libertà di azione sul mercato…</a:t>
            </a:r>
            <a:endParaRPr lang="it-IT" altLang="it-IT" kern="0" dirty="0">
              <a:solidFill>
                <a:schemeClr val="tx1"/>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543734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4" descr="http://helpdesk.unich.it/mlf/img/faccine.png"/>
          <p:cNvPicPr>
            <a:picLocks noChangeAspect="1" noChangeArrowheads="1"/>
          </p:cNvPicPr>
          <p:nvPr/>
        </p:nvPicPr>
        <p:blipFill rotWithShape="1">
          <a:blip r:embed="rId2">
            <a:extLst>
              <a:ext uri="{28A0092B-C50C-407E-A947-70E740481C1C}">
                <a14:useLocalDpi xmlns:a14="http://schemas.microsoft.com/office/drawing/2010/main" val="0"/>
              </a:ext>
            </a:extLst>
          </a:blip>
          <a:srcRect t="-162" r="72539" b="22684"/>
          <a:stretch/>
        </p:blipFill>
        <p:spPr bwMode="auto">
          <a:xfrm>
            <a:off x="6316618" y="2154064"/>
            <a:ext cx="1224136" cy="1298836"/>
          </a:xfrm>
          <a:prstGeom prst="rect">
            <a:avLst/>
          </a:prstGeom>
          <a:noFill/>
          <a:extLst>
            <a:ext uri="{909E8E84-426E-40DD-AFC4-6F175D3DCCD1}">
              <a14:hiddenFill xmlns:a14="http://schemas.microsoft.com/office/drawing/2010/main">
                <a:solidFill>
                  <a:srgbClr val="FFFFFF"/>
                </a:solidFill>
              </a14:hiddenFill>
            </a:ext>
          </a:extLst>
        </p:spPr>
      </p:pic>
      <p:sp>
        <p:nvSpPr>
          <p:cNvPr id="54" name="CasellaDiTesto 9"/>
          <p:cNvSpPr txBox="1">
            <a:spLocks noChangeArrowheads="1"/>
          </p:cNvSpPr>
          <p:nvPr/>
        </p:nvSpPr>
        <p:spPr bwMode="auto">
          <a:xfrm>
            <a:off x="342022" y="1342509"/>
            <a:ext cx="85950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1800" b="0" dirty="0">
                <a:latin typeface="Calibri" panose="020F0502020204030204" pitchFamily="34" charset="0"/>
              </a:rPr>
              <a:t>Indipendentemente dalle politiche applicate, quanto si ritiene soddisfatto della </a:t>
            </a:r>
            <a:r>
              <a:rPr lang="it-IT" sz="1800" u="sng" dirty="0">
                <a:latin typeface="Calibri" panose="020F0502020204030204" pitchFamily="34" charset="0"/>
              </a:rPr>
              <a:t>relazione intrattenuta con la Sua casa produttrice</a:t>
            </a:r>
            <a:r>
              <a:rPr lang="it-IT" sz="1800" b="0" dirty="0">
                <a:latin typeface="Calibri" panose="020F0502020204030204" pitchFamily="34" charset="0"/>
              </a:rPr>
              <a:t>?</a:t>
            </a:r>
          </a:p>
        </p:txBody>
      </p:sp>
      <p:sp>
        <p:nvSpPr>
          <p:cNvPr id="5" name="Rectangle 4"/>
          <p:cNvSpPr txBox="1">
            <a:spLocks noChangeArrowheads="1"/>
          </p:cNvSpPr>
          <p:nvPr/>
        </p:nvSpPr>
        <p:spPr bwMode="auto">
          <a:xfrm>
            <a:off x="395288" y="188913"/>
            <a:ext cx="86725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la relazione con la casa madre |</a:t>
            </a:r>
            <a:r>
              <a:rPr lang="it-IT" altLang="it-IT" kern="0" dirty="0">
                <a:solidFill>
                  <a:schemeClr val="tx1"/>
                </a:solidFill>
                <a:latin typeface="Calibri" panose="020F0502020204030204" pitchFamily="34" charset="0"/>
                <a:cs typeface="Arial" panose="020B0604020202020204" pitchFamily="34" charset="0"/>
              </a:rPr>
              <a:t> </a:t>
            </a:r>
            <a:r>
              <a:rPr lang="it-IT" altLang="it-IT" dirty="0">
                <a:solidFill>
                  <a:schemeClr val="tx1"/>
                </a:solidFill>
                <a:latin typeface="Calibri" panose="020F0502020204030204" pitchFamily="34" charset="0"/>
                <a:cs typeface="Arial" panose="020B0604020202020204" pitchFamily="34" charset="0"/>
              </a:rPr>
              <a:t>nel complesso, un rivenditore </a:t>
            </a:r>
            <a:r>
              <a:rPr lang="it-IT" altLang="it-IT" dirty="0" err="1">
                <a:solidFill>
                  <a:schemeClr val="tx1"/>
                </a:solidFill>
                <a:latin typeface="Calibri" panose="020F0502020204030204" pitchFamily="34" charset="0"/>
                <a:cs typeface="Arial" panose="020B0604020202020204" pitchFamily="34" charset="0"/>
              </a:rPr>
              <a:t>automotive</a:t>
            </a:r>
            <a:r>
              <a:rPr lang="it-IT" altLang="it-IT" dirty="0">
                <a:solidFill>
                  <a:schemeClr val="tx1"/>
                </a:solidFill>
                <a:latin typeface="Calibri" panose="020F0502020204030204" pitchFamily="34" charset="0"/>
                <a:cs typeface="Arial" panose="020B0604020202020204" pitchFamily="34" charset="0"/>
              </a:rPr>
              <a:t> su tre si dichiara «molto» soddisfatto del rapporto con la propria casa produttrice… allo stesso tempo, esiste un 26% di operatori che pare soffrire la relazione…</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6" name="Rettangolo 5"/>
          <p:cNvSpPr/>
          <p:nvPr/>
        </p:nvSpPr>
        <p:spPr bwMode="auto">
          <a:xfrm>
            <a:off x="0" y="0"/>
            <a:ext cx="9144000" cy="188913"/>
          </a:xfrm>
          <a:prstGeom prst="rect">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b="0" dirty="0">
                <a:solidFill>
                  <a:schemeClr val="bg1"/>
                </a:solidFill>
                <a:latin typeface="Calibri" panose="020F0502020204030204" pitchFamily="34" charset="0"/>
              </a:rPr>
              <a:t>APPROFONDIMENTO – IMPRESE E CASE PRODUTTRICI</a:t>
            </a:r>
            <a:endParaRPr kumimoji="0" lang="it-IT" sz="1050" b="0" i="0" u="none" strike="noStrike" cap="none" normalizeH="0" baseline="0" dirty="0">
              <a:ln>
                <a:noFill/>
              </a:ln>
              <a:solidFill>
                <a:schemeClr val="bg1"/>
              </a:solidFill>
              <a:effectLst/>
              <a:latin typeface="Calibri" panose="020F0502020204030204" pitchFamily="34" charset="0"/>
            </a:endParaRPr>
          </a:p>
        </p:txBody>
      </p:sp>
      <p:sp>
        <p:nvSpPr>
          <p:cNvPr id="7" name="Text Box 49"/>
          <p:cNvSpPr txBox="1">
            <a:spLocks noChangeArrowheads="1"/>
          </p:cNvSpPr>
          <p:nvPr/>
        </p:nvSpPr>
        <p:spPr bwMode="auto">
          <a:xfrm>
            <a:off x="228600" y="6365922"/>
            <a:ext cx="8839200"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828 casi. Esclusivamente i rivenditori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sp>
        <p:nvSpPr>
          <p:cNvPr id="8" name="Rettangolo 7"/>
          <p:cNvSpPr/>
          <p:nvPr/>
        </p:nvSpPr>
        <p:spPr bwMode="auto">
          <a:xfrm>
            <a:off x="437078" y="2145919"/>
            <a:ext cx="2732097" cy="4220003"/>
          </a:xfrm>
          <a:prstGeom prst="rect">
            <a:avLst/>
          </a:prstGeom>
          <a:noFill/>
          <a:ln w="38100" cap="flat" cmpd="sng" algn="ctr">
            <a:solidFill>
              <a:schemeClr val="bg1">
                <a:lumMod val="50000"/>
                <a:alpha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5" name="Rettangolo 24"/>
          <p:cNvSpPr/>
          <p:nvPr/>
        </p:nvSpPr>
        <p:spPr bwMode="auto">
          <a:xfrm>
            <a:off x="3291906" y="2145919"/>
            <a:ext cx="2732097" cy="4220003"/>
          </a:xfrm>
          <a:prstGeom prst="rect">
            <a:avLst/>
          </a:prstGeom>
          <a:noFill/>
          <a:ln w="38100" cap="flat" cmpd="sng" algn="ctr">
            <a:solidFill>
              <a:schemeClr val="bg1">
                <a:lumMod val="50000"/>
                <a:alpha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6" name="Rettangolo 25"/>
          <p:cNvSpPr/>
          <p:nvPr/>
        </p:nvSpPr>
        <p:spPr bwMode="auto">
          <a:xfrm>
            <a:off x="6146735" y="2145919"/>
            <a:ext cx="2732097" cy="4220003"/>
          </a:xfrm>
          <a:prstGeom prst="rect">
            <a:avLst/>
          </a:prstGeom>
          <a:noFill/>
          <a:ln w="38100" cap="flat" cmpd="sng" algn="ctr">
            <a:solidFill>
              <a:schemeClr val="bg1">
                <a:lumMod val="50000"/>
                <a:alpha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19" name="Gruppo 18"/>
          <p:cNvGrpSpPr/>
          <p:nvPr/>
        </p:nvGrpSpPr>
        <p:grpSpPr>
          <a:xfrm>
            <a:off x="589027" y="5051941"/>
            <a:ext cx="2465440" cy="1141752"/>
            <a:chOff x="657267" y="5051941"/>
            <a:chExt cx="2465440" cy="1141752"/>
          </a:xfrm>
        </p:grpSpPr>
        <p:sp>
          <p:nvSpPr>
            <p:cNvPr id="20" name="Rettangolo arrotondato 19"/>
            <p:cNvSpPr/>
            <p:nvPr/>
          </p:nvSpPr>
          <p:spPr bwMode="auto">
            <a:xfrm>
              <a:off x="713135" y="5288101"/>
              <a:ext cx="541006" cy="308777"/>
            </a:xfrm>
            <a:prstGeom prst="round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 name="CasellaDiTesto 20"/>
            <p:cNvSpPr txBox="1"/>
            <p:nvPr/>
          </p:nvSpPr>
          <p:spPr>
            <a:xfrm>
              <a:off x="731808" y="5288601"/>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29,0</a:t>
              </a:r>
            </a:p>
          </p:txBody>
        </p:sp>
        <p:sp>
          <p:nvSpPr>
            <p:cNvPr id="22" name="CasellaDiTesto 21"/>
            <p:cNvSpPr txBox="1"/>
            <p:nvPr/>
          </p:nvSpPr>
          <p:spPr>
            <a:xfrm>
              <a:off x="806346" y="5051941"/>
              <a:ext cx="354584" cy="246221"/>
            </a:xfrm>
            <a:prstGeom prst="rect">
              <a:avLst/>
            </a:prstGeom>
            <a:noFill/>
          </p:spPr>
          <p:txBody>
            <a:bodyPr wrap="none" rtlCol="0">
              <a:spAutoFit/>
            </a:bodyPr>
            <a:lstStyle/>
            <a:p>
              <a:pPr algn="ctr"/>
              <a:r>
                <a:rPr lang="it-IT" sz="1000" dirty="0">
                  <a:solidFill>
                    <a:srgbClr val="1F4E79"/>
                  </a:solidFill>
                  <a:latin typeface="Calibri" panose="020F0502020204030204" pitchFamily="34" charset="0"/>
                </a:rPr>
                <a:t>1-9</a:t>
              </a:r>
            </a:p>
          </p:txBody>
        </p:sp>
        <p:sp>
          <p:nvSpPr>
            <p:cNvPr id="23" name="Rettangolo arrotondato 22"/>
            <p:cNvSpPr/>
            <p:nvPr/>
          </p:nvSpPr>
          <p:spPr bwMode="auto">
            <a:xfrm>
              <a:off x="1302135" y="5288101"/>
              <a:ext cx="541006" cy="308777"/>
            </a:xfrm>
            <a:prstGeom prst="round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24" name="CasellaDiTesto 23"/>
            <p:cNvSpPr txBox="1"/>
            <p:nvPr/>
          </p:nvSpPr>
          <p:spPr>
            <a:xfrm>
              <a:off x="1320807" y="5288601"/>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18,5</a:t>
              </a:r>
            </a:p>
          </p:txBody>
        </p:sp>
        <p:sp>
          <p:nvSpPr>
            <p:cNvPr id="27" name="CasellaDiTesto 26"/>
            <p:cNvSpPr txBox="1"/>
            <p:nvPr/>
          </p:nvSpPr>
          <p:spPr>
            <a:xfrm>
              <a:off x="1329623" y="5051941"/>
              <a:ext cx="486030" cy="246221"/>
            </a:xfrm>
            <a:prstGeom prst="rect">
              <a:avLst/>
            </a:prstGeom>
            <a:noFill/>
          </p:spPr>
          <p:txBody>
            <a:bodyPr wrap="none" rtlCol="0">
              <a:spAutoFit/>
            </a:bodyPr>
            <a:lstStyle/>
            <a:p>
              <a:pPr algn="ctr"/>
              <a:r>
                <a:rPr lang="it-IT" sz="1000" dirty="0">
                  <a:solidFill>
                    <a:srgbClr val="1F4E79"/>
                  </a:solidFill>
                  <a:latin typeface="Calibri" panose="020F0502020204030204" pitchFamily="34" charset="0"/>
                </a:rPr>
                <a:t>10-49</a:t>
              </a:r>
            </a:p>
          </p:txBody>
        </p:sp>
        <p:sp>
          <p:nvSpPr>
            <p:cNvPr id="28" name="Rettangolo arrotondato 27"/>
            <p:cNvSpPr/>
            <p:nvPr/>
          </p:nvSpPr>
          <p:spPr bwMode="auto">
            <a:xfrm>
              <a:off x="1887263" y="5288101"/>
              <a:ext cx="541006" cy="308777"/>
            </a:xfrm>
            <a:prstGeom prst="round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29" name="CasellaDiTesto 28"/>
            <p:cNvSpPr txBox="1"/>
            <p:nvPr/>
          </p:nvSpPr>
          <p:spPr>
            <a:xfrm>
              <a:off x="1905934" y="5288601"/>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22,0</a:t>
              </a:r>
            </a:p>
          </p:txBody>
        </p:sp>
        <p:sp>
          <p:nvSpPr>
            <p:cNvPr id="30" name="CasellaDiTesto 29"/>
            <p:cNvSpPr txBox="1"/>
            <p:nvPr/>
          </p:nvSpPr>
          <p:spPr>
            <a:xfrm>
              <a:off x="1967650" y="5051941"/>
              <a:ext cx="380232" cy="246221"/>
            </a:xfrm>
            <a:prstGeom prst="rect">
              <a:avLst/>
            </a:prstGeom>
            <a:noFill/>
          </p:spPr>
          <p:txBody>
            <a:bodyPr wrap="none" rtlCol="0">
              <a:spAutoFit/>
            </a:bodyPr>
            <a:lstStyle/>
            <a:p>
              <a:pPr algn="ctr"/>
              <a:r>
                <a:rPr lang="it-IT" sz="1000" dirty="0">
                  <a:solidFill>
                    <a:srgbClr val="1F4E79"/>
                  </a:solidFill>
                  <a:latin typeface="Calibri" panose="020F0502020204030204" pitchFamily="34" charset="0"/>
                </a:rPr>
                <a:t>&gt;49</a:t>
              </a:r>
            </a:p>
          </p:txBody>
        </p:sp>
        <p:sp>
          <p:nvSpPr>
            <p:cNvPr id="31" name="Rettangolo arrotondato 30"/>
            <p:cNvSpPr/>
            <p:nvPr/>
          </p:nvSpPr>
          <p:spPr bwMode="auto">
            <a:xfrm>
              <a:off x="713135" y="5884916"/>
              <a:ext cx="541006" cy="308777"/>
            </a:xfrm>
            <a:prstGeom prst="round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32" name="CasellaDiTesto 31"/>
            <p:cNvSpPr txBox="1"/>
            <p:nvPr/>
          </p:nvSpPr>
          <p:spPr>
            <a:xfrm>
              <a:off x="731807" y="5885416"/>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20,0</a:t>
              </a:r>
            </a:p>
          </p:txBody>
        </p:sp>
        <p:sp>
          <p:nvSpPr>
            <p:cNvPr id="33" name="CasellaDiTesto 32"/>
            <p:cNvSpPr txBox="1"/>
            <p:nvPr/>
          </p:nvSpPr>
          <p:spPr>
            <a:xfrm>
              <a:off x="657267" y="5648756"/>
              <a:ext cx="652743" cy="246221"/>
            </a:xfrm>
            <a:prstGeom prst="rect">
              <a:avLst/>
            </a:prstGeom>
            <a:noFill/>
          </p:spPr>
          <p:txBody>
            <a:bodyPr wrap="none" rtlCol="0">
              <a:spAutoFit/>
            </a:bodyPr>
            <a:lstStyle/>
            <a:p>
              <a:pPr algn="ctr"/>
              <a:r>
                <a:rPr lang="it-IT" sz="1000" dirty="0">
                  <a:latin typeface="Calibri" panose="020F0502020204030204" pitchFamily="34" charset="0"/>
                </a:rPr>
                <a:t>N.OVEST</a:t>
              </a:r>
            </a:p>
          </p:txBody>
        </p:sp>
        <p:sp>
          <p:nvSpPr>
            <p:cNvPr id="34" name="Rettangolo arrotondato 33"/>
            <p:cNvSpPr/>
            <p:nvPr/>
          </p:nvSpPr>
          <p:spPr bwMode="auto">
            <a:xfrm>
              <a:off x="1302135" y="5884916"/>
              <a:ext cx="541006" cy="308777"/>
            </a:xfrm>
            <a:prstGeom prst="round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5" name="CasellaDiTesto 34"/>
            <p:cNvSpPr txBox="1"/>
            <p:nvPr/>
          </p:nvSpPr>
          <p:spPr>
            <a:xfrm>
              <a:off x="1320807" y="5885416"/>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23,8</a:t>
              </a:r>
            </a:p>
          </p:txBody>
        </p:sp>
        <p:sp>
          <p:nvSpPr>
            <p:cNvPr id="36" name="CasellaDiTesto 35"/>
            <p:cNvSpPr txBox="1"/>
            <p:nvPr/>
          </p:nvSpPr>
          <p:spPr>
            <a:xfrm>
              <a:off x="1327219" y="5648756"/>
              <a:ext cx="490839" cy="246221"/>
            </a:xfrm>
            <a:prstGeom prst="rect">
              <a:avLst/>
            </a:prstGeom>
            <a:noFill/>
          </p:spPr>
          <p:txBody>
            <a:bodyPr wrap="none" rtlCol="0">
              <a:spAutoFit/>
            </a:bodyPr>
            <a:lstStyle/>
            <a:p>
              <a:pPr algn="ctr"/>
              <a:r>
                <a:rPr lang="it-IT" sz="1000" dirty="0">
                  <a:latin typeface="Calibri" panose="020F0502020204030204" pitchFamily="34" charset="0"/>
                </a:rPr>
                <a:t>N.EST</a:t>
              </a:r>
            </a:p>
          </p:txBody>
        </p:sp>
        <p:sp>
          <p:nvSpPr>
            <p:cNvPr id="37" name="Rettangolo arrotondato 36"/>
            <p:cNvSpPr/>
            <p:nvPr/>
          </p:nvSpPr>
          <p:spPr bwMode="auto">
            <a:xfrm>
              <a:off x="1887263" y="5884916"/>
              <a:ext cx="541006" cy="308777"/>
            </a:xfrm>
            <a:prstGeom prst="round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8" name="CasellaDiTesto 37"/>
            <p:cNvSpPr txBox="1"/>
            <p:nvPr/>
          </p:nvSpPr>
          <p:spPr>
            <a:xfrm>
              <a:off x="1905935" y="5885416"/>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19,9</a:t>
              </a:r>
            </a:p>
          </p:txBody>
        </p:sp>
        <p:sp>
          <p:nvSpPr>
            <p:cNvPr id="39" name="CasellaDiTesto 38"/>
            <p:cNvSpPr txBox="1"/>
            <p:nvPr/>
          </p:nvSpPr>
          <p:spPr>
            <a:xfrm>
              <a:off x="1836204" y="5648756"/>
              <a:ext cx="643125" cy="253916"/>
            </a:xfrm>
            <a:prstGeom prst="rect">
              <a:avLst/>
            </a:prstGeom>
            <a:noFill/>
          </p:spPr>
          <p:txBody>
            <a:bodyPr wrap="none" rtlCol="0">
              <a:spAutoFit/>
            </a:bodyPr>
            <a:lstStyle/>
            <a:p>
              <a:pPr algn="ctr"/>
              <a:r>
                <a:rPr lang="it-IT" sz="1000" dirty="0">
                  <a:latin typeface="Calibri" panose="020F0502020204030204" pitchFamily="34" charset="0"/>
                </a:rPr>
                <a:t>CENTRO</a:t>
              </a:r>
            </a:p>
          </p:txBody>
        </p:sp>
        <p:sp>
          <p:nvSpPr>
            <p:cNvPr id="40" name="Rettangolo arrotondato 39"/>
            <p:cNvSpPr/>
            <p:nvPr/>
          </p:nvSpPr>
          <p:spPr bwMode="auto">
            <a:xfrm>
              <a:off x="2471330" y="5884916"/>
              <a:ext cx="541006" cy="308777"/>
            </a:xfrm>
            <a:prstGeom prst="round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1" name="CasellaDiTesto 40"/>
            <p:cNvSpPr txBox="1"/>
            <p:nvPr/>
          </p:nvSpPr>
          <p:spPr>
            <a:xfrm>
              <a:off x="2490002" y="5885416"/>
              <a:ext cx="503664" cy="307777"/>
            </a:xfrm>
            <a:prstGeom prst="rect">
              <a:avLst/>
            </a:prstGeom>
            <a:noFill/>
            <a:ln>
              <a:noFill/>
            </a:ln>
          </p:spPr>
          <p:txBody>
            <a:bodyPr wrap="none" rtlCol="0">
              <a:spAutoFit/>
            </a:bodyPr>
            <a:lstStyle/>
            <a:p>
              <a:pPr algn="ctr"/>
              <a:r>
                <a:rPr lang="it-IT" sz="1400" b="0" dirty="0">
                  <a:solidFill>
                    <a:srgbClr val="1F4E79"/>
                  </a:solidFill>
                  <a:latin typeface="Calibri" panose="020F0502020204030204" pitchFamily="34" charset="0"/>
                </a:rPr>
                <a:t>28,0</a:t>
              </a:r>
            </a:p>
          </p:txBody>
        </p:sp>
        <p:sp>
          <p:nvSpPr>
            <p:cNvPr id="42" name="CasellaDiTesto 41"/>
            <p:cNvSpPr txBox="1"/>
            <p:nvPr/>
          </p:nvSpPr>
          <p:spPr>
            <a:xfrm>
              <a:off x="2360960" y="5648756"/>
              <a:ext cx="761747" cy="246221"/>
            </a:xfrm>
            <a:prstGeom prst="rect">
              <a:avLst/>
            </a:prstGeom>
            <a:noFill/>
          </p:spPr>
          <p:txBody>
            <a:bodyPr wrap="none" rtlCol="0">
              <a:spAutoFit/>
            </a:bodyPr>
            <a:lstStyle/>
            <a:p>
              <a:pPr algn="ctr"/>
              <a:r>
                <a:rPr lang="it-IT" sz="1000" dirty="0">
                  <a:latin typeface="Calibri" panose="020F0502020204030204" pitchFamily="34" charset="0"/>
                </a:rPr>
                <a:t>SUD/ISOLE</a:t>
              </a:r>
            </a:p>
          </p:txBody>
        </p:sp>
      </p:grpSp>
      <p:grpSp>
        <p:nvGrpSpPr>
          <p:cNvPr id="43" name="Gruppo 42"/>
          <p:cNvGrpSpPr/>
          <p:nvPr/>
        </p:nvGrpSpPr>
        <p:grpSpPr>
          <a:xfrm>
            <a:off x="3461575" y="5051941"/>
            <a:ext cx="2465440" cy="1141752"/>
            <a:chOff x="3529815" y="5051941"/>
            <a:chExt cx="2465440" cy="1141752"/>
          </a:xfrm>
        </p:grpSpPr>
        <p:sp>
          <p:nvSpPr>
            <p:cNvPr id="44" name="Rettangolo arrotondato 43"/>
            <p:cNvSpPr/>
            <p:nvPr/>
          </p:nvSpPr>
          <p:spPr bwMode="auto">
            <a:xfrm>
              <a:off x="3585683" y="5288101"/>
              <a:ext cx="541006" cy="308777"/>
            </a:xfrm>
            <a:prstGeom prst="roundRect">
              <a:avLst/>
            </a:prstGeom>
            <a:noFill/>
            <a:ln w="127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5" name="CasellaDiTesto 44"/>
            <p:cNvSpPr txBox="1"/>
            <p:nvPr/>
          </p:nvSpPr>
          <p:spPr>
            <a:xfrm>
              <a:off x="3604355" y="5288601"/>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44,0</a:t>
              </a:r>
            </a:p>
          </p:txBody>
        </p:sp>
        <p:sp>
          <p:nvSpPr>
            <p:cNvPr id="46" name="CasellaDiTesto 45"/>
            <p:cNvSpPr txBox="1"/>
            <p:nvPr/>
          </p:nvSpPr>
          <p:spPr>
            <a:xfrm>
              <a:off x="3678894" y="5051941"/>
              <a:ext cx="354584" cy="246221"/>
            </a:xfrm>
            <a:prstGeom prst="rect">
              <a:avLst/>
            </a:prstGeom>
            <a:noFill/>
          </p:spPr>
          <p:txBody>
            <a:bodyPr wrap="none" rtlCol="0">
              <a:spAutoFit/>
            </a:bodyPr>
            <a:lstStyle/>
            <a:p>
              <a:pPr algn="ctr"/>
              <a:r>
                <a:rPr lang="it-IT" sz="1000" dirty="0">
                  <a:solidFill>
                    <a:srgbClr val="1F4E79"/>
                  </a:solidFill>
                  <a:latin typeface="Calibri" panose="020F0502020204030204" pitchFamily="34" charset="0"/>
                </a:rPr>
                <a:t>1-9</a:t>
              </a:r>
            </a:p>
          </p:txBody>
        </p:sp>
        <p:sp>
          <p:nvSpPr>
            <p:cNvPr id="47" name="Rettangolo arrotondato 46"/>
            <p:cNvSpPr/>
            <p:nvPr/>
          </p:nvSpPr>
          <p:spPr bwMode="auto">
            <a:xfrm>
              <a:off x="4174683" y="5288101"/>
              <a:ext cx="541006" cy="308777"/>
            </a:xfrm>
            <a:prstGeom prst="roundRect">
              <a:avLst/>
            </a:prstGeom>
            <a:noFill/>
            <a:ln w="127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48" name="CasellaDiTesto 47"/>
            <p:cNvSpPr txBox="1"/>
            <p:nvPr/>
          </p:nvSpPr>
          <p:spPr>
            <a:xfrm>
              <a:off x="4193355" y="5288601"/>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43,0</a:t>
              </a:r>
            </a:p>
          </p:txBody>
        </p:sp>
        <p:sp>
          <p:nvSpPr>
            <p:cNvPr id="49" name="CasellaDiTesto 48"/>
            <p:cNvSpPr txBox="1"/>
            <p:nvPr/>
          </p:nvSpPr>
          <p:spPr>
            <a:xfrm>
              <a:off x="4202171" y="5051941"/>
              <a:ext cx="486030" cy="246221"/>
            </a:xfrm>
            <a:prstGeom prst="rect">
              <a:avLst/>
            </a:prstGeom>
            <a:noFill/>
          </p:spPr>
          <p:txBody>
            <a:bodyPr wrap="none" rtlCol="0">
              <a:spAutoFit/>
            </a:bodyPr>
            <a:lstStyle/>
            <a:p>
              <a:pPr algn="ctr"/>
              <a:r>
                <a:rPr lang="it-IT" sz="1000" dirty="0">
                  <a:solidFill>
                    <a:srgbClr val="1F4E79"/>
                  </a:solidFill>
                  <a:latin typeface="Calibri" panose="020F0502020204030204" pitchFamily="34" charset="0"/>
                </a:rPr>
                <a:t>10-49</a:t>
              </a:r>
            </a:p>
          </p:txBody>
        </p:sp>
        <p:sp>
          <p:nvSpPr>
            <p:cNvPr id="50" name="Rettangolo arrotondato 49"/>
            <p:cNvSpPr/>
            <p:nvPr/>
          </p:nvSpPr>
          <p:spPr bwMode="auto">
            <a:xfrm>
              <a:off x="4759811" y="5288101"/>
              <a:ext cx="541006" cy="308777"/>
            </a:xfrm>
            <a:prstGeom prst="roundRect">
              <a:avLst/>
            </a:prstGeom>
            <a:noFill/>
            <a:ln w="127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51" name="CasellaDiTesto 50"/>
            <p:cNvSpPr txBox="1"/>
            <p:nvPr/>
          </p:nvSpPr>
          <p:spPr>
            <a:xfrm>
              <a:off x="4778483" y="5288601"/>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16,8</a:t>
              </a:r>
            </a:p>
          </p:txBody>
        </p:sp>
        <p:sp>
          <p:nvSpPr>
            <p:cNvPr id="52" name="CasellaDiTesto 51"/>
            <p:cNvSpPr txBox="1"/>
            <p:nvPr/>
          </p:nvSpPr>
          <p:spPr>
            <a:xfrm>
              <a:off x="4840198" y="5051941"/>
              <a:ext cx="380232" cy="246221"/>
            </a:xfrm>
            <a:prstGeom prst="rect">
              <a:avLst/>
            </a:prstGeom>
            <a:noFill/>
          </p:spPr>
          <p:txBody>
            <a:bodyPr wrap="none" rtlCol="0">
              <a:spAutoFit/>
            </a:bodyPr>
            <a:lstStyle/>
            <a:p>
              <a:pPr algn="ctr"/>
              <a:r>
                <a:rPr lang="it-IT" sz="1000" dirty="0">
                  <a:solidFill>
                    <a:srgbClr val="1F4E79"/>
                  </a:solidFill>
                  <a:latin typeface="Calibri" panose="020F0502020204030204" pitchFamily="34" charset="0"/>
                </a:rPr>
                <a:t>&gt;49</a:t>
              </a:r>
            </a:p>
          </p:txBody>
        </p:sp>
        <p:sp>
          <p:nvSpPr>
            <p:cNvPr id="53" name="Rettangolo arrotondato 52"/>
            <p:cNvSpPr/>
            <p:nvPr/>
          </p:nvSpPr>
          <p:spPr bwMode="auto">
            <a:xfrm>
              <a:off x="3585683" y="5884916"/>
              <a:ext cx="541006" cy="308777"/>
            </a:xfrm>
            <a:prstGeom prst="roundRect">
              <a:avLst/>
            </a:prstGeom>
            <a:noFill/>
            <a:ln w="127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55" name="CasellaDiTesto 54"/>
            <p:cNvSpPr txBox="1"/>
            <p:nvPr/>
          </p:nvSpPr>
          <p:spPr>
            <a:xfrm>
              <a:off x="3604355" y="5885416"/>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43,4</a:t>
              </a:r>
            </a:p>
          </p:txBody>
        </p:sp>
        <p:sp>
          <p:nvSpPr>
            <p:cNvPr id="56" name="CasellaDiTesto 55"/>
            <p:cNvSpPr txBox="1"/>
            <p:nvPr/>
          </p:nvSpPr>
          <p:spPr>
            <a:xfrm>
              <a:off x="3529815" y="5648756"/>
              <a:ext cx="652743" cy="246221"/>
            </a:xfrm>
            <a:prstGeom prst="rect">
              <a:avLst/>
            </a:prstGeom>
            <a:noFill/>
          </p:spPr>
          <p:txBody>
            <a:bodyPr wrap="none" rtlCol="0">
              <a:spAutoFit/>
            </a:bodyPr>
            <a:lstStyle/>
            <a:p>
              <a:pPr algn="ctr"/>
              <a:r>
                <a:rPr lang="it-IT" sz="1000" dirty="0">
                  <a:latin typeface="Calibri" panose="020F0502020204030204" pitchFamily="34" charset="0"/>
                </a:rPr>
                <a:t>N.OVEST</a:t>
              </a:r>
            </a:p>
          </p:txBody>
        </p:sp>
        <p:sp>
          <p:nvSpPr>
            <p:cNvPr id="57" name="Rettangolo arrotondato 56"/>
            <p:cNvSpPr/>
            <p:nvPr/>
          </p:nvSpPr>
          <p:spPr bwMode="auto">
            <a:xfrm>
              <a:off x="4174683" y="5884916"/>
              <a:ext cx="541006" cy="308777"/>
            </a:xfrm>
            <a:prstGeom prst="roundRect">
              <a:avLst/>
            </a:prstGeom>
            <a:noFill/>
            <a:ln w="127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8" name="CasellaDiTesto 57"/>
            <p:cNvSpPr txBox="1"/>
            <p:nvPr/>
          </p:nvSpPr>
          <p:spPr>
            <a:xfrm>
              <a:off x="4193355" y="5885416"/>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40,8</a:t>
              </a:r>
            </a:p>
          </p:txBody>
        </p:sp>
        <p:sp>
          <p:nvSpPr>
            <p:cNvPr id="59" name="CasellaDiTesto 58"/>
            <p:cNvSpPr txBox="1"/>
            <p:nvPr/>
          </p:nvSpPr>
          <p:spPr>
            <a:xfrm>
              <a:off x="4199767" y="5648756"/>
              <a:ext cx="490839" cy="246221"/>
            </a:xfrm>
            <a:prstGeom prst="rect">
              <a:avLst/>
            </a:prstGeom>
            <a:noFill/>
          </p:spPr>
          <p:txBody>
            <a:bodyPr wrap="none" rtlCol="0">
              <a:spAutoFit/>
            </a:bodyPr>
            <a:lstStyle/>
            <a:p>
              <a:pPr algn="ctr"/>
              <a:r>
                <a:rPr lang="it-IT" sz="1000" dirty="0">
                  <a:latin typeface="Calibri" panose="020F0502020204030204" pitchFamily="34" charset="0"/>
                </a:rPr>
                <a:t>N.EST</a:t>
              </a:r>
            </a:p>
          </p:txBody>
        </p:sp>
        <p:sp>
          <p:nvSpPr>
            <p:cNvPr id="60" name="Rettangolo arrotondato 59"/>
            <p:cNvSpPr/>
            <p:nvPr/>
          </p:nvSpPr>
          <p:spPr bwMode="auto">
            <a:xfrm>
              <a:off x="4759811" y="5884916"/>
              <a:ext cx="541006" cy="308777"/>
            </a:xfrm>
            <a:prstGeom prst="roundRect">
              <a:avLst/>
            </a:prstGeom>
            <a:noFill/>
            <a:ln w="127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1" name="CasellaDiTesto 60"/>
            <p:cNvSpPr txBox="1"/>
            <p:nvPr/>
          </p:nvSpPr>
          <p:spPr>
            <a:xfrm>
              <a:off x="4778483" y="5885416"/>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36,0</a:t>
              </a:r>
            </a:p>
          </p:txBody>
        </p:sp>
        <p:sp>
          <p:nvSpPr>
            <p:cNvPr id="62" name="CasellaDiTesto 61"/>
            <p:cNvSpPr txBox="1"/>
            <p:nvPr/>
          </p:nvSpPr>
          <p:spPr>
            <a:xfrm>
              <a:off x="4708752" y="5648756"/>
              <a:ext cx="643125" cy="253916"/>
            </a:xfrm>
            <a:prstGeom prst="rect">
              <a:avLst/>
            </a:prstGeom>
            <a:noFill/>
          </p:spPr>
          <p:txBody>
            <a:bodyPr wrap="none" rtlCol="0">
              <a:spAutoFit/>
            </a:bodyPr>
            <a:lstStyle/>
            <a:p>
              <a:pPr algn="ctr"/>
              <a:r>
                <a:rPr lang="it-IT" sz="1000" dirty="0">
                  <a:latin typeface="Calibri" panose="020F0502020204030204" pitchFamily="34" charset="0"/>
                </a:rPr>
                <a:t>CENTRO</a:t>
              </a:r>
            </a:p>
          </p:txBody>
        </p:sp>
        <p:sp>
          <p:nvSpPr>
            <p:cNvPr id="63" name="Rettangolo arrotondato 62"/>
            <p:cNvSpPr/>
            <p:nvPr/>
          </p:nvSpPr>
          <p:spPr bwMode="auto">
            <a:xfrm>
              <a:off x="5343878" y="5884916"/>
              <a:ext cx="541006" cy="308777"/>
            </a:xfrm>
            <a:prstGeom prst="roundRect">
              <a:avLst/>
            </a:prstGeom>
            <a:noFill/>
            <a:ln w="127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4" name="CasellaDiTesto 63"/>
            <p:cNvSpPr txBox="1"/>
            <p:nvPr/>
          </p:nvSpPr>
          <p:spPr>
            <a:xfrm>
              <a:off x="5362550" y="5885416"/>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42,0</a:t>
              </a:r>
            </a:p>
          </p:txBody>
        </p:sp>
        <p:sp>
          <p:nvSpPr>
            <p:cNvPr id="65" name="CasellaDiTesto 64"/>
            <p:cNvSpPr txBox="1"/>
            <p:nvPr/>
          </p:nvSpPr>
          <p:spPr>
            <a:xfrm>
              <a:off x="5233508" y="5648756"/>
              <a:ext cx="761747" cy="246221"/>
            </a:xfrm>
            <a:prstGeom prst="rect">
              <a:avLst/>
            </a:prstGeom>
            <a:noFill/>
          </p:spPr>
          <p:txBody>
            <a:bodyPr wrap="none" rtlCol="0">
              <a:spAutoFit/>
            </a:bodyPr>
            <a:lstStyle/>
            <a:p>
              <a:pPr algn="ctr"/>
              <a:r>
                <a:rPr lang="it-IT" sz="1000" dirty="0">
                  <a:latin typeface="Calibri" panose="020F0502020204030204" pitchFamily="34" charset="0"/>
                </a:rPr>
                <a:t>SUD/ISOLE</a:t>
              </a:r>
            </a:p>
          </p:txBody>
        </p:sp>
      </p:grpSp>
      <p:grpSp>
        <p:nvGrpSpPr>
          <p:cNvPr id="66" name="Gruppo 65"/>
          <p:cNvGrpSpPr/>
          <p:nvPr/>
        </p:nvGrpSpPr>
        <p:grpSpPr>
          <a:xfrm>
            <a:off x="6334122" y="5051941"/>
            <a:ext cx="2465440" cy="1141752"/>
            <a:chOff x="6402362" y="5051941"/>
            <a:chExt cx="2465440" cy="1141752"/>
          </a:xfrm>
        </p:grpSpPr>
        <p:sp>
          <p:nvSpPr>
            <p:cNvPr id="67" name="Rettangolo arrotondato 66"/>
            <p:cNvSpPr/>
            <p:nvPr/>
          </p:nvSpPr>
          <p:spPr bwMode="auto">
            <a:xfrm>
              <a:off x="6458230" y="5288101"/>
              <a:ext cx="541006" cy="308777"/>
            </a:xfrm>
            <a:prstGeom prst="roundRect">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8" name="CasellaDiTesto 67"/>
            <p:cNvSpPr txBox="1"/>
            <p:nvPr/>
          </p:nvSpPr>
          <p:spPr>
            <a:xfrm>
              <a:off x="6476902" y="5288601"/>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27,0</a:t>
              </a:r>
            </a:p>
          </p:txBody>
        </p:sp>
        <p:sp>
          <p:nvSpPr>
            <p:cNvPr id="69" name="CasellaDiTesto 68"/>
            <p:cNvSpPr txBox="1"/>
            <p:nvPr/>
          </p:nvSpPr>
          <p:spPr>
            <a:xfrm>
              <a:off x="6551441" y="5051941"/>
              <a:ext cx="354584" cy="246221"/>
            </a:xfrm>
            <a:prstGeom prst="rect">
              <a:avLst/>
            </a:prstGeom>
            <a:noFill/>
          </p:spPr>
          <p:txBody>
            <a:bodyPr wrap="none" rtlCol="0">
              <a:spAutoFit/>
            </a:bodyPr>
            <a:lstStyle/>
            <a:p>
              <a:pPr algn="ctr"/>
              <a:r>
                <a:rPr lang="it-IT" sz="1000" dirty="0">
                  <a:solidFill>
                    <a:srgbClr val="1F4E79"/>
                  </a:solidFill>
                  <a:latin typeface="Calibri" panose="020F0502020204030204" pitchFamily="34" charset="0"/>
                </a:rPr>
                <a:t>1-9</a:t>
              </a:r>
            </a:p>
          </p:txBody>
        </p:sp>
        <p:sp>
          <p:nvSpPr>
            <p:cNvPr id="70" name="Rettangolo arrotondato 69"/>
            <p:cNvSpPr/>
            <p:nvPr/>
          </p:nvSpPr>
          <p:spPr bwMode="auto">
            <a:xfrm>
              <a:off x="7047230" y="5288101"/>
              <a:ext cx="541006" cy="308777"/>
            </a:xfrm>
            <a:prstGeom prst="roundRect">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71" name="CasellaDiTesto 70"/>
            <p:cNvSpPr txBox="1"/>
            <p:nvPr/>
          </p:nvSpPr>
          <p:spPr>
            <a:xfrm>
              <a:off x="7065902" y="5288601"/>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38,5</a:t>
              </a:r>
            </a:p>
          </p:txBody>
        </p:sp>
        <p:sp>
          <p:nvSpPr>
            <p:cNvPr id="72" name="CasellaDiTesto 71"/>
            <p:cNvSpPr txBox="1"/>
            <p:nvPr/>
          </p:nvSpPr>
          <p:spPr>
            <a:xfrm>
              <a:off x="7074718" y="5051941"/>
              <a:ext cx="486030" cy="246221"/>
            </a:xfrm>
            <a:prstGeom prst="rect">
              <a:avLst/>
            </a:prstGeom>
            <a:noFill/>
          </p:spPr>
          <p:txBody>
            <a:bodyPr wrap="none" rtlCol="0">
              <a:spAutoFit/>
            </a:bodyPr>
            <a:lstStyle/>
            <a:p>
              <a:pPr algn="ctr"/>
              <a:r>
                <a:rPr lang="it-IT" sz="1000" dirty="0">
                  <a:solidFill>
                    <a:srgbClr val="1F4E79"/>
                  </a:solidFill>
                  <a:latin typeface="Calibri" panose="020F0502020204030204" pitchFamily="34" charset="0"/>
                </a:rPr>
                <a:t>10-49</a:t>
              </a:r>
            </a:p>
          </p:txBody>
        </p:sp>
        <p:sp>
          <p:nvSpPr>
            <p:cNvPr id="73" name="Rettangolo arrotondato 72"/>
            <p:cNvSpPr/>
            <p:nvPr/>
          </p:nvSpPr>
          <p:spPr bwMode="auto">
            <a:xfrm>
              <a:off x="7632358" y="5288101"/>
              <a:ext cx="541006" cy="308777"/>
            </a:xfrm>
            <a:prstGeom prst="roundRect">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74" name="CasellaDiTesto 73"/>
            <p:cNvSpPr txBox="1"/>
            <p:nvPr/>
          </p:nvSpPr>
          <p:spPr>
            <a:xfrm>
              <a:off x="7651030" y="5288601"/>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61,2</a:t>
              </a:r>
            </a:p>
          </p:txBody>
        </p:sp>
        <p:sp>
          <p:nvSpPr>
            <p:cNvPr id="75" name="CasellaDiTesto 74"/>
            <p:cNvSpPr txBox="1"/>
            <p:nvPr/>
          </p:nvSpPr>
          <p:spPr>
            <a:xfrm>
              <a:off x="7712745" y="5051941"/>
              <a:ext cx="380232" cy="246221"/>
            </a:xfrm>
            <a:prstGeom prst="rect">
              <a:avLst/>
            </a:prstGeom>
            <a:noFill/>
          </p:spPr>
          <p:txBody>
            <a:bodyPr wrap="none" rtlCol="0">
              <a:spAutoFit/>
            </a:bodyPr>
            <a:lstStyle/>
            <a:p>
              <a:pPr algn="ctr"/>
              <a:r>
                <a:rPr lang="it-IT" sz="1000" dirty="0">
                  <a:solidFill>
                    <a:srgbClr val="1F4E79"/>
                  </a:solidFill>
                  <a:latin typeface="Calibri" panose="020F0502020204030204" pitchFamily="34" charset="0"/>
                </a:rPr>
                <a:t>&gt;49</a:t>
              </a:r>
            </a:p>
          </p:txBody>
        </p:sp>
        <p:sp>
          <p:nvSpPr>
            <p:cNvPr id="76" name="Rettangolo arrotondato 75"/>
            <p:cNvSpPr/>
            <p:nvPr/>
          </p:nvSpPr>
          <p:spPr bwMode="auto">
            <a:xfrm>
              <a:off x="6458230" y="5884916"/>
              <a:ext cx="541006" cy="308777"/>
            </a:xfrm>
            <a:prstGeom prst="roundRect">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1800" b="0">
                <a:latin typeface="Arial" charset="0"/>
              </a:endParaRPr>
            </a:p>
          </p:txBody>
        </p:sp>
        <p:sp>
          <p:nvSpPr>
            <p:cNvPr id="77" name="CasellaDiTesto 76"/>
            <p:cNvSpPr txBox="1"/>
            <p:nvPr/>
          </p:nvSpPr>
          <p:spPr>
            <a:xfrm>
              <a:off x="6476902" y="5885416"/>
              <a:ext cx="503664" cy="307777"/>
            </a:xfrm>
            <a:prstGeom prst="rect">
              <a:avLst/>
            </a:prstGeom>
            <a:noFill/>
          </p:spPr>
          <p:txBody>
            <a:bodyPr wrap="none" rtlCol="0">
              <a:spAutoFit/>
            </a:bodyPr>
            <a:lstStyle>
              <a:defPPr>
                <a:defRPr lang="it-IT"/>
              </a:defPPr>
              <a:lvl1pPr algn="ctr">
                <a:defRPr sz="1800">
                  <a:solidFill>
                    <a:srgbClr val="1F4E79"/>
                  </a:solidFill>
                  <a:latin typeface="Calibri" panose="020F0502020204030204" pitchFamily="34" charset="0"/>
                </a:defRPr>
              </a:lvl1pPr>
            </a:lstStyle>
            <a:p>
              <a:r>
                <a:rPr lang="it-IT" sz="1400" b="0" dirty="0"/>
                <a:t>36,6</a:t>
              </a:r>
            </a:p>
          </p:txBody>
        </p:sp>
        <p:sp>
          <p:nvSpPr>
            <p:cNvPr id="78" name="CasellaDiTesto 77"/>
            <p:cNvSpPr txBox="1"/>
            <p:nvPr/>
          </p:nvSpPr>
          <p:spPr>
            <a:xfrm>
              <a:off x="6402362" y="5648756"/>
              <a:ext cx="652743" cy="246221"/>
            </a:xfrm>
            <a:prstGeom prst="rect">
              <a:avLst/>
            </a:prstGeom>
            <a:noFill/>
          </p:spPr>
          <p:txBody>
            <a:bodyPr wrap="none" rtlCol="0">
              <a:spAutoFit/>
            </a:bodyPr>
            <a:lstStyle/>
            <a:p>
              <a:pPr algn="ctr"/>
              <a:r>
                <a:rPr lang="it-IT" sz="1000" dirty="0">
                  <a:latin typeface="Calibri" panose="020F0502020204030204" pitchFamily="34" charset="0"/>
                </a:rPr>
                <a:t>N.OVEST</a:t>
              </a:r>
            </a:p>
          </p:txBody>
        </p:sp>
        <p:sp>
          <p:nvSpPr>
            <p:cNvPr id="79" name="Rettangolo arrotondato 78"/>
            <p:cNvSpPr/>
            <p:nvPr/>
          </p:nvSpPr>
          <p:spPr bwMode="auto">
            <a:xfrm>
              <a:off x="7047230" y="5884916"/>
              <a:ext cx="541006" cy="308777"/>
            </a:xfrm>
            <a:prstGeom prst="roundRect">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0" name="CasellaDiTesto 79"/>
            <p:cNvSpPr txBox="1"/>
            <p:nvPr/>
          </p:nvSpPr>
          <p:spPr>
            <a:xfrm>
              <a:off x="7065902" y="5885416"/>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35,4</a:t>
              </a:r>
            </a:p>
          </p:txBody>
        </p:sp>
        <p:sp>
          <p:nvSpPr>
            <p:cNvPr id="81" name="CasellaDiTesto 80"/>
            <p:cNvSpPr txBox="1"/>
            <p:nvPr/>
          </p:nvSpPr>
          <p:spPr>
            <a:xfrm>
              <a:off x="7072314" y="5648756"/>
              <a:ext cx="490839" cy="246221"/>
            </a:xfrm>
            <a:prstGeom prst="rect">
              <a:avLst/>
            </a:prstGeom>
            <a:noFill/>
          </p:spPr>
          <p:txBody>
            <a:bodyPr wrap="none" rtlCol="0">
              <a:spAutoFit/>
            </a:bodyPr>
            <a:lstStyle/>
            <a:p>
              <a:pPr algn="ctr"/>
              <a:r>
                <a:rPr lang="it-IT" sz="1000" dirty="0">
                  <a:latin typeface="Calibri" panose="020F0502020204030204" pitchFamily="34" charset="0"/>
                </a:rPr>
                <a:t>N.EST</a:t>
              </a:r>
            </a:p>
          </p:txBody>
        </p:sp>
        <p:sp>
          <p:nvSpPr>
            <p:cNvPr id="82" name="Rettangolo arrotondato 81"/>
            <p:cNvSpPr/>
            <p:nvPr/>
          </p:nvSpPr>
          <p:spPr bwMode="auto">
            <a:xfrm>
              <a:off x="7632358" y="5884916"/>
              <a:ext cx="541006" cy="308777"/>
            </a:xfrm>
            <a:prstGeom prst="roundRect">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3" name="CasellaDiTesto 82"/>
            <p:cNvSpPr txBox="1"/>
            <p:nvPr/>
          </p:nvSpPr>
          <p:spPr>
            <a:xfrm>
              <a:off x="7651030" y="5885416"/>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44,1</a:t>
              </a:r>
            </a:p>
          </p:txBody>
        </p:sp>
        <p:sp>
          <p:nvSpPr>
            <p:cNvPr id="84" name="CasellaDiTesto 83"/>
            <p:cNvSpPr txBox="1"/>
            <p:nvPr/>
          </p:nvSpPr>
          <p:spPr>
            <a:xfrm>
              <a:off x="7581299" y="5648756"/>
              <a:ext cx="643125" cy="253916"/>
            </a:xfrm>
            <a:prstGeom prst="rect">
              <a:avLst/>
            </a:prstGeom>
            <a:noFill/>
          </p:spPr>
          <p:txBody>
            <a:bodyPr wrap="none" rtlCol="0">
              <a:spAutoFit/>
            </a:bodyPr>
            <a:lstStyle/>
            <a:p>
              <a:pPr algn="ctr"/>
              <a:r>
                <a:rPr lang="it-IT" sz="1000" dirty="0">
                  <a:latin typeface="Calibri" panose="020F0502020204030204" pitchFamily="34" charset="0"/>
                </a:rPr>
                <a:t>CENTRO</a:t>
              </a:r>
            </a:p>
          </p:txBody>
        </p:sp>
        <p:sp>
          <p:nvSpPr>
            <p:cNvPr id="85" name="Rettangolo arrotondato 84"/>
            <p:cNvSpPr/>
            <p:nvPr/>
          </p:nvSpPr>
          <p:spPr bwMode="auto">
            <a:xfrm>
              <a:off x="8216425" y="5884916"/>
              <a:ext cx="541006" cy="308777"/>
            </a:xfrm>
            <a:prstGeom prst="roundRect">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6" name="CasellaDiTesto 85"/>
            <p:cNvSpPr txBox="1"/>
            <p:nvPr/>
          </p:nvSpPr>
          <p:spPr>
            <a:xfrm>
              <a:off x="8235097" y="5885416"/>
              <a:ext cx="503664" cy="307777"/>
            </a:xfrm>
            <a:prstGeom prst="rect">
              <a:avLst/>
            </a:prstGeom>
            <a:noFill/>
          </p:spPr>
          <p:txBody>
            <a:bodyPr wrap="none" rtlCol="0">
              <a:spAutoFit/>
            </a:bodyPr>
            <a:lstStyle/>
            <a:p>
              <a:pPr algn="ctr"/>
              <a:r>
                <a:rPr lang="it-IT" sz="1400" b="0" dirty="0">
                  <a:solidFill>
                    <a:srgbClr val="1F4E79"/>
                  </a:solidFill>
                  <a:latin typeface="Calibri" panose="020F0502020204030204" pitchFamily="34" charset="0"/>
                </a:rPr>
                <a:t>30,0</a:t>
              </a:r>
            </a:p>
          </p:txBody>
        </p:sp>
        <p:sp>
          <p:nvSpPr>
            <p:cNvPr id="87" name="CasellaDiTesto 86"/>
            <p:cNvSpPr txBox="1"/>
            <p:nvPr/>
          </p:nvSpPr>
          <p:spPr>
            <a:xfrm>
              <a:off x="8106055" y="5648756"/>
              <a:ext cx="761747" cy="246221"/>
            </a:xfrm>
            <a:prstGeom prst="rect">
              <a:avLst/>
            </a:prstGeom>
            <a:noFill/>
          </p:spPr>
          <p:txBody>
            <a:bodyPr wrap="none" rtlCol="0">
              <a:spAutoFit/>
            </a:bodyPr>
            <a:lstStyle/>
            <a:p>
              <a:pPr algn="ctr"/>
              <a:r>
                <a:rPr lang="it-IT" sz="1000" dirty="0">
                  <a:latin typeface="Calibri" panose="020F0502020204030204" pitchFamily="34" charset="0"/>
                </a:rPr>
                <a:t>SUD/ISOLE</a:t>
              </a:r>
            </a:p>
          </p:txBody>
        </p:sp>
      </p:grpSp>
      <p:pic>
        <p:nvPicPr>
          <p:cNvPr id="88" name="Picture 4" descr="http://helpdesk.unich.it/mlf/img/faccine.png"/>
          <p:cNvPicPr>
            <a:picLocks noChangeAspect="1" noChangeArrowheads="1"/>
          </p:cNvPicPr>
          <p:nvPr/>
        </p:nvPicPr>
        <p:blipFill rotWithShape="1">
          <a:blip r:embed="rId2">
            <a:extLst>
              <a:ext uri="{28A0092B-C50C-407E-A947-70E740481C1C}">
                <a14:useLocalDpi xmlns:a14="http://schemas.microsoft.com/office/drawing/2010/main" val="0"/>
              </a:ext>
            </a:extLst>
          </a:blip>
          <a:srcRect l="74307" b="24388"/>
          <a:stretch/>
        </p:blipFill>
        <p:spPr bwMode="auto">
          <a:xfrm>
            <a:off x="667388" y="2185344"/>
            <a:ext cx="1145332" cy="1267556"/>
          </a:xfrm>
          <a:prstGeom prst="rect">
            <a:avLst/>
          </a:prstGeom>
          <a:noFill/>
          <a:extLst>
            <a:ext uri="{909E8E84-426E-40DD-AFC4-6F175D3DCCD1}">
              <a14:hiddenFill xmlns:a14="http://schemas.microsoft.com/office/drawing/2010/main">
                <a:solidFill>
                  <a:srgbClr val="FFFFFF"/>
                </a:solidFill>
              </a14:hiddenFill>
            </a:ext>
          </a:extLst>
        </p:spPr>
      </p:pic>
      <p:sp>
        <p:nvSpPr>
          <p:cNvPr id="89" name="CasellaDiTesto 88"/>
          <p:cNvSpPr txBox="1">
            <a:spLocks noChangeArrowheads="1"/>
          </p:cNvSpPr>
          <p:nvPr/>
        </p:nvSpPr>
        <p:spPr bwMode="auto">
          <a:xfrm>
            <a:off x="601899" y="3305168"/>
            <a:ext cx="12763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4800" b="0" dirty="0">
                <a:solidFill>
                  <a:srgbClr val="1F4E79"/>
                </a:solidFill>
                <a:latin typeface="Calibri" panose="020F0502020204030204" pitchFamily="34" charset="0"/>
              </a:rPr>
              <a:t>26,1</a:t>
            </a:r>
          </a:p>
        </p:txBody>
      </p:sp>
      <p:sp>
        <p:nvSpPr>
          <p:cNvPr id="90" name="Rettangolo 89"/>
          <p:cNvSpPr/>
          <p:nvPr/>
        </p:nvSpPr>
        <p:spPr>
          <a:xfrm>
            <a:off x="601899" y="4026366"/>
            <a:ext cx="2471640" cy="954107"/>
          </a:xfrm>
          <a:prstGeom prst="rect">
            <a:avLst/>
          </a:prstGeom>
        </p:spPr>
        <p:txBody>
          <a:bodyPr wrap="square">
            <a:spAutoFit/>
          </a:bodyPr>
          <a:lstStyle/>
          <a:p>
            <a:pPr fontAlgn="ctr"/>
            <a:r>
              <a:rPr lang="it-IT" sz="2800" dirty="0">
                <a:latin typeface="Calibri" panose="020F0502020204030204" pitchFamily="34" charset="0"/>
              </a:rPr>
              <a:t>Poco soddisfatti</a:t>
            </a:r>
            <a:endParaRPr lang="it-IT" sz="2800" dirty="0">
              <a:solidFill>
                <a:srgbClr val="000000"/>
              </a:solidFill>
              <a:latin typeface="Calibri" panose="020F0502020204030204" pitchFamily="34" charset="0"/>
            </a:endParaRPr>
          </a:p>
        </p:txBody>
      </p:sp>
      <p:pic>
        <p:nvPicPr>
          <p:cNvPr id="91" name="Picture 4" descr="http://helpdesk.unich.it/mlf/img/faccine.png"/>
          <p:cNvPicPr>
            <a:picLocks noChangeAspect="1" noChangeArrowheads="1"/>
          </p:cNvPicPr>
          <p:nvPr/>
        </p:nvPicPr>
        <p:blipFill rotWithShape="1">
          <a:blip r:embed="rId2">
            <a:extLst>
              <a:ext uri="{28A0092B-C50C-407E-A947-70E740481C1C}">
                <a14:useLocalDpi xmlns:a14="http://schemas.microsoft.com/office/drawing/2010/main" val="0"/>
              </a:ext>
            </a:extLst>
          </a:blip>
          <a:srcRect l="37154" r="33770" b="30700"/>
          <a:stretch/>
        </p:blipFill>
        <p:spPr bwMode="auto">
          <a:xfrm>
            <a:off x="3401436" y="2238247"/>
            <a:ext cx="1296144" cy="1161750"/>
          </a:xfrm>
          <a:prstGeom prst="rect">
            <a:avLst/>
          </a:prstGeom>
          <a:noFill/>
          <a:extLst>
            <a:ext uri="{909E8E84-426E-40DD-AFC4-6F175D3DCCD1}">
              <a14:hiddenFill xmlns:a14="http://schemas.microsoft.com/office/drawing/2010/main">
                <a:solidFill>
                  <a:srgbClr val="FFFFFF"/>
                </a:solidFill>
              </a14:hiddenFill>
            </a:ext>
          </a:extLst>
        </p:spPr>
      </p:pic>
      <p:sp>
        <p:nvSpPr>
          <p:cNvPr id="92" name="CasellaDiTesto 91"/>
          <p:cNvSpPr txBox="1">
            <a:spLocks noChangeArrowheads="1"/>
          </p:cNvSpPr>
          <p:nvPr/>
        </p:nvSpPr>
        <p:spPr bwMode="auto">
          <a:xfrm>
            <a:off x="3411353" y="3305168"/>
            <a:ext cx="12763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4800" b="0" dirty="0">
                <a:solidFill>
                  <a:srgbClr val="1F4E79"/>
                </a:solidFill>
                <a:latin typeface="Calibri" panose="020F0502020204030204" pitchFamily="34" charset="0"/>
              </a:rPr>
              <a:t>40,3</a:t>
            </a:r>
          </a:p>
        </p:txBody>
      </p:sp>
      <p:sp>
        <p:nvSpPr>
          <p:cNvPr id="93" name="Rettangolo 92"/>
          <p:cNvSpPr/>
          <p:nvPr/>
        </p:nvSpPr>
        <p:spPr>
          <a:xfrm>
            <a:off x="3411353" y="4026366"/>
            <a:ext cx="2551280" cy="954107"/>
          </a:xfrm>
          <a:prstGeom prst="rect">
            <a:avLst/>
          </a:prstGeom>
        </p:spPr>
        <p:txBody>
          <a:bodyPr wrap="square">
            <a:spAutoFit/>
          </a:bodyPr>
          <a:lstStyle/>
          <a:p>
            <a:pPr fontAlgn="ctr"/>
            <a:r>
              <a:rPr lang="it-IT" sz="2800" dirty="0">
                <a:latin typeface="Calibri" panose="020F0502020204030204" pitchFamily="34" charset="0"/>
              </a:rPr>
              <a:t>Abbastanza soddisfatti</a:t>
            </a:r>
            <a:endParaRPr lang="it-IT" sz="2800" dirty="0">
              <a:solidFill>
                <a:srgbClr val="000000"/>
              </a:solidFill>
              <a:latin typeface="Calibri" panose="020F0502020204030204" pitchFamily="34" charset="0"/>
            </a:endParaRPr>
          </a:p>
        </p:txBody>
      </p:sp>
      <p:sp>
        <p:nvSpPr>
          <p:cNvPr id="95" name="CasellaDiTesto 94"/>
          <p:cNvSpPr txBox="1">
            <a:spLocks noChangeArrowheads="1"/>
          </p:cNvSpPr>
          <p:nvPr/>
        </p:nvSpPr>
        <p:spPr bwMode="auto">
          <a:xfrm>
            <a:off x="6290531" y="3305168"/>
            <a:ext cx="12763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4800" b="0" dirty="0">
                <a:solidFill>
                  <a:srgbClr val="1F4E79"/>
                </a:solidFill>
                <a:latin typeface="Calibri" panose="020F0502020204030204" pitchFamily="34" charset="0"/>
              </a:rPr>
              <a:t>33,6</a:t>
            </a:r>
          </a:p>
        </p:txBody>
      </p:sp>
      <p:sp>
        <p:nvSpPr>
          <p:cNvPr id="96" name="Rettangolo 95"/>
          <p:cNvSpPr/>
          <p:nvPr/>
        </p:nvSpPr>
        <p:spPr>
          <a:xfrm>
            <a:off x="6290531" y="4026366"/>
            <a:ext cx="2471640" cy="954107"/>
          </a:xfrm>
          <a:prstGeom prst="rect">
            <a:avLst/>
          </a:prstGeom>
        </p:spPr>
        <p:txBody>
          <a:bodyPr wrap="square">
            <a:spAutoFit/>
          </a:bodyPr>
          <a:lstStyle/>
          <a:p>
            <a:pPr fontAlgn="ctr"/>
            <a:r>
              <a:rPr lang="it-IT" sz="2800" dirty="0">
                <a:latin typeface="Calibri" panose="020F0502020204030204" pitchFamily="34" charset="0"/>
              </a:rPr>
              <a:t>Molto soddisfatti</a:t>
            </a:r>
            <a:endParaRPr lang="it-IT" sz="28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7542010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3801990" y="1570044"/>
            <a:ext cx="5137750" cy="4990277"/>
          </a:xfrm>
          <a:prstGeom prst="rect">
            <a:avLst/>
          </a:prstGeom>
          <a:noFill/>
        </p:spPr>
        <p:txBody>
          <a:bodyPr wrap="square" rtlCol="0">
            <a:spAutoFit/>
          </a:bodyPr>
          <a:lstStyle/>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premessa</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considerazioni generali di sintesi</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congiuntura economica</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domanda e offerta di credito</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marketing digitale</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imprese e case produttrici</a:t>
            </a:r>
          </a:p>
          <a:p>
            <a:pPr>
              <a:lnSpc>
                <a:spcPct val="130000"/>
              </a:lnSpc>
              <a:spcBef>
                <a:spcPts val="600"/>
              </a:spcBef>
              <a:spcAft>
                <a:spcPts val="0"/>
              </a:spcAft>
              <a:buNone/>
            </a:pPr>
            <a:r>
              <a:rPr lang="it-IT" sz="2400" dirty="0">
                <a:solidFill>
                  <a:srgbClr val="1F4E79"/>
                </a:solidFill>
                <a:latin typeface="Calibri" panose="020F0502020204030204" pitchFamily="34" charset="0"/>
                <a:cs typeface="Arial" panose="020B0604020202020204" pitchFamily="34" charset="0"/>
              </a:rPr>
              <a:t>ambiente</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marketing associativo</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metodo e appendice</a:t>
            </a:r>
          </a:p>
        </p:txBody>
      </p:sp>
      <p:sp>
        <p:nvSpPr>
          <p:cNvPr id="9" name="CasellaDiTesto 8"/>
          <p:cNvSpPr txBox="1"/>
          <p:nvPr/>
        </p:nvSpPr>
        <p:spPr>
          <a:xfrm>
            <a:off x="614412" y="770452"/>
            <a:ext cx="2048766" cy="830997"/>
          </a:xfrm>
          <a:prstGeom prst="rect">
            <a:avLst/>
          </a:prstGeom>
          <a:noFill/>
        </p:spPr>
        <p:txBody>
          <a:bodyPr wrap="none" rtlCol="0">
            <a:spAutoFit/>
          </a:bodyPr>
          <a:lstStyle/>
          <a:p>
            <a:pPr>
              <a:buNone/>
            </a:pPr>
            <a:r>
              <a:rPr lang="it-IT" sz="4800" b="0" dirty="0">
                <a:solidFill>
                  <a:srgbClr val="1F4E79"/>
                </a:solidFill>
                <a:latin typeface="Calibri" panose="020F0502020204030204" pitchFamily="34" charset="0"/>
                <a:cs typeface="Arial" panose="020B0604020202020204" pitchFamily="34" charset="0"/>
              </a:rPr>
              <a:t>agenda</a:t>
            </a:r>
          </a:p>
        </p:txBody>
      </p:sp>
      <p:cxnSp>
        <p:nvCxnSpPr>
          <p:cNvPr id="10" name="Connettore diritto 9"/>
          <p:cNvCxnSpPr/>
          <p:nvPr/>
        </p:nvCxnSpPr>
        <p:spPr bwMode="auto">
          <a:xfrm flipH="1">
            <a:off x="3598944" y="1731855"/>
            <a:ext cx="0" cy="4693158"/>
          </a:xfrm>
          <a:prstGeom prst="line">
            <a:avLst/>
          </a:prstGeom>
          <a:solidFill>
            <a:schemeClr val="accent1"/>
          </a:solidFill>
          <a:ln w="19050" cap="flat" cmpd="sng" algn="ctr">
            <a:solidFill>
              <a:srgbClr val="1F4E79"/>
            </a:solidFill>
            <a:prstDash val="solid"/>
            <a:round/>
            <a:headEnd type="none" w="med" len="med"/>
            <a:tailEnd type="none" w="med" len="med"/>
          </a:ln>
          <a:effectLst/>
        </p:spPr>
      </p:cxnSp>
      <p:pic>
        <p:nvPicPr>
          <p:cNvPr id="6" name="Picture 24" descr="http://www.plef.org/wp-content/uploads/2014/09/logo-confcommerci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361" t="4396" r="34465" b="40452"/>
          <a:stretch/>
        </p:blipFill>
        <p:spPr bwMode="auto">
          <a:xfrm>
            <a:off x="2904289" y="4979268"/>
            <a:ext cx="541599" cy="482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3908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asellaDiTesto 9"/>
          <p:cNvSpPr txBox="1">
            <a:spLocks noChangeArrowheads="1"/>
          </p:cNvSpPr>
          <p:nvPr/>
        </p:nvSpPr>
        <p:spPr bwMode="auto">
          <a:xfrm>
            <a:off x="342022" y="1628800"/>
            <a:ext cx="859503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1600" b="0" dirty="0">
                <a:latin typeface="Calibri" panose="020F0502020204030204" pitchFamily="34" charset="0"/>
              </a:rPr>
              <a:t>Durante i periodi di massimo inquinamento (soprattutto in inverno) si apre il dibattito su quali siano le principali fonti inquinanti. Questo vede contrapposti solitamente due elementi: il “traffico” e le emissioni inquinanti dei “riscaldamenti domestici e dell’industria”. Quanto, a Suo avviso, la considerazione del settore della motorizzazione come causa principale dell’inquinamento, nell’immaginario collettivo, incide </a:t>
            </a:r>
            <a:r>
              <a:rPr lang="it-IT" sz="1600" u="sng" dirty="0">
                <a:latin typeface="Calibri" panose="020F0502020204030204" pitchFamily="34" charset="0"/>
              </a:rPr>
              <a:t>sull’andamento economico del settore e delle imprese che lo rappresentano</a:t>
            </a:r>
            <a:r>
              <a:rPr lang="it-IT" sz="1600" b="0" dirty="0">
                <a:latin typeface="Calibri" panose="020F0502020204030204" pitchFamily="34" charset="0"/>
              </a:rPr>
              <a:t>? </a:t>
            </a:r>
          </a:p>
        </p:txBody>
      </p:sp>
      <p:sp>
        <p:nvSpPr>
          <p:cNvPr id="5" name="Rectangle 4"/>
          <p:cNvSpPr txBox="1">
            <a:spLocks noChangeArrowheads="1"/>
          </p:cNvSpPr>
          <p:nvPr/>
        </p:nvSpPr>
        <p:spPr bwMode="auto">
          <a:xfrm>
            <a:off x="395288" y="188913"/>
            <a:ext cx="854177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le fonti di inquinamento |</a:t>
            </a:r>
            <a:r>
              <a:rPr lang="it-IT" altLang="it-IT" kern="0" dirty="0">
                <a:solidFill>
                  <a:schemeClr val="tx1"/>
                </a:solidFill>
                <a:latin typeface="Calibri" panose="020F0502020204030204" pitchFamily="34" charset="0"/>
                <a:cs typeface="Arial" panose="020B0604020202020204" pitchFamily="34" charset="0"/>
              </a:rPr>
              <a:t> </a:t>
            </a:r>
            <a:r>
              <a:rPr lang="it-IT" altLang="it-IT" dirty="0">
                <a:solidFill>
                  <a:schemeClr val="tx1"/>
                </a:solidFill>
                <a:latin typeface="Calibri" panose="020F0502020204030204" pitchFamily="34" charset="0"/>
                <a:cs typeface="Arial" panose="020B0604020202020204" pitchFamily="34" charset="0"/>
              </a:rPr>
              <a:t>oltre il 70% dei rivenditori </a:t>
            </a:r>
            <a:r>
              <a:rPr lang="it-IT" altLang="it-IT" dirty="0" err="1">
                <a:solidFill>
                  <a:schemeClr val="tx1"/>
                </a:solidFill>
                <a:latin typeface="Calibri" panose="020F0502020204030204" pitchFamily="34" charset="0"/>
                <a:cs typeface="Arial" panose="020B0604020202020204" pitchFamily="34" charset="0"/>
              </a:rPr>
              <a:t>automotive</a:t>
            </a:r>
            <a:r>
              <a:rPr lang="it-IT" altLang="it-IT" dirty="0">
                <a:solidFill>
                  <a:schemeClr val="tx1"/>
                </a:solidFill>
                <a:latin typeface="Calibri" panose="020F0502020204030204" pitchFamily="34" charset="0"/>
                <a:cs typeface="Arial" panose="020B0604020202020204" pitchFamily="34" charset="0"/>
              </a:rPr>
              <a:t> ritiene che l’idea che la principale causa dell’inquinamento sia da ricercare nel settore della motorizzazione non incida in modo significativo sull’andamento economico del comparto…</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6" name="Rettangolo 5"/>
          <p:cNvSpPr/>
          <p:nvPr/>
        </p:nvSpPr>
        <p:spPr bwMode="auto">
          <a:xfrm>
            <a:off x="0" y="0"/>
            <a:ext cx="9144000" cy="188913"/>
          </a:xfrm>
          <a:prstGeom prst="rect">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b="0" dirty="0">
                <a:solidFill>
                  <a:schemeClr val="bg1"/>
                </a:solidFill>
                <a:latin typeface="Calibri" panose="020F0502020204030204" pitchFamily="34" charset="0"/>
              </a:rPr>
              <a:t>APPROFONDIMENTO – AMBIENTE</a:t>
            </a:r>
            <a:endParaRPr kumimoji="0" lang="it-IT" sz="1050" b="0" i="0" u="none" strike="noStrike" cap="none" normalizeH="0" baseline="0" dirty="0">
              <a:ln>
                <a:noFill/>
              </a:ln>
              <a:solidFill>
                <a:schemeClr val="bg1"/>
              </a:solidFill>
              <a:effectLst/>
              <a:latin typeface="Calibri" panose="020F0502020204030204" pitchFamily="34" charset="0"/>
            </a:endParaRPr>
          </a:p>
        </p:txBody>
      </p:sp>
      <p:sp>
        <p:nvSpPr>
          <p:cNvPr id="7" name="Text Box 49"/>
          <p:cNvSpPr txBox="1">
            <a:spLocks noChangeArrowheads="1"/>
          </p:cNvSpPr>
          <p:nvPr/>
        </p:nvSpPr>
        <p:spPr bwMode="auto">
          <a:xfrm>
            <a:off x="228600" y="6365922"/>
            <a:ext cx="8839200"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828 casi. Esclusivamente i rivenditori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pic>
        <p:nvPicPr>
          <p:cNvPr id="8" name="Picture 4" descr="http://helpdesk.unich.it/mlf/img/faccine.png"/>
          <p:cNvPicPr>
            <a:picLocks noChangeAspect="1" noChangeArrowheads="1"/>
          </p:cNvPicPr>
          <p:nvPr/>
        </p:nvPicPr>
        <p:blipFill rotWithShape="1">
          <a:blip r:embed="rId2">
            <a:extLst>
              <a:ext uri="{28A0092B-C50C-407E-A947-70E740481C1C}">
                <a14:useLocalDpi xmlns:a14="http://schemas.microsoft.com/office/drawing/2010/main" val="0"/>
              </a:ext>
            </a:extLst>
          </a:blip>
          <a:srcRect l="74307" b="24388"/>
          <a:stretch/>
        </p:blipFill>
        <p:spPr bwMode="auto">
          <a:xfrm>
            <a:off x="1907927" y="3153916"/>
            <a:ext cx="1145332" cy="1267556"/>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p:cNvSpPr txBox="1">
            <a:spLocks noChangeArrowheads="1"/>
          </p:cNvSpPr>
          <p:nvPr/>
        </p:nvSpPr>
        <p:spPr bwMode="auto">
          <a:xfrm>
            <a:off x="1707785" y="4285545"/>
            <a:ext cx="154561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6000" b="0" dirty="0">
                <a:solidFill>
                  <a:srgbClr val="1F4E79"/>
                </a:solidFill>
                <a:latin typeface="Calibri" panose="020F0502020204030204" pitchFamily="34" charset="0"/>
              </a:rPr>
              <a:t>29,5</a:t>
            </a:r>
          </a:p>
        </p:txBody>
      </p:sp>
      <p:pic>
        <p:nvPicPr>
          <p:cNvPr id="10" name="Picture 4" descr="http://helpdesk.unich.it/mlf/img/faccine.png"/>
          <p:cNvPicPr>
            <a:picLocks noChangeAspect="1" noChangeArrowheads="1"/>
          </p:cNvPicPr>
          <p:nvPr/>
        </p:nvPicPr>
        <p:blipFill rotWithShape="1">
          <a:blip r:embed="rId2">
            <a:extLst>
              <a:ext uri="{28A0092B-C50C-407E-A947-70E740481C1C}">
                <a14:useLocalDpi xmlns:a14="http://schemas.microsoft.com/office/drawing/2010/main" val="0"/>
              </a:ext>
            </a:extLst>
          </a:blip>
          <a:srcRect t="-162" r="72539" b="22684"/>
          <a:stretch/>
        </p:blipFill>
        <p:spPr bwMode="auto">
          <a:xfrm>
            <a:off x="5993019" y="3138276"/>
            <a:ext cx="1224136" cy="1298836"/>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p:cNvSpPr txBox="1">
            <a:spLocks noChangeArrowheads="1"/>
          </p:cNvSpPr>
          <p:nvPr/>
        </p:nvSpPr>
        <p:spPr bwMode="auto">
          <a:xfrm>
            <a:off x="5832279" y="4285545"/>
            <a:ext cx="154561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6000" b="0" dirty="0">
                <a:solidFill>
                  <a:srgbClr val="1F4E79"/>
                </a:solidFill>
                <a:latin typeface="Calibri" panose="020F0502020204030204" pitchFamily="34" charset="0"/>
              </a:rPr>
              <a:t>70,5</a:t>
            </a:r>
          </a:p>
        </p:txBody>
      </p:sp>
      <p:sp>
        <p:nvSpPr>
          <p:cNvPr id="12" name="Rettangolo 11"/>
          <p:cNvSpPr/>
          <p:nvPr/>
        </p:nvSpPr>
        <p:spPr>
          <a:xfrm>
            <a:off x="1256936" y="5334307"/>
            <a:ext cx="2447314" cy="830997"/>
          </a:xfrm>
          <a:prstGeom prst="rect">
            <a:avLst/>
          </a:prstGeom>
        </p:spPr>
        <p:txBody>
          <a:bodyPr wrap="square">
            <a:spAutoFit/>
          </a:bodyPr>
          <a:lstStyle/>
          <a:p>
            <a:pPr algn="ctr" fontAlgn="ctr"/>
            <a:r>
              <a:rPr lang="it-IT" sz="2400" dirty="0">
                <a:latin typeface="Calibri" panose="020F0502020204030204" pitchFamily="34" charset="0"/>
              </a:rPr>
              <a:t>Incide «molto» o «abbastanza»</a:t>
            </a:r>
            <a:endParaRPr lang="it-IT" sz="2400" dirty="0">
              <a:solidFill>
                <a:srgbClr val="000000"/>
              </a:solidFill>
              <a:latin typeface="Calibri" panose="020F0502020204030204" pitchFamily="34" charset="0"/>
            </a:endParaRPr>
          </a:p>
        </p:txBody>
      </p:sp>
      <p:sp>
        <p:nvSpPr>
          <p:cNvPr id="13" name="Rettangolo 12"/>
          <p:cNvSpPr/>
          <p:nvPr/>
        </p:nvSpPr>
        <p:spPr>
          <a:xfrm>
            <a:off x="5292080" y="5334307"/>
            <a:ext cx="2626015" cy="830997"/>
          </a:xfrm>
          <a:prstGeom prst="rect">
            <a:avLst/>
          </a:prstGeom>
        </p:spPr>
        <p:txBody>
          <a:bodyPr wrap="square">
            <a:spAutoFit/>
          </a:bodyPr>
          <a:lstStyle/>
          <a:p>
            <a:pPr algn="ctr" fontAlgn="ctr"/>
            <a:r>
              <a:rPr lang="it-IT" sz="2400" dirty="0">
                <a:latin typeface="Calibri" panose="020F0502020204030204" pitchFamily="34" charset="0"/>
              </a:rPr>
              <a:t>Incide «poco» o «per nulla»</a:t>
            </a:r>
            <a:endParaRPr lang="it-IT" sz="2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4887484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auto">
          <a:xfrm>
            <a:off x="395288" y="188913"/>
            <a:ext cx="854177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le fonti di inquinamento |</a:t>
            </a:r>
            <a:r>
              <a:rPr lang="it-IT" altLang="it-IT" kern="0" dirty="0">
                <a:solidFill>
                  <a:schemeClr val="tx1"/>
                </a:solidFill>
                <a:latin typeface="Calibri" panose="020F0502020204030204" pitchFamily="34" charset="0"/>
                <a:cs typeface="Arial" panose="020B0604020202020204" pitchFamily="34" charset="0"/>
              </a:rPr>
              <a:t> quando si verifica il fenomeno, a fronte di un’opinione largamente condivisa sul tema, questo non sembra trasversale e interessa solitamente i rivenditori meno strutturati e residenti laddove l’inquinamento è considerato una piaga da distruggere (le grandi città)…</a:t>
            </a:r>
          </a:p>
        </p:txBody>
      </p:sp>
      <p:sp>
        <p:nvSpPr>
          <p:cNvPr id="6" name="Rettangolo 5"/>
          <p:cNvSpPr/>
          <p:nvPr/>
        </p:nvSpPr>
        <p:spPr bwMode="auto">
          <a:xfrm>
            <a:off x="0" y="0"/>
            <a:ext cx="9144000" cy="188913"/>
          </a:xfrm>
          <a:prstGeom prst="rect">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b="0" dirty="0">
                <a:solidFill>
                  <a:schemeClr val="bg1"/>
                </a:solidFill>
                <a:latin typeface="Calibri" panose="020F0502020204030204" pitchFamily="34" charset="0"/>
              </a:rPr>
              <a:t>APPROFONDIMENTO – AMBIENTE</a:t>
            </a:r>
            <a:endParaRPr kumimoji="0" lang="it-IT" sz="1050" b="0" i="0" u="none" strike="noStrike" cap="none" normalizeH="0" baseline="0" dirty="0">
              <a:ln>
                <a:noFill/>
              </a:ln>
              <a:solidFill>
                <a:schemeClr val="bg1"/>
              </a:solidFill>
              <a:effectLst/>
              <a:latin typeface="Calibri" panose="020F0502020204030204" pitchFamily="34" charset="0"/>
            </a:endParaRPr>
          </a:p>
        </p:txBody>
      </p:sp>
      <p:sp>
        <p:nvSpPr>
          <p:cNvPr id="7" name="Text Box 49"/>
          <p:cNvSpPr txBox="1">
            <a:spLocks noChangeArrowheads="1"/>
          </p:cNvSpPr>
          <p:nvPr/>
        </p:nvSpPr>
        <p:spPr bwMode="auto">
          <a:xfrm>
            <a:off x="228600" y="6365922"/>
            <a:ext cx="8839200"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828 casi. Esclusivamente i rivenditori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pic>
        <p:nvPicPr>
          <p:cNvPr id="8" name="Picture 4" descr="http://helpdesk.unich.it/mlf/img/faccine.png"/>
          <p:cNvPicPr>
            <a:picLocks noChangeAspect="1" noChangeArrowheads="1"/>
          </p:cNvPicPr>
          <p:nvPr/>
        </p:nvPicPr>
        <p:blipFill rotWithShape="1">
          <a:blip r:embed="rId2">
            <a:extLst>
              <a:ext uri="{28A0092B-C50C-407E-A947-70E740481C1C}">
                <a14:useLocalDpi xmlns:a14="http://schemas.microsoft.com/office/drawing/2010/main" val="0"/>
              </a:ext>
            </a:extLst>
          </a:blip>
          <a:srcRect l="74307" b="24388"/>
          <a:stretch/>
        </p:blipFill>
        <p:spPr bwMode="auto">
          <a:xfrm>
            <a:off x="751312" y="1850101"/>
            <a:ext cx="1145332" cy="1267556"/>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p:cNvSpPr txBox="1">
            <a:spLocks noChangeArrowheads="1"/>
          </p:cNvSpPr>
          <p:nvPr/>
        </p:nvSpPr>
        <p:spPr bwMode="auto">
          <a:xfrm>
            <a:off x="551170" y="2981730"/>
            <a:ext cx="154561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6000" b="0" dirty="0">
                <a:solidFill>
                  <a:srgbClr val="1F4E79"/>
                </a:solidFill>
                <a:latin typeface="Calibri" panose="020F0502020204030204" pitchFamily="34" charset="0"/>
              </a:rPr>
              <a:t>29,5</a:t>
            </a:r>
          </a:p>
        </p:txBody>
      </p:sp>
      <p:sp>
        <p:nvSpPr>
          <p:cNvPr id="12" name="Rettangolo 11"/>
          <p:cNvSpPr/>
          <p:nvPr/>
        </p:nvSpPr>
        <p:spPr>
          <a:xfrm>
            <a:off x="211563" y="4030492"/>
            <a:ext cx="2224831" cy="830997"/>
          </a:xfrm>
          <a:prstGeom prst="rect">
            <a:avLst/>
          </a:prstGeom>
        </p:spPr>
        <p:txBody>
          <a:bodyPr wrap="square">
            <a:spAutoFit/>
          </a:bodyPr>
          <a:lstStyle/>
          <a:p>
            <a:pPr algn="ctr" fontAlgn="ctr"/>
            <a:r>
              <a:rPr lang="it-IT" sz="2400" dirty="0">
                <a:latin typeface="Calibri" panose="020F0502020204030204" pitchFamily="34" charset="0"/>
              </a:rPr>
              <a:t>Incide «molto» o «abbastanza»</a:t>
            </a:r>
            <a:endParaRPr lang="it-IT" sz="2400" dirty="0">
              <a:solidFill>
                <a:srgbClr val="000000"/>
              </a:solidFill>
              <a:latin typeface="Calibri" panose="020F0502020204030204" pitchFamily="34" charset="0"/>
            </a:endParaRPr>
          </a:p>
        </p:txBody>
      </p:sp>
      <p:sp>
        <p:nvSpPr>
          <p:cNvPr id="14" name="Rettangolo 13"/>
          <p:cNvSpPr/>
          <p:nvPr/>
        </p:nvSpPr>
        <p:spPr>
          <a:xfrm>
            <a:off x="2765430" y="2146994"/>
            <a:ext cx="6007968" cy="3573286"/>
          </a:xfrm>
          <a:prstGeom prst="rect">
            <a:avLst/>
          </a:prstGeom>
        </p:spPr>
        <p:txBody>
          <a:bodyPr wrap="square">
            <a:spAutoFit/>
          </a:bodyPr>
          <a:lstStyle/>
          <a:p>
            <a:pPr fontAlgn="ctr">
              <a:lnSpc>
                <a:spcPct val="110000"/>
              </a:lnSpc>
              <a:spcBef>
                <a:spcPts val="600"/>
              </a:spcBef>
            </a:pPr>
            <a:r>
              <a:rPr lang="it-IT" sz="2400" b="0" dirty="0">
                <a:latin typeface="Calibri" panose="020F0502020204030204" pitchFamily="34" charset="0"/>
              </a:rPr>
              <a:t>I rivenditori </a:t>
            </a:r>
            <a:r>
              <a:rPr lang="it-IT" sz="2400" b="0" dirty="0" err="1">
                <a:latin typeface="Calibri" panose="020F0502020204030204" pitchFamily="34" charset="0"/>
              </a:rPr>
              <a:t>automotive</a:t>
            </a:r>
            <a:r>
              <a:rPr lang="it-IT" sz="2400" b="0" dirty="0">
                <a:latin typeface="Calibri" panose="020F0502020204030204" pitchFamily="34" charset="0"/>
              </a:rPr>
              <a:t> che temono che l’idea </a:t>
            </a:r>
            <a:r>
              <a:rPr lang="it-IT" altLang="it-IT" sz="2400" b="0" dirty="0">
                <a:latin typeface="Calibri" panose="020F0502020204030204" pitchFamily="34" charset="0"/>
                <a:cs typeface="Arial" panose="020B0604020202020204" pitchFamily="34" charset="0"/>
              </a:rPr>
              <a:t>che la principale causa dell’inquinamento sia da ricercare nel settore della motorizzazione, incida sulle vendite, sono prevalentemente:</a:t>
            </a:r>
          </a:p>
          <a:p>
            <a:pPr marL="342900" indent="-342900" fontAlgn="ctr">
              <a:lnSpc>
                <a:spcPct val="110000"/>
              </a:lnSpc>
              <a:spcBef>
                <a:spcPts val="600"/>
              </a:spcBef>
              <a:buFont typeface="Arial" panose="020B0604020202020204" pitchFamily="34" charset="0"/>
              <a:buChar char="•"/>
            </a:pPr>
            <a:r>
              <a:rPr lang="it-IT" sz="2400" b="0" dirty="0">
                <a:solidFill>
                  <a:srgbClr val="000000"/>
                </a:solidFill>
                <a:latin typeface="Calibri" panose="020F0502020204030204" pitchFamily="34" charset="0"/>
                <a:cs typeface="Arial" panose="020B0604020202020204" pitchFamily="34" charset="0"/>
              </a:rPr>
              <a:t>di dimensioni </a:t>
            </a:r>
            <a:r>
              <a:rPr lang="it-IT" sz="2400" dirty="0">
                <a:solidFill>
                  <a:srgbClr val="000000"/>
                </a:solidFill>
                <a:latin typeface="Calibri" panose="020F0502020204030204" pitchFamily="34" charset="0"/>
                <a:cs typeface="Arial" panose="020B0604020202020204" pitchFamily="34" charset="0"/>
              </a:rPr>
              <a:t>micro o piccole</a:t>
            </a:r>
          </a:p>
          <a:p>
            <a:pPr marL="342900" indent="-342900" fontAlgn="ctr">
              <a:lnSpc>
                <a:spcPct val="110000"/>
              </a:lnSpc>
              <a:spcBef>
                <a:spcPts val="600"/>
              </a:spcBef>
              <a:buFont typeface="Arial" panose="020B0604020202020204" pitchFamily="34" charset="0"/>
              <a:buChar char="•"/>
            </a:pPr>
            <a:r>
              <a:rPr lang="it-IT" sz="2400" b="0" dirty="0">
                <a:solidFill>
                  <a:srgbClr val="000000"/>
                </a:solidFill>
                <a:latin typeface="Calibri" panose="020F0502020204030204" pitchFamily="34" charset="0"/>
                <a:cs typeface="Arial" panose="020B0604020202020204" pitchFamily="34" charset="0"/>
              </a:rPr>
              <a:t>residenti nelle </a:t>
            </a:r>
            <a:r>
              <a:rPr lang="it-IT" sz="2400" dirty="0">
                <a:solidFill>
                  <a:srgbClr val="000000"/>
                </a:solidFill>
                <a:latin typeface="Calibri" panose="020F0502020204030204" pitchFamily="34" charset="0"/>
                <a:cs typeface="Arial" panose="020B0604020202020204" pitchFamily="34" charset="0"/>
              </a:rPr>
              <a:t>città metropolitane</a:t>
            </a:r>
          </a:p>
          <a:p>
            <a:pPr marL="342900" indent="-342900" fontAlgn="ctr">
              <a:lnSpc>
                <a:spcPct val="110000"/>
              </a:lnSpc>
              <a:spcBef>
                <a:spcPts val="600"/>
              </a:spcBef>
              <a:buFont typeface="Arial" panose="020B0604020202020204" pitchFamily="34" charset="0"/>
              <a:buChar char="•"/>
            </a:pPr>
            <a:r>
              <a:rPr lang="it-IT" sz="2400" b="0" dirty="0">
                <a:solidFill>
                  <a:srgbClr val="000000"/>
                </a:solidFill>
                <a:latin typeface="Calibri" panose="020F0502020204030204" pitchFamily="34" charset="0"/>
                <a:cs typeface="Arial" panose="020B0604020202020204" pitchFamily="34" charset="0"/>
              </a:rPr>
              <a:t>indifferentemente </a:t>
            </a:r>
            <a:r>
              <a:rPr lang="it-IT" sz="2400" dirty="0">
                <a:solidFill>
                  <a:srgbClr val="000000"/>
                </a:solidFill>
                <a:latin typeface="Calibri" panose="020F0502020204030204" pitchFamily="34" charset="0"/>
                <a:cs typeface="Arial" panose="020B0604020202020204" pitchFamily="34" charset="0"/>
              </a:rPr>
              <a:t>rivenditori 4 ruote e 2 ruote</a:t>
            </a:r>
            <a:endParaRPr lang="it-IT" sz="2400" dirty="0">
              <a:solidFill>
                <a:srgbClr val="000000"/>
              </a:solidFill>
              <a:latin typeface="Calibri" panose="020F0502020204030204" pitchFamily="34" charset="0"/>
            </a:endParaRPr>
          </a:p>
        </p:txBody>
      </p:sp>
      <p:sp>
        <p:nvSpPr>
          <p:cNvPr id="2" name="Rettangolo 1"/>
          <p:cNvSpPr/>
          <p:nvPr/>
        </p:nvSpPr>
        <p:spPr bwMode="auto">
          <a:xfrm>
            <a:off x="2608350" y="1990002"/>
            <a:ext cx="6250329" cy="3887270"/>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512480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3801990" y="1570044"/>
            <a:ext cx="5137750" cy="4990277"/>
          </a:xfrm>
          <a:prstGeom prst="rect">
            <a:avLst/>
          </a:prstGeom>
          <a:noFill/>
        </p:spPr>
        <p:txBody>
          <a:bodyPr wrap="square" rtlCol="0">
            <a:spAutoFit/>
          </a:bodyPr>
          <a:lstStyle/>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premessa</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considerazioni generali di sintesi</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congiuntura economica</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domanda e offerta di credito</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marketing digitale</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imprese e case produttrici</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ambiente</a:t>
            </a:r>
          </a:p>
          <a:p>
            <a:pPr>
              <a:lnSpc>
                <a:spcPct val="130000"/>
              </a:lnSpc>
              <a:spcBef>
                <a:spcPts val="600"/>
              </a:spcBef>
              <a:spcAft>
                <a:spcPts val="0"/>
              </a:spcAft>
              <a:buNone/>
            </a:pPr>
            <a:r>
              <a:rPr lang="it-IT" sz="2400" dirty="0">
                <a:solidFill>
                  <a:srgbClr val="1F4E79"/>
                </a:solidFill>
                <a:latin typeface="Calibri" panose="020F0502020204030204" pitchFamily="34" charset="0"/>
                <a:cs typeface="Arial" panose="020B0604020202020204" pitchFamily="34" charset="0"/>
              </a:rPr>
              <a:t>marketing associativo</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metodo e appendice</a:t>
            </a:r>
          </a:p>
        </p:txBody>
      </p:sp>
      <p:sp>
        <p:nvSpPr>
          <p:cNvPr id="9" name="CasellaDiTesto 8"/>
          <p:cNvSpPr txBox="1"/>
          <p:nvPr/>
        </p:nvSpPr>
        <p:spPr>
          <a:xfrm>
            <a:off x="614412" y="770452"/>
            <a:ext cx="2048766" cy="830997"/>
          </a:xfrm>
          <a:prstGeom prst="rect">
            <a:avLst/>
          </a:prstGeom>
          <a:noFill/>
        </p:spPr>
        <p:txBody>
          <a:bodyPr wrap="none" rtlCol="0">
            <a:spAutoFit/>
          </a:bodyPr>
          <a:lstStyle/>
          <a:p>
            <a:pPr>
              <a:buNone/>
            </a:pPr>
            <a:r>
              <a:rPr lang="it-IT" sz="4800" b="0" dirty="0">
                <a:solidFill>
                  <a:srgbClr val="1F4E79"/>
                </a:solidFill>
                <a:latin typeface="Calibri" panose="020F0502020204030204" pitchFamily="34" charset="0"/>
                <a:cs typeface="Arial" panose="020B0604020202020204" pitchFamily="34" charset="0"/>
              </a:rPr>
              <a:t>agenda</a:t>
            </a:r>
          </a:p>
        </p:txBody>
      </p:sp>
      <p:cxnSp>
        <p:nvCxnSpPr>
          <p:cNvPr id="10" name="Connettore diritto 9"/>
          <p:cNvCxnSpPr/>
          <p:nvPr/>
        </p:nvCxnSpPr>
        <p:spPr bwMode="auto">
          <a:xfrm flipH="1">
            <a:off x="3598944" y="1731855"/>
            <a:ext cx="0" cy="4693158"/>
          </a:xfrm>
          <a:prstGeom prst="line">
            <a:avLst/>
          </a:prstGeom>
          <a:solidFill>
            <a:schemeClr val="accent1"/>
          </a:solidFill>
          <a:ln w="19050" cap="flat" cmpd="sng" algn="ctr">
            <a:solidFill>
              <a:srgbClr val="1F4E79"/>
            </a:solidFill>
            <a:prstDash val="solid"/>
            <a:round/>
            <a:headEnd type="none" w="med" len="med"/>
            <a:tailEnd type="none" w="med" len="med"/>
          </a:ln>
          <a:effectLst/>
        </p:spPr>
      </p:cxnSp>
      <p:pic>
        <p:nvPicPr>
          <p:cNvPr id="6" name="Picture 24" descr="http://www.plef.org/wp-content/uploads/2014/09/logo-confcommerci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361" t="4396" r="34465" b="40452"/>
          <a:stretch/>
        </p:blipFill>
        <p:spPr bwMode="auto">
          <a:xfrm>
            <a:off x="2904289" y="5519507"/>
            <a:ext cx="541599" cy="482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8605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asellaDiTesto 9"/>
          <p:cNvSpPr txBox="1">
            <a:spLocks noChangeArrowheads="1"/>
          </p:cNvSpPr>
          <p:nvPr/>
        </p:nvSpPr>
        <p:spPr bwMode="auto">
          <a:xfrm>
            <a:off x="342022" y="1351813"/>
            <a:ext cx="85950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1600" b="0" dirty="0">
                <a:latin typeface="Calibri" panose="020F0502020204030204" pitchFamily="34" charset="0"/>
              </a:rPr>
              <a:t>È a conoscenza dell’esistenza di </a:t>
            </a:r>
            <a:r>
              <a:rPr lang="it-IT" sz="1600" u="sng" dirty="0">
                <a:latin typeface="Calibri" panose="020F0502020204030204" pitchFamily="34" charset="0"/>
              </a:rPr>
              <a:t>associazioni di categoria</a:t>
            </a:r>
            <a:r>
              <a:rPr lang="it-IT" sz="1600" b="0" dirty="0">
                <a:latin typeface="Calibri" panose="020F0502020204030204" pitchFamily="34" charset="0"/>
              </a:rPr>
              <a:t> imprenditoriali che rappresentino il settore di attività economica nell’ambito del quale opera la Sua impresa? </a:t>
            </a:r>
          </a:p>
        </p:txBody>
      </p:sp>
      <p:pic>
        <p:nvPicPr>
          <p:cNvPr id="5122" name="Picture 2" descr="http://www.finanziamentopmi.it/wp-content/uploads/2013/01/rete-di-impresa-300x2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285515"/>
            <a:ext cx="1211859" cy="908895"/>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a:spLocks noChangeArrowheads="1"/>
          </p:cNvSpPr>
          <p:nvPr/>
        </p:nvSpPr>
        <p:spPr bwMode="auto">
          <a:xfrm>
            <a:off x="1403648" y="2329071"/>
            <a:ext cx="141096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5400" b="0" dirty="0">
                <a:solidFill>
                  <a:srgbClr val="1F4E79"/>
                </a:solidFill>
                <a:latin typeface="Calibri" panose="020F0502020204030204" pitchFamily="34" charset="0"/>
              </a:rPr>
              <a:t>66,4</a:t>
            </a:r>
          </a:p>
        </p:txBody>
      </p:sp>
      <p:sp>
        <p:nvSpPr>
          <p:cNvPr id="8" name="Rettangolo 7"/>
          <p:cNvSpPr/>
          <p:nvPr/>
        </p:nvSpPr>
        <p:spPr>
          <a:xfrm>
            <a:off x="1403648" y="3257175"/>
            <a:ext cx="2232248" cy="1631216"/>
          </a:xfrm>
          <a:prstGeom prst="rect">
            <a:avLst/>
          </a:prstGeom>
        </p:spPr>
        <p:txBody>
          <a:bodyPr wrap="square">
            <a:spAutoFit/>
          </a:bodyPr>
          <a:lstStyle/>
          <a:p>
            <a:pPr fontAlgn="ctr"/>
            <a:r>
              <a:rPr lang="it-IT" sz="2000" b="0" dirty="0">
                <a:latin typeface="Calibri" panose="020F0502020204030204" pitchFamily="34" charset="0"/>
              </a:rPr>
              <a:t>Imprese a </a:t>
            </a:r>
            <a:r>
              <a:rPr lang="it-IT" sz="2000" u="sng" dirty="0">
                <a:latin typeface="Calibri" panose="020F0502020204030204" pitchFamily="34" charset="0"/>
              </a:rPr>
              <a:t>conoscenza</a:t>
            </a:r>
            <a:r>
              <a:rPr lang="it-IT" sz="2000" b="0" dirty="0">
                <a:latin typeface="Calibri" panose="020F0502020204030204" pitchFamily="34" charset="0"/>
              </a:rPr>
              <a:t> dell’esistenza di associazioni di categoria</a:t>
            </a:r>
            <a:endParaRPr lang="it-IT" sz="2000" b="0" dirty="0">
              <a:solidFill>
                <a:srgbClr val="000000"/>
              </a:solidFill>
              <a:latin typeface="Calibri" panose="020F0502020204030204" pitchFamily="34" charset="0"/>
            </a:endParaRPr>
          </a:p>
        </p:txBody>
      </p:sp>
      <p:sp>
        <p:nvSpPr>
          <p:cNvPr id="2" name="Triangolo isoscele 1"/>
          <p:cNvSpPr/>
          <p:nvPr/>
        </p:nvSpPr>
        <p:spPr bwMode="auto">
          <a:xfrm rot="5400000">
            <a:off x="1253438" y="4149443"/>
            <a:ext cx="4326311" cy="281475"/>
          </a:xfrm>
          <a:prstGeom prst="triangle">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5124" name="Picture 4" descr="http://www.assomobilita.it/sites/assomobilita.it/files/andreas03_logo.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9459"/>
          <a:stretch/>
        </p:blipFill>
        <p:spPr bwMode="auto">
          <a:xfrm>
            <a:off x="5975745" y="3725968"/>
            <a:ext cx="518230" cy="3021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mobilita"/>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 r="73333"/>
          <a:stretch/>
        </p:blipFill>
        <p:spPr bwMode="auto">
          <a:xfrm>
            <a:off x="6087054" y="4148487"/>
            <a:ext cx="295612" cy="28438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omniauto.it/awpImages/articoli/evidenza/federauto_federaicpa_1251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2581"/>
          <a:stretch/>
        </p:blipFill>
        <p:spPr bwMode="auto">
          <a:xfrm>
            <a:off x="6065003" y="3312130"/>
            <a:ext cx="339714" cy="28033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www.assomobilita.it/sites/assomobilita.it/files/immagini/CONVEGNO.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663" t="4553" r="84003" b="84050"/>
          <a:stretch/>
        </p:blipFill>
        <p:spPr bwMode="auto">
          <a:xfrm>
            <a:off x="6082168" y="2914608"/>
            <a:ext cx="305385" cy="27484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4"/>
          <p:cNvSpPr txBox="1">
            <a:spLocks noChangeArrowheads="1"/>
          </p:cNvSpPr>
          <p:nvPr/>
        </p:nvSpPr>
        <p:spPr bwMode="auto">
          <a:xfrm>
            <a:off x="395288" y="188913"/>
            <a:ext cx="8663166"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conoscenza delle associazioni |</a:t>
            </a:r>
            <a:r>
              <a:rPr lang="it-IT" altLang="it-IT" kern="0" dirty="0">
                <a:solidFill>
                  <a:schemeClr val="tx1"/>
                </a:solidFill>
                <a:latin typeface="Calibri" panose="020F0502020204030204" pitchFamily="34" charset="0"/>
                <a:cs typeface="Arial" panose="020B0604020202020204" pitchFamily="34" charset="0"/>
              </a:rPr>
              <a:t> </a:t>
            </a:r>
            <a:r>
              <a:rPr lang="it-IT" altLang="it-IT" dirty="0">
                <a:solidFill>
                  <a:schemeClr val="tx1"/>
                </a:solidFill>
                <a:latin typeface="Calibri" panose="020F0502020204030204" pitchFamily="34" charset="0"/>
                <a:cs typeface="Arial" panose="020B0604020202020204" pitchFamily="34" charset="0"/>
              </a:rPr>
              <a:t>due imprese su tre conoscono almeno un’associazione di categoria… di queste, il 73% cita </a:t>
            </a:r>
            <a:r>
              <a:rPr lang="it-IT" altLang="it-IT" dirty="0" err="1">
                <a:solidFill>
                  <a:schemeClr val="tx1"/>
                </a:solidFill>
                <a:latin typeface="Calibri" panose="020F0502020204030204" pitchFamily="34" charset="0"/>
                <a:cs typeface="Arial" panose="020B0604020202020204" pitchFamily="34" charset="0"/>
              </a:rPr>
              <a:t>confcommercio</a:t>
            </a:r>
            <a:r>
              <a:rPr lang="it-IT" altLang="it-IT" dirty="0">
                <a:solidFill>
                  <a:schemeClr val="tx1"/>
                </a:solidFill>
                <a:latin typeface="Calibri" panose="020F0502020204030204" pitchFamily="34" charset="0"/>
                <a:cs typeface="Arial" panose="020B0604020202020204" pitchFamily="34" charset="0"/>
              </a:rPr>
              <a:t>… nella galassia della confederazione, la più conosciuta risulta </a:t>
            </a:r>
            <a:r>
              <a:rPr lang="it-IT" altLang="it-IT" dirty="0" err="1">
                <a:solidFill>
                  <a:schemeClr val="tx1"/>
                </a:solidFill>
                <a:latin typeface="Calibri" panose="020F0502020204030204" pitchFamily="34" charset="0"/>
                <a:cs typeface="Arial" panose="020B0604020202020204" pitchFamily="34" charset="0"/>
              </a:rPr>
              <a:t>federmotorizzazione</a:t>
            </a:r>
            <a:r>
              <a:rPr lang="it-IT" altLang="it-IT" dirty="0">
                <a:solidFill>
                  <a:schemeClr val="tx1"/>
                </a:solidFill>
                <a:latin typeface="Calibri" panose="020F0502020204030204" pitchFamily="34" charset="0"/>
                <a:cs typeface="Arial" panose="020B0604020202020204" pitchFamily="34" charset="0"/>
              </a:rPr>
              <a:t>…</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22" name="Rettangolo 21"/>
          <p:cNvSpPr/>
          <p:nvPr/>
        </p:nvSpPr>
        <p:spPr bwMode="auto">
          <a:xfrm>
            <a:off x="0" y="0"/>
            <a:ext cx="9144000" cy="188913"/>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b="0" dirty="0">
                <a:solidFill>
                  <a:schemeClr val="bg1"/>
                </a:solidFill>
                <a:latin typeface="Calibri" panose="020F0502020204030204" pitchFamily="34" charset="0"/>
              </a:rPr>
              <a:t>MARKETING ASSOCIATIVO</a:t>
            </a:r>
            <a:endParaRPr kumimoji="0" lang="it-IT" sz="1050" b="0" i="0" u="none" strike="noStrike" cap="none" normalizeH="0" baseline="0" dirty="0">
              <a:ln>
                <a:noFill/>
              </a:ln>
              <a:solidFill>
                <a:schemeClr val="bg1"/>
              </a:solidFill>
              <a:effectLst/>
              <a:latin typeface="Calibri" panose="020F0502020204030204" pitchFamily="34" charset="0"/>
            </a:endParaRPr>
          </a:p>
        </p:txBody>
      </p:sp>
      <p:sp>
        <p:nvSpPr>
          <p:cNvPr id="26" name="CasellaDiTesto 25"/>
          <p:cNvSpPr txBox="1">
            <a:spLocks noChangeArrowheads="1"/>
          </p:cNvSpPr>
          <p:nvPr/>
        </p:nvSpPr>
        <p:spPr bwMode="auto">
          <a:xfrm>
            <a:off x="4273843" y="2638029"/>
            <a:ext cx="11817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4400" b="0" dirty="0">
                <a:solidFill>
                  <a:srgbClr val="1F4E79"/>
                </a:solidFill>
                <a:latin typeface="Calibri" panose="020F0502020204030204" pitchFamily="34" charset="0"/>
              </a:rPr>
              <a:t>72,9</a:t>
            </a:r>
          </a:p>
        </p:txBody>
      </p:sp>
      <p:sp>
        <p:nvSpPr>
          <p:cNvPr id="27" name="Text Box 49"/>
          <p:cNvSpPr txBox="1">
            <a:spLocks noChangeArrowheads="1"/>
          </p:cNvSpPr>
          <p:nvPr/>
        </p:nvSpPr>
        <p:spPr bwMode="auto">
          <a:xfrm>
            <a:off x="228600" y="6365922"/>
            <a:ext cx="8839200"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1.000 casi.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sp>
        <p:nvSpPr>
          <p:cNvPr id="28" name="CasellaDiTesto 9"/>
          <p:cNvSpPr txBox="1">
            <a:spLocks noChangeArrowheads="1"/>
          </p:cNvSpPr>
          <p:nvPr/>
        </p:nvSpPr>
        <p:spPr bwMode="auto">
          <a:xfrm>
            <a:off x="3405507" y="1995210"/>
            <a:ext cx="4046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1600" dirty="0">
                <a:latin typeface="Calibri" panose="020F0502020204030204" pitchFamily="34" charset="0"/>
              </a:rPr>
              <a:t>Se sì, quali associazioni conosce?</a:t>
            </a:r>
          </a:p>
        </p:txBody>
      </p:sp>
      <p:sp>
        <p:nvSpPr>
          <p:cNvPr id="23" name="CasellaDiTesto 22"/>
          <p:cNvSpPr txBox="1">
            <a:spLocks noChangeArrowheads="1"/>
          </p:cNvSpPr>
          <p:nvPr/>
        </p:nvSpPr>
        <p:spPr bwMode="auto">
          <a:xfrm>
            <a:off x="7202061" y="5247357"/>
            <a:ext cx="11817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4400" b="0" dirty="0">
                <a:solidFill>
                  <a:srgbClr val="1F4E79"/>
                </a:solidFill>
                <a:latin typeface="Calibri" panose="020F0502020204030204" pitchFamily="34" charset="0"/>
              </a:rPr>
              <a:t>64,5</a:t>
            </a:r>
          </a:p>
        </p:txBody>
      </p:sp>
      <p:sp>
        <p:nvSpPr>
          <p:cNvPr id="24" name="CasellaDiTesto 23"/>
          <p:cNvSpPr txBox="1">
            <a:spLocks noChangeArrowheads="1"/>
          </p:cNvSpPr>
          <p:nvPr/>
        </p:nvSpPr>
        <p:spPr bwMode="auto">
          <a:xfrm>
            <a:off x="4863530" y="5247357"/>
            <a:ext cx="11817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4400" b="0" dirty="0">
                <a:solidFill>
                  <a:srgbClr val="1F4E79"/>
                </a:solidFill>
                <a:latin typeface="Calibri" panose="020F0502020204030204" pitchFamily="34" charset="0"/>
              </a:rPr>
              <a:t>62,1</a:t>
            </a:r>
          </a:p>
        </p:txBody>
      </p:sp>
      <p:sp>
        <p:nvSpPr>
          <p:cNvPr id="3" name="Rettangolo 2"/>
          <p:cNvSpPr/>
          <p:nvPr/>
        </p:nvSpPr>
        <p:spPr bwMode="auto">
          <a:xfrm>
            <a:off x="3972977" y="2595392"/>
            <a:ext cx="4879703" cy="1984925"/>
          </a:xfrm>
          <a:prstGeom prst="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5144" name="Picture 24" descr="http://www.plef.org/wp-content/uploads/2014/09/logo-confcommercio.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6361" t="4396" r="34465" b="40452"/>
          <a:stretch/>
        </p:blipFill>
        <p:spPr bwMode="auto">
          <a:xfrm>
            <a:off x="3563888" y="2420888"/>
            <a:ext cx="792955" cy="706765"/>
          </a:xfrm>
          <a:prstGeom prst="rect">
            <a:avLst/>
          </a:prstGeom>
          <a:noFill/>
          <a:extLst>
            <a:ext uri="{909E8E84-426E-40DD-AFC4-6F175D3DCCD1}">
              <a14:hiddenFill xmlns:a14="http://schemas.microsoft.com/office/drawing/2010/main">
                <a:solidFill>
                  <a:srgbClr val="FFFFFF"/>
                </a:solidFill>
              </a14:hiddenFill>
            </a:ext>
          </a:extLst>
        </p:spPr>
      </p:pic>
      <p:pic>
        <p:nvPicPr>
          <p:cNvPr id="5146" name="Picture 26" descr="http://www.grosseto.confartigianato.it/ImmaginiUpload%5CCONFNAZ.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0801" t="3979" r="41441" b="54392"/>
          <a:stretch/>
        </p:blipFill>
        <p:spPr bwMode="auto">
          <a:xfrm>
            <a:off x="6444208" y="5201526"/>
            <a:ext cx="777341" cy="694054"/>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https://upload.wikimedia.org/wikipedia/commons/thumb/0/0b/Confindustria.svg/2000px-Confindustria.svg.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8117" r="28757" b="28005"/>
          <a:stretch/>
        </p:blipFill>
        <p:spPr bwMode="auto">
          <a:xfrm>
            <a:off x="4139952" y="5234600"/>
            <a:ext cx="727841" cy="627906"/>
          </a:xfrm>
          <a:prstGeom prst="rect">
            <a:avLst/>
          </a:prstGeom>
          <a:solidFill>
            <a:schemeClr val="bg1"/>
          </a:solidFill>
          <a:extLst/>
        </p:spPr>
      </p:pic>
      <p:sp>
        <p:nvSpPr>
          <p:cNvPr id="31" name="Rettangolo 30"/>
          <p:cNvSpPr/>
          <p:nvPr/>
        </p:nvSpPr>
        <p:spPr>
          <a:xfrm>
            <a:off x="4273843" y="3327944"/>
            <a:ext cx="2232248" cy="369332"/>
          </a:xfrm>
          <a:prstGeom prst="rect">
            <a:avLst/>
          </a:prstGeom>
        </p:spPr>
        <p:txBody>
          <a:bodyPr wrap="square">
            <a:spAutoFit/>
          </a:bodyPr>
          <a:lstStyle/>
          <a:p>
            <a:pPr fontAlgn="ctr"/>
            <a:r>
              <a:rPr lang="it-IT" sz="1800" b="0" dirty="0">
                <a:latin typeface="Calibri" panose="020F0502020204030204" pitchFamily="34" charset="0"/>
              </a:rPr>
              <a:t>Confcommercio</a:t>
            </a:r>
            <a:endParaRPr lang="it-IT" sz="1800" b="0" dirty="0">
              <a:solidFill>
                <a:srgbClr val="000000"/>
              </a:solidFill>
              <a:latin typeface="Calibri" panose="020F0502020204030204" pitchFamily="34" charset="0"/>
            </a:endParaRPr>
          </a:p>
        </p:txBody>
      </p:sp>
      <p:sp>
        <p:nvSpPr>
          <p:cNvPr id="32" name="Rettangolo 31"/>
          <p:cNvSpPr/>
          <p:nvPr/>
        </p:nvSpPr>
        <p:spPr>
          <a:xfrm>
            <a:off x="7202061" y="5939988"/>
            <a:ext cx="1856393" cy="369332"/>
          </a:xfrm>
          <a:prstGeom prst="rect">
            <a:avLst/>
          </a:prstGeom>
        </p:spPr>
        <p:txBody>
          <a:bodyPr wrap="square">
            <a:spAutoFit/>
          </a:bodyPr>
          <a:lstStyle/>
          <a:p>
            <a:pPr fontAlgn="ctr"/>
            <a:r>
              <a:rPr lang="it-IT" sz="1800" b="0" dirty="0">
                <a:latin typeface="Calibri" panose="020F0502020204030204" pitchFamily="34" charset="0"/>
              </a:rPr>
              <a:t>Confartigianato</a:t>
            </a:r>
            <a:endParaRPr lang="it-IT" sz="1800" b="0" dirty="0">
              <a:solidFill>
                <a:srgbClr val="000000"/>
              </a:solidFill>
              <a:latin typeface="Calibri" panose="020F0502020204030204" pitchFamily="34" charset="0"/>
            </a:endParaRPr>
          </a:p>
        </p:txBody>
      </p:sp>
      <p:sp>
        <p:nvSpPr>
          <p:cNvPr id="33" name="Rettangolo 32"/>
          <p:cNvSpPr/>
          <p:nvPr/>
        </p:nvSpPr>
        <p:spPr>
          <a:xfrm>
            <a:off x="4863530" y="5939988"/>
            <a:ext cx="2232248" cy="369332"/>
          </a:xfrm>
          <a:prstGeom prst="rect">
            <a:avLst/>
          </a:prstGeom>
        </p:spPr>
        <p:txBody>
          <a:bodyPr wrap="square">
            <a:spAutoFit/>
          </a:bodyPr>
          <a:lstStyle/>
          <a:p>
            <a:pPr fontAlgn="ctr"/>
            <a:r>
              <a:rPr lang="it-IT" sz="1800" b="0" dirty="0">
                <a:latin typeface="Calibri" panose="020F0502020204030204" pitchFamily="34" charset="0"/>
              </a:rPr>
              <a:t>Confindustria</a:t>
            </a:r>
            <a:endParaRPr lang="it-IT" sz="1800" b="0" dirty="0">
              <a:solidFill>
                <a:srgbClr val="000000"/>
              </a:solidFill>
              <a:latin typeface="Calibri" panose="020F0502020204030204" pitchFamily="34" charset="0"/>
            </a:endParaRPr>
          </a:p>
        </p:txBody>
      </p:sp>
      <p:cxnSp>
        <p:nvCxnSpPr>
          <p:cNvPr id="5" name="Connettore diritto 4"/>
          <p:cNvCxnSpPr/>
          <p:nvPr/>
        </p:nvCxnSpPr>
        <p:spPr bwMode="auto">
          <a:xfrm>
            <a:off x="5956744" y="2672223"/>
            <a:ext cx="0" cy="1774892"/>
          </a:xfrm>
          <a:prstGeom prst="line">
            <a:avLst/>
          </a:prstGeom>
          <a:noFill/>
          <a:ln w="19050" cap="flat" cmpd="sng" algn="ctr">
            <a:solidFill>
              <a:srgbClr val="1F4E79"/>
            </a:solidFill>
            <a:prstDash val="solid"/>
            <a:round/>
            <a:headEnd type="none" w="med" len="med"/>
            <a:tailEnd type="none" w="med" len="med"/>
          </a:ln>
          <a:effectLst/>
        </p:spPr>
      </p:cxnSp>
      <p:sp>
        <p:nvSpPr>
          <p:cNvPr id="37" name="Rettangolo 36"/>
          <p:cNvSpPr/>
          <p:nvPr/>
        </p:nvSpPr>
        <p:spPr>
          <a:xfrm>
            <a:off x="5985804" y="2606968"/>
            <a:ext cx="1945982" cy="276999"/>
          </a:xfrm>
          <a:prstGeom prst="rect">
            <a:avLst/>
          </a:prstGeom>
        </p:spPr>
        <p:txBody>
          <a:bodyPr wrap="square">
            <a:spAutoFit/>
          </a:bodyPr>
          <a:lstStyle/>
          <a:p>
            <a:pPr fontAlgn="ctr"/>
            <a:r>
              <a:rPr lang="it-IT" sz="1200" b="0" i="1" dirty="0">
                <a:latin typeface="Calibri" panose="020F0502020204030204" pitchFamily="34" charset="0"/>
              </a:rPr>
              <a:t>Le più citate…</a:t>
            </a:r>
            <a:endParaRPr lang="it-IT" sz="1200" b="0" i="1" dirty="0">
              <a:solidFill>
                <a:srgbClr val="000000"/>
              </a:solidFill>
              <a:latin typeface="Calibri" panose="020F0502020204030204" pitchFamily="34" charset="0"/>
            </a:endParaRPr>
          </a:p>
        </p:txBody>
      </p:sp>
      <p:sp>
        <p:nvSpPr>
          <p:cNvPr id="40" name="CasellaDiTesto 39"/>
          <p:cNvSpPr txBox="1">
            <a:spLocks noChangeArrowheads="1"/>
          </p:cNvSpPr>
          <p:nvPr/>
        </p:nvSpPr>
        <p:spPr bwMode="auto">
          <a:xfrm>
            <a:off x="8253644" y="2882753"/>
            <a:ext cx="5485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1600" b="0" dirty="0">
                <a:solidFill>
                  <a:srgbClr val="1F4E79"/>
                </a:solidFill>
                <a:latin typeface="Calibri" panose="020F0502020204030204" pitchFamily="34" charset="0"/>
              </a:rPr>
              <a:t>30,4</a:t>
            </a:r>
          </a:p>
        </p:txBody>
      </p:sp>
      <p:sp>
        <p:nvSpPr>
          <p:cNvPr id="41" name="CasellaDiTesto 40"/>
          <p:cNvSpPr txBox="1">
            <a:spLocks noChangeArrowheads="1"/>
          </p:cNvSpPr>
          <p:nvPr/>
        </p:nvSpPr>
        <p:spPr bwMode="auto">
          <a:xfrm>
            <a:off x="6379556" y="2898142"/>
            <a:ext cx="17114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1400" b="0" dirty="0" err="1">
                <a:solidFill>
                  <a:srgbClr val="1F4E79"/>
                </a:solidFill>
                <a:latin typeface="Calibri" panose="020F0502020204030204" pitchFamily="34" charset="0"/>
              </a:rPr>
              <a:t>Federmotorizzazione</a:t>
            </a:r>
            <a:endParaRPr lang="it-IT" sz="1400" b="0" dirty="0">
              <a:solidFill>
                <a:srgbClr val="1F4E79"/>
              </a:solidFill>
              <a:latin typeface="Calibri" panose="020F0502020204030204" pitchFamily="34" charset="0"/>
            </a:endParaRPr>
          </a:p>
        </p:txBody>
      </p:sp>
      <p:sp>
        <p:nvSpPr>
          <p:cNvPr id="42" name="CasellaDiTesto 41"/>
          <p:cNvSpPr txBox="1">
            <a:spLocks noChangeArrowheads="1"/>
          </p:cNvSpPr>
          <p:nvPr/>
        </p:nvSpPr>
        <p:spPr bwMode="auto">
          <a:xfrm>
            <a:off x="8253644" y="3283020"/>
            <a:ext cx="5485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1600" b="0" dirty="0">
                <a:solidFill>
                  <a:srgbClr val="1F4E79"/>
                </a:solidFill>
                <a:latin typeface="Calibri" panose="020F0502020204030204" pitchFamily="34" charset="0"/>
              </a:rPr>
              <a:t>29,0</a:t>
            </a:r>
          </a:p>
        </p:txBody>
      </p:sp>
      <p:sp>
        <p:nvSpPr>
          <p:cNvPr id="43" name="CasellaDiTesto 42"/>
          <p:cNvSpPr txBox="1">
            <a:spLocks noChangeArrowheads="1"/>
          </p:cNvSpPr>
          <p:nvPr/>
        </p:nvSpPr>
        <p:spPr bwMode="auto">
          <a:xfrm>
            <a:off x="6379556" y="3298409"/>
            <a:ext cx="9316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1400" b="0" dirty="0" err="1">
                <a:solidFill>
                  <a:srgbClr val="1F4E79"/>
                </a:solidFill>
                <a:latin typeface="Calibri" panose="020F0502020204030204" pitchFamily="34" charset="0"/>
              </a:rPr>
              <a:t>Federauto</a:t>
            </a:r>
            <a:endParaRPr lang="it-IT" sz="1400" b="0" dirty="0">
              <a:solidFill>
                <a:srgbClr val="1F4E79"/>
              </a:solidFill>
              <a:latin typeface="Calibri" panose="020F0502020204030204" pitchFamily="34" charset="0"/>
            </a:endParaRPr>
          </a:p>
        </p:txBody>
      </p:sp>
      <p:sp>
        <p:nvSpPr>
          <p:cNvPr id="45" name="CasellaDiTesto 44"/>
          <p:cNvSpPr txBox="1">
            <a:spLocks noChangeArrowheads="1"/>
          </p:cNvSpPr>
          <p:nvPr/>
        </p:nvSpPr>
        <p:spPr bwMode="auto">
          <a:xfrm>
            <a:off x="8253644" y="3707784"/>
            <a:ext cx="5485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1600" b="0" dirty="0">
                <a:solidFill>
                  <a:srgbClr val="1F4E79"/>
                </a:solidFill>
                <a:latin typeface="Calibri" panose="020F0502020204030204" pitchFamily="34" charset="0"/>
              </a:rPr>
              <a:t>25,6</a:t>
            </a:r>
          </a:p>
        </p:txBody>
      </p:sp>
      <p:sp>
        <p:nvSpPr>
          <p:cNvPr id="46" name="CasellaDiTesto 45"/>
          <p:cNvSpPr txBox="1">
            <a:spLocks noChangeArrowheads="1"/>
          </p:cNvSpPr>
          <p:nvPr/>
        </p:nvSpPr>
        <p:spPr bwMode="auto">
          <a:xfrm>
            <a:off x="6379556" y="3723173"/>
            <a:ext cx="11266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1400" b="0" dirty="0" err="1">
                <a:solidFill>
                  <a:srgbClr val="1F4E79"/>
                </a:solidFill>
                <a:latin typeface="Calibri" panose="020F0502020204030204" pitchFamily="34" charset="0"/>
              </a:rPr>
              <a:t>Assomobilità</a:t>
            </a:r>
            <a:endParaRPr lang="it-IT" sz="1400" b="0" dirty="0">
              <a:solidFill>
                <a:srgbClr val="1F4E79"/>
              </a:solidFill>
              <a:latin typeface="Calibri" panose="020F0502020204030204" pitchFamily="34" charset="0"/>
            </a:endParaRPr>
          </a:p>
        </p:txBody>
      </p:sp>
      <p:sp>
        <p:nvSpPr>
          <p:cNvPr id="48" name="CasellaDiTesto 47"/>
          <p:cNvSpPr txBox="1">
            <a:spLocks noChangeArrowheads="1"/>
          </p:cNvSpPr>
          <p:nvPr/>
        </p:nvSpPr>
        <p:spPr bwMode="auto">
          <a:xfrm>
            <a:off x="8253644" y="4121402"/>
            <a:ext cx="5485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1600" b="0" dirty="0">
                <a:solidFill>
                  <a:srgbClr val="1F4E79"/>
                </a:solidFill>
                <a:latin typeface="Calibri" panose="020F0502020204030204" pitchFamily="34" charset="0"/>
              </a:rPr>
              <a:t>15,4</a:t>
            </a:r>
          </a:p>
        </p:txBody>
      </p:sp>
      <p:sp>
        <p:nvSpPr>
          <p:cNvPr id="49" name="CasellaDiTesto 48"/>
          <p:cNvSpPr txBox="1">
            <a:spLocks noChangeArrowheads="1"/>
          </p:cNvSpPr>
          <p:nvPr/>
        </p:nvSpPr>
        <p:spPr bwMode="auto">
          <a:xfrm>
            <a:off x="6379556" y="4136791"/>
            <a:ext cx="19966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1400" b="0" dirty="0">
                <a:solidFill>
                  <a:srgbClr val="1F4E79"/>
                </a:solidFill>
                <a:latin typeface="Calibri" panose="020F0502020204030204" pitchFamily="34" charset="0"/>
              </a:rPr>
              <a:t>Confcommercio Mobilità</a:t>
            </a:r>
          </a:p>
        </p:txBody>
      </p:sp>
      <p:sp>
        <p:nvSpPr>
          <p:cNvPr id="35" name="Rettangolo 34"/>
          <p:cNvSpPr/>
          <p:nvPr/>
        </p:nvSpPr>
        <p:spPr>
          <a:xfrm>
            <a:off x="4283968" y="2348880"/>
            <a:ext cx="1945982" cy="276999"/>
          </a:xfrm>
          <a:prstGeom prst="rect">
            <a:avLst/>
          </a:prstGeom>
        </p:spPr>
        <p:txBody>
          <a:bodyPr wrap="square">
            <a:spAutoFit/>
          </a:bodyPr>
          <a:lstStyle/>
          <a:p>
            <a:pPr fontAlgn="ctr"/>
            <a:r>
              <a:rPr lang="it-IT" sz="1200" i="1" dirty="0">
                <a:latin typeface="Calibri" panose="020F0502020204030204" pitchFamily="34" charset="0"/>
              </a:rPr>
              <a:t>Nel mondo Confcommercio</a:t>
            </a:r>
            <a:endParaRPr lang="it-IT" sz="1200" i="1" dirty="0">
              <a:solidFill>
                <a:srgbClr val="000000"/>
              </a:solidFill>
              <a:latin typeface="Calibri" panose="020F0502020204030204" pitchFamily="34" charset="0"/>
            </a:endParaRPr>
          </a:p>
        </p:txBody>
      </p:sp>
      <p:sp>
        <p:nvSpPr>
          <p:cNvPr id="36" name="Rettangolo 35"/>
          <p:cNvSpPr/>
          <p:nvPr/>
        </p:nvSpPr>
        <p:spPr bwMode="auto">
          <a:xfrm>
            <a:off x="3969810" y="4972468"/>
            <a:ext cx="4879703" cy="1388498"/>
          </a:xfrm>
          <a:prstGeom prst="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8" name="Rettangolo 37"/>
          <p:cNvSpPr/>
          <p:nvPr/>
        </p:nvSpPr>
        <p:spPr>
          <a:xfrm>
            <a:off x="3915094" y="4725955"/>
            <a:ext cx="2712319" cy="276999"/>
          </a:xfrm>
          <a:prstGeom prst="rect">
            <a:avLst/>
          </a:prstGeom>
        </p:spPr>
        <p:txBody>
          <a:bodyPr wrap="square">
            <a:spAutoFit/>
          </a:bodyPr>
          <a:lstStyle/>
          <a:p>
            <a:pPr fontAlgn="ctr"/>
            <a:r>
              <a:rPr lang="it-IT" sz="1200" i="1" dirty="0">
                <a:latin typeface="Calibri" panose="020F0502020204030204" pitchFamily="34" charset="0"/>
              </a:rPr>
              <a:t>Al di fuori del mondo Confcommercio</a:t>
            </a:r>
            <a:endParaRPr lang="it-IT" sz="1200" i="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3760074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asellaDiTesto 9"/>
          <p:cNvSpPr txBox="1">
            <a:spLocks noChangeArrowheads="1"/>
          </p:cNvSpPr>
          <p:nvPr/>
        </p:nvSpPr>
        <p:spPr bwMode="auto">
          <a:xfrm>
            <a:off x="342022" y="1300698"/>
            <a:ext cx="85950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2000" b="0" dirty="0">
                <a:latin typeface="Calibri" panose="020F0502020204030204" pitchFamily="34" charset="0"/>
              </a:rPr>
              <a:t>L’impresa è </a:t>
            </a:r>
            <a:r>
              <a:rPr lang="it-IT" sz="2000" u="sng" dirty="0">
                <a:latin typeface="Calibri" panose="020F0502020204030204" pitchFamily="34" charset="0"/>
              </a:rPr>
              <a:t>iscritta</a:t>
            </a:r>
            <a:r>
              <a:rPr lang="it-IT" sz="2000" b="0" dirty="0">
                <a:latin typeface="Calibri" panose="020F0502020204030204" pitchFamily="34" charset="0"/>
              </a:rPr>
              <a:t> a qualche associazione di categoria? </a:t>
            </a:r>
          </a:p>
        </p:txBody>
      </p:sp>
      <p:sp>
        <p:nvSpPr>
          <p:cNvPr id="5" name="Rectangle 4"/>
          <p:cNvSpPr txBox="1">
            <a:spLocks noChangeArrowheads="1"/>
          </p:cNvSpPr>
          <p:nvPr/>
        </p:nvSpPr>
        <p:spPr bwMode="auto">
          <a:xfrm>
            <a:off x="395288" y="188913"/>
            <a:ext cx="87487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iscrizione alle associazioni |</a:t>
            </a:r>
            <a:r>
              <a:rPr lang="it-IT" altLang="it-IT" kern="0" dirty="0">
                <a:solidFill>
                  <a:schemeClr val="tx1"/>
                </a:solidFill>
                <a:latin typeface="Calibri" panose="020F0502020204030204" pitchFamily="34" charset="0"/>
                <a:cs typeface="Arial" panose="020B0604020202020204" pitchFamily="34" charset="0"/>
              </a:rPr>
              <a:t> </a:t>
            </a:r>
            <a:r>
              <a:rPr lang="it-IT" dirty="0">
                <a:solidFill>
                  <a:schemeClr val="tx1"/>
                </a:solidFill>
                <a:latin typeface="Calibri" panose="020F0502020204030204" pitchFamily="34" charset="0"/>
              </a:rPr>
              <a:t>…quattro imprese del settore </a:t>
            </a:r>
            <a:r>
              <a:rPr lang="it-IT" dirty="0" err="1">
                <a:solidFill>
                  <a:schemeClr val="tx1"/>
                </a:solidFill>
                <a:latin typeface="Calibri" panose="020F0502020204030204" pitchFamily="34" charset="0"/>
              </a:rPr>
              <a:t>automotive</a:t>
            </a:r>
            <a:r>
              <a:rPr lang="it-IT" dirty="0">
                <a:solidFill>
                  <a:schemeClr val="tx1"/>
                </a:solidFill>
                <a:latin typeface="Calibri" panose="020F0502020204030204" pitchFamily="34" charset="0"/>
              </a:rPr>
              <a:t> su dieci sono iscritte ad un’associazione di categoria… di queste, oltre il 60% dichiara genericamente «</a:t>
            </a:r>
            <a:r>
              <a:rPr lang="it-IT" dirty="0" err="1">
                <a:solidFill>
                  <a:schemeClr val="tx1"/>
                </a:solidFill>
                <a:latin typeface="Calibri" panose="020F0502020204030204" pitchFamily="34" charset="0"/>
              </a:rPr>
              <a:t>confcommercio</a:t>
            </a:r>
            <a:r>
              <a:rPr lang="it-IT" dirty="0">
                <a:solidFill>
                  <a:schemeClr val="tx1"/>
                </a:solidFill>
                <a:latin typeface="Calibri" panose="020F0502020204030204" pitchFamily="34" charset="0"/>
              </a:rPr>
              <a:t>»…</a:t>
            </a:r>
            <a:endParaRPr lang="it-IT" altLang="it-IT" kern="0" dirty="0">
              <a:solidFill>
                <a:schemeClr val="tx1"/>
              </a:solidFill>
              <a:latin typeface="Calibri" panose="020F0502020204030204" pitchFamily="34" charset="0"/>
              <a:cs typeface="Arial" panose="020B0604020202020204" pitchFamily="34" charset="0"/>
            </a:endParaRPr>
          </a:p>
        </p:txBody>
      </p:sp>
      <p:sp>
        <p:nvSpPr>
          <p:cNvPr id="6" name="Rettangolo 5"/>
          <p:cNvSpPr/>
          <p:nvPr/>
        </p:nvSpPr>
        <p:spPr bwMode="auto">
          <a:xfrm>
            <a:off x="0" y="0"/>
            <a:ext cx="9144000" cy="188913"/>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b="0" dirty="0">
                <a:solidFill>
                  <a:schemeClr val="bg1"/>
                </a:solidFill>
                <a:latin typeface="Calibri" panose="020F0502020204030204" pitchFamily="34" charset="0"/>
              </a:rPr>
              <a:t>MARKETING ASSOCIATIVO</a:t>
            </a:r>
            <a:endParaRPr kumimoji="0" lang="it-IT" sz="1050" b="0" i="0" u="none" strike="noStrike" cap="none" normalizeH="0" baseline="0" dirty="0">
              <a:ln>
                <a:noFill/>
              </a:ln>
              <a:solidFill>
                <a:schemeClr val="bg1"/>
              </a:solidFill>
              <a:effectLst/>
              <a:latin typeface="Calibri" panose="020F0502020204030204" pitchFamily="34" charset="0"/>
            </a:endParaRPr>
          </a:p>
        </p:txBody>
      </p:sp>
      <p:sp>
        <p:nvSpPr>
          <p:cNvPr id="7" name="Text Box 49"/>
          <p:cNvSpPr txBox="1">
            <a:spLocks noChangeArrowheads="1"/>
          </p:cNvSpPr>
          <p:nvPr/>
        </p:nvSpPr>
        <p:spPr bwMode="auto">
          <a:xfrm>
            <a:off x="228600" y="6365922"/>
            <a:ext cx="8839200"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1.000 casi.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pic>
        <p:nvPicPr>
          <p:cNvPr id="10" name="Picture 24" descr="http://www.plef.org/wp-content/uploads/2014/09/logo-confcommerci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361" t="4396" r="34465" b="40452"/>
          <a:stretch/>
        </p:blipFill>
        <p:spPr bwMode="auto">
          <a:xfrm>
            <a:off x="3923928" y="2492896"/>
            <a:ext cx="1160966" cy="1034776"/>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p:cNvSpPr txBox="1">
            <a:spLocks noChangeArrowheads="1"/>
          </p:cNvSpPr>
          <p:nvPr/>
        </p:nvSpPr>
        <p:spPr bwMode="auto">
          <a:xfrm>
            <a:off x="5300898" y="2377955"/>
            <a:ext cx="141096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5400" b="0" dirty="0">
                <a:solidFill>
                  <a:srgbClr val="1F4E79"/>
                </a:solidFill>
                <a:latin typeface="Calibri" panose="020F0502020204030204" pitchFamily="34" charset="0"/>
              </a:rPr>
              <a:t>60,4</a:t>
            </a:r>
          </a:p>
        </p:txBody>
      </p:sp>
      <p:sp>
        <p:nvSpPr>
          <p:cNvPr id="12" name="Rettangolo 11"/>
          <p:cNvSpPr/>
          <p:nvPr/>
        </p:nvSpPr>
        <p:spPr>
          <a:xfrm>
            <a:off x="5300898" y="3212976"/>
            <a:ext cx="2232248" cy="461665"/>
          </a:xfrm>
          <a:prstGeom prst="rect">
            <a:avLst/>
          </a:prstGeom>
        </p:spPr>
        <p:txBody>
          <a:bodyPr wrap="square">
            <a:spAutoFit/>
          </a:bodyPr>
          <a:lstStyle/>
          <a:p>
            <a:pPr fontAlgn="ctr"/>
            <a:r>
              <a:rPr lang="it-IT" sz="2400" b="0" dirty="0">
                <a:latin typeface="Calibri" panose="020F0502020204030204" pitchFamily="34" charset="0"/>
              </a:rPr>
              <a:t>Confcommercio</a:t>
            </a:r>
          </a:p>
        </p:txBody>
      </p:sp>
      <p:pic>
        <p:nvPicPr>
          <p:cNvPr id="2" name="Immagine 1"/>
          <p:cNvPicPr>
            <a:picLocks noChangeAspect="1"/>
          </p:cNvPicPr>
          <p:nvPr/>
        </p:nvPicPr>
        <p:blipFill>
          <a:blip r:embed="rId3"/>
          <a:stretch>
            <a:fillRect/>
          </a:stretch>
        </p:blipFill>
        <p:spPr>
          <a:xfrm>
            <a:off x="21848" y="1985674"/>
            <a:ext cx="2607380" cy="2153305"/>
          </a:xfrm>
          <a:prstGeom prst="rect">
            <a:avLst/>
          </a:prstGeom>
        </p:spPr>
      </p:pic>
      <p:sp>
        <p:nvSpPr>
          <p:cNvPr id="13" name="CasellaDiTesto 9"/>
          <p:cNvSpPr txBox="1">
            <a:spLocks noChangeArrowheads="1"/>
          </p:cNvSpPr>
          <p:nvPr/>
        </p:nvSpPr>
        <p:spPr bwMode="auto">
          <a:xfrm>
            <a:off x="827584" y="4097578"/>
            <a:ext cx="23594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spcBef>
                <a:spcPts val="600"/>
              </a:spcBef>
            </a:pPr>
            <a:r>
              <a:rPr lang="it-IT" sz="2400" dirty="0">
                <a:solidFill>
                  <a:srgbClr val="1F4E79"/>
                </a:solidFill>
                <a:latin typeface="Calibri" panose="020F0502020204030204" pitchFamily="34" charset="0"/>
              </a:rPr>
              <a:t>È iscritta</a:t>
            </a:r>
          </a:p>
        </p:txBody>
      </p:sp>
      <p:sp>
        <p:nvSpPr>
          <p:cNvPr id="14" name="CasellaDiTesto 13"/>
          <p:cNvSpPr txBox="1">
            <a:spLocks noChangeArrowheads="1"/>
          </p:cNvSpPr>
          <p:nvPr/>
        </p:nvSpPr>
        <p:spPr bwMode="auto">
          <a:xfrm>
            <a:off x="1403648" y="2628201"/>
            <a:ext cx="9124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3200" b="0" dirty="0">
                <a:solidFill>
                  <a:schemeClr val="bg1"/>
                </a:solidFill>
                <a:latin typeface="Calibri" panose="020F0502020204030204" pitchFamily="34" charset="0"/>
              </a:rPr>
              <a:t>40,9</a:t>
            </a:r>
          </a:p>
        </p:txBody>
      </p:sp>
      <p:sp>
        <p:nvSpPr>
          <p:cNvPr id="15" name="CasellaDiTesto 9"/>
          <p:cNvSpPr txBox="1">
            <a:spLocks noChangeArrowheads="1"/>
          </p:cNvSpPr>
          <p:nvPr/>
        </p:nvSpPr>
        <p:spPr bwMode="auto">
          <a:xfrm>
            <a:off x="3749181" y="1806701"/>
            <a:ext cx="44749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spcBef>
                <a:spcPts val="600"/>
              </a:spcBef>
            </a:pPr>
            <a:r>
              <a:rPr lang="it-IT" sz="2400" dirty="0">
                <a:latin typeface="Calibri" panose="020F0502020204030204" pitchFamily="34" charset="0"/>
              </a:rPr>
              <a:t>A quali associazioni è iscritta?</a:t>
            </a:r>
          </a:p>
        </p:txBody>
      </p:sp>
      <p:sp>
        <p:nvSpPr>
          <p:cNvPr id="16" name="Freccia a destra 15"/>
          <p:cNvSpPr/>
          <p:nvPr/>
        </p:nvSpPr>
        <p:spPr bwMode="auto">
          <a:xfrm>
            <a:off x="2161054" y="3658469"/>
            <a:ext cx="1322726" cy="480103"/>
          </a:xfrm>
          <a:prstGeom prst="rightArrow">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cxnSp>
        <p:nvCxnSpPr>
          <p:cNvPr id="17" name="Connettore diritto 16"/>
          <p:cNvCxnSpPr/>
          <p:nvPr/>
        </p:nvCxnSpPr>
        <p:spPr bwMode="auto">
          <a:xfrm>
            <a:off x="3683304" y="2259456"/>
            <a:ext cx="0" cy="3960000"/>
          </a:xfrm>
          <a:prstGeom prst="line">
            <a:avLst/>
          </a:prstGeom>
          <a:noFill/>
          <a:ln w="57150" cap="flat" cmpd="sng" algn="ctr">
            <a:solidFill>
              <a:srgbClr val="1F4E79"/>
            </a:solidFill>
            <a:prstDash val="solid"/>
            <a:round/>
            <a:headEnd type="none" w="med" len="med"/>
            <a:tailEnd type="none" w="med" len="med"/>
          </a:ln>
          <a:effectLst/>
        </p:spPr>
      </p:cxnSp>
      <p:sp>
        <p:nvSpPr>
          <p:cNvPr id="18" name="Rettangolo 17"/>
          <p:cNvSpPr/>
          <p:nvPr/>
        </p:nvSpPr>
        <p:spPr>
          <a:xfrm>
            <a:off x="827584" y="4505352"/>
            <a:ext cx="2396215" cy="1077218"/>
          </a:xfrm>
          <a:prstGeom prst="rect">
            <a:avLst/>
          </a:prstGeom>
        </p:spPr>
        <p:txBody>
          <a:bodyPr wrap="square">
            <a:spAutoFit/>
          </a:bodyPr>
          <a:lstStyle/>
          <a:p>
            <a:pPr fontAlgn="ctr"/>
            <a:r>
              <a:rPr lang="it-IT" sz="1600" b="0" i="1" dirty="0">
                <a:latin typeface="Calibri" panose="020F0502020204030204" pitchFamily="34" charset="0"/>
              </a:rPr>
              <a:t>Circa il 41% delle imprese </a:t>
            </a:r>
            <a:r>
              <a:rPr lang="it-IT" sz="1600" b="0" i="1" dirty="0" err="1">
                <a:latin typeface="Calibri" panose="020F0502020204030204" pitchFamily="34" charset="0"/>
              </a:rPr>
              <a:t>dell’automotive</a:t>
            </a:r>
            <a:r>
              <a:rPr lang="it-IT" sz="1600" b="0" i="1" dirty="0">
                <a:latin typeface="Calibri" panose="020F0502020204030204" pitchFamily="34" charset="0"/>
              </a:rPr>
              <a:t> è iscritta ad almeno un’associazione di categoria</a:t>
            </a:r>
            <a:endParaRPr lang="it-IT" sz="1600" b="0" i="1" dirty="0">
              <a:solidFill>
                <a:srgbClr val="000000"/>
              </a:solidFill>
              <a:latin typeface="Calibri" panose="020F0502020204030204" pitchFamily="34" charset="0"/>
            </a:endParaRPr>
          </a:p>
        </p:txBody>
      </p:sp>
      <p:pic>
        <p:nvPicPr>
          <p:cNvPr id="19" name="Picture 6" descr="http://www.jpecon.to.it/public/image/alert-icon-300x276%281%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1016" y="3829291"/>
            <a:ext cx="752468" cy="692272"/>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22"/>
          <p:cNvSpPr txBox="1">
            <a:spLocks noChangeArrowheads="1"/>
          </p:cNvSpPr>
          <p:nvPr/>
        </p:nvSpPr>
        <p:spPr bwMode="auto">
          <a:xfrm>
            <a:off x="5300898" y="3837180"/>
            <a:ext cx="33035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0"/>
              </a:spcBef>
            </a:pPr>
            <a:r>
              <a:rPr lang="it-IT" altLang="it-IT" sz="1600" b="0" dirty="0">
                <a:latin typeface="Calibri" panose="020F0502020204030204" pitchFamily="34" charset="0"/>
              </a:rPr>
              <a:t>È indicativo come le imprese del settore </a:t>
            </a:r>
            <a:r>
              <a:rPr lang="it-IT" altLang="it-IT" sz="1600" b="0" dirty="0" err="1">
                <a:latin typeface="Calibri" panose="020F0502020204030204" pitchFamily="34" charset="0"/>
              </a:rPr>
              <a:t>automotive</a:t>
            </a:r>
            <a:r>
              <a:rPr lang="it-IT" altLang="it-IT" sz="1600" b="0" dirty="0">
                <a:latin typeface="Calibri" panose="020F0502020204030204" pitchFamily="34" charset="0"/>
              </a:rPr>
              <a:t> manifestino delle difficoltà nell’identificare l’associazione di categoria alla quale sono realmente iscritte.</a:t>
            </a:r>
          </a:p>
          <a:p>
            <a:pPr eaLnBrk="1" hangingPunct="1">
              <a:spcBef>
                <a:spcPts val="0"/>
              </a:spcBef>
            </a:pPr>
            <a:r>
              <a:rPr lang="it-IT" altLang="it-IT" sz="1600" b="0" dirty="0">
                <a:latin typeface="Calibri" panose="020F0502020204030204" pitchFamily="34" charset="0"/>
              </a:rPr>
              <a:t>Oltre il 60% indica genericamente «Confcommercio», non riuscendo a distinguere tra le varie associazioni che afferiscono alla Confederazione.</a:t>
            </a:r>
          </a:p>
        </p:txBody>
      </p:sp>
    </p:spTree>
    <p:extLst>
      <p:ext uri="{BB962C8B-B14F-4D97-AF65-F5344CB8AC3E}">
        <p14:creationId xmlns:p14="http://schemas.microsoft.com/office/powerpoint/2010/main" val="39422357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tangolo 21"/>
          <p:cNvSpPr/>
          <p:nvPr/>
        </p:nvSpPr>
        <p:spPr bwMode="auto">
          <a:xfrm>
            <a:off x="0" y="0"/>
            <a:ext cx="9144000" cy="188913"/>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b="0" dirty="0">
                <a:solidFill>
                  <a:schemeClr val="bg1"/>
                </a:solidFill>
                <a:latin typeface="Calibri" panose="020F0502020204030204" pitchFamily="34" charset="0"/>
              </a:rPr>
              <a:t>MARKETING ASSOCIATIVO</a:t>
            </a:r>
            <a:endParaRPr kumimoji="0" lang="it-IT" sz="1050" b="0" i="0" u="none" strike="noStrike" cap="none" normalizeH="0" baseline="0" dirty="0">
              <a:ln>
                <a:noFill/>
              </a:ln>
              <a:solidFill>
                <a:schemeClr val="bg1"/>
              </a:solidFill>
              <a:effectLst/>
              <a:latin typeface="Calibri" panose="020F0502020204030204" pitchFamily="34" charset="0"/>
            </a:endParaRPr>
          </a:p>
        </p:txBody>
      </p:sp>
      <p:sp>
        <p:nvSpPr>
          <p:cNvPr id="27" name="Text Box 49"/>
          <p:cNvSpPr txBox="1">
            <a:spLocks noChangeArrowheads="1"/>
          </p:cNvSpPr>
          <p:nvPr/>
        </p:nvSpPr>
        <p:spPr bwMode="auto">
          <a:xfrm>
            <a:off x="228600" y="6365922"/>
            <a:ext cx="8839200"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1.000 casi.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pic>
        <p:nvPicPr>
          <p:cNvPr id="6" name="Immagine 5"/>
          <p:cNvPicPr>
            <a:picLocks noChangeAspect="1"/>
          </p:cNvPicPr>
          <p:nvPr/>
        </p:nvPicPr>
        <p:blipFill>
          <a:blip r:embed="rId2"/>
          <a:stretch>
            <a:fillRect/>
          </a:stretch>
        </p:blipFill>
        <p:spPr>
          <a:xfrm>
            <a:off x="4805893" y="1893554"/>
            <a:ext cx="3346683" cy="4271750"/>
          </a:xfrm>
          <a:prstGeom prst="rect">
            <a:avLst/>
          </a:prstGeom>
        </p:spPr>
      </p:pic>
      <p:sp>
        <p:nvSpPr>
          <p:cNvPr id="8" name="CasellaDiTesto 7"/>
          <p:cNvSpPr txBox="1"/>
          <p:nvPr/>
        </p:nvSpPr>
        <p:spPr>
          <a:xfrm>
            <a:off x="5999587" y="1636304"/>
            <a:ext cx="2146451" cy="369332"/>
          </a:xfrm>
          <a:prstGeom prst="rect">
            <a:avLst/>
          </a:prstGeom>
          <a:noFill/>
        </p:spPr>
        <p:txBody>
          <a:bodyPr wrap="square" rtlCol="0">
            <a:spAutoFit/>
          </a:bodyPr>
          <a:lstStyle/>
          <a:p>
            <a:r>
              <a:rPr lang="it-IT" sz="1800" b="0" dirty="0">
                <a:latin typeface="Calibri" panose="020F0502020204030204" pitchFamily="34" charset="0"/>
              </a:rPr>
              <a:t>Nord Est</a:t>
            </a:r>
          </a:p>
        </p:txBody>
      </p:sp>
      <p:sp>
        <p:nvSpPr>
          <p:cNvPr id="9" name="CasellaDiTesto 8"/>
          <p:cNvSpPr txBox="1"/>
          <p:nvPr/>
        </p:nvSpPr>
        <p:spPr>
          <a:xfrm>
            <a:off x="6288962" y="1980627"/>
            <a:ext cx="1091966" cy="707886"/>
          </a:xfrm>
          <a:prstGeom prst="rect">
            <a:avLst/>
          </a:prstGeom>
          <a:solidFill>
            <a:srgbClr val="1F4E79"/>
          </a:solidFill>
        </p:spPr>
        <p:txBody>
          <a:bodyPr wrap="none" rtlCol="0">
            <a:spAutoFit/>
          </a:bodyPr>
          <a:lstStyle/>
          <a:p>
            <a:pPr algn="ctr"/>
            <a:r>
              <a:rPr lang="it-IT" sz="4000" b="0" dirty="0">
                <a:solidFill>
                  <a:schemeClr val="bg1"/>
                </a:solidFill>
                <a:latin typeface="Calibri" panose="020F0502020204030204" pitchFamily="34" charset="0"/>
              </a:rPr>
              <a:t>62,0</a:t>
            </a:r>
            <a:endParaRPr lang="it-IT" sz="5400" b="0" dirty="0">
              <a:solidFill>
                <a:schemeClr val="bg1"/>
              </a:solidFill>
              <a:latin typeface="Calibri" panose="020F0502020204030204" pitchFamily="34" charset="0"/>
            </a:endParaRPr>
          </a:p>
        </p:txBody>
      </p:sp>
      <p:sp>
        <p:nvSpPr>
          <p:cNvPr id="10" name="CasellaDiTesto 9"/>
          <p:cNvSpPr txBox="1"/>
          <p:nvPr/>
        </p:nvSpPr>
        <p:spPr>
          <a:xfrm>
            <a:off x="7429703" y="4355812"/>
            <a:ext cx="1534785" cy="369332"/>
          </a:xfrm>
          <a:prstGeom prst="rect">
            <a:avLst/>
          </a:prstGeom>
          <a:noFill/>
        </p:spPr>
        <p:txBody>
          <a:bodyPr wrap="square" rtlCol="0">
            <a:spAutoFit/>
          </a:bodyPr>
          <a:lstStyle/>
          <a:p>
            <a:r>
              <a:rPr lang="it-IT" sz="1800" b="0" dirty="0">
                <a:latin typeface="Calibri" panose="020F0502020204030204" pitchFamily="34" charset="0"/>
              </a:rPr>
              <a:t>Sud e Isole</a:t>
            </a:r>
          </a:p>
        </p:txBody>
      </p:sp>
      <p:sp>
        <p:nvSpPr>
          <p:cNvPr id="11" name="CasellaDiTesto 10"/>
          <p:cNvSpPr txBox="1"/>
          <p:nvPr/>
        </p:nvSpPr>
        <p:spPr>
          <a:xfrm>
            <a:off x="7717454" y="4572013"/>
            <a:ext cx="1091966" cy="707886"/>
          </a:xfrm>
          <a:prstGeom prst="rect">
            <a:avLst/>
          </a:prstGeom>
          <a:noFill/>
        </p:spPr>
        <p:txBody>
          <a:bodyPr wrap="none" rtlCol="0">
            <a:spAutoFit/>
          </a:bodyPr>
          <a:lstStyle/>
          <a:p>
            <a:pPr algn="ctr"/>
            <a:r>
              <a:rPr lang="it-IT" sz="4000" b="0" dirty="0">
                <a:solidFill>
                  <a:srgbClr val="1F4E79"/>
                </a:solidFill>
                <a:latin typeface="Calibri" panose="020F0502020204030204" pitchFamily="34" charset="0"/>
              </a:rPr>
              <a:t>56,0</a:t>
            </a:r>
            <a:endParaRPr lang="it-IT" sz="5400" b="0" dirty="0">
              <a:solidFill>
                <a:srgbClr val="1F4E79"/>
              </a:solidFill>
              <a:latin typeface="Calibri" panose="020F0502020204030204" pitchFamily="34" charset="0"/>
            </a:endParaRPr>
          </a:p>
        </p:txBody>
      </p:sp>
      <p:sp>
        <p:nvSpPr>
          <p:cNvPr id="12" name="CasellaDiTesto 11"/>
          <p:cNvSpPr txBox="1"/>
          <p:nvPr/>
        </p:nvSpPr>
        <p:spPr>
          <a:xfrm>
            <a:off x="5703571" y="3373880"/>
            <a:ext cx="2146451" cy="369332"/>
          </a:xfrm>
          <a:prstGeom prst="rect">
            <a:avLst/>
          </a:prstGeom>
          <a:noFill/>
        </p:spPr>
        <p:txBody>
          <a:bodyPr wrap="square" rtlCol="0">
            <a:spAutoFit/>
          </a:bodyPr>
          <a:lstStyle/>
          <a:p>
            <a:r>
              <a:rPr lang="it-IT" sz="1800" b="0" dirty="0">
                <a:latin typeface="Calibri" panose="020F0502020204030204" pitchFamily="34" charset="0"/>
              </a:rPr>
              <a:t>Centro</a:t>
            </a:r>
          </a:p>
        </p:txBody>
      </p:sp>
      <p:sp>
        <p:nvSpPr>
          <p:cNvPr id="13" name="CasellaDiTesto 12"/>
          <p:cNvSpPr txBox="1"/>
          <p:nvPr/>
        </p:nvSpPr>
        <p:spPr>
          <a:xfrm>
            <a:off x="5999587" y="3598269"/>
            <a:ext cx="1091966" cy="707886"/>
          </a:xfrm>
          <a:prstGeom prst="rect">
            <a:avLst/>
          </a:prstGeom>
          <a:noFill/>
        </p:spPr>
        <p:txBody>
          <a:bodyPr wrap="none" rtlCol="0">
            <a:spAutoFit/>
          </a:bodyPr>
          <a:lstStyle/>
          <a:p>
            <a:pPr algn="ctr"/>
            <a:r>
              <a:rPr lang="it-IT" sz="4000" b="0" dirty="0">
                <a:solidFill>
                  <a:srgbClr val="1F4E79"/>
                </a:solidFill>
                <a:latin typeface="Calibri" panose="020F0502020204030204" pitchFamily="34" charset="0"/>
              </a:rPr>
              <a:t>59,0</a:t>
            </a:r>
            <a:endParaRPr lang="it-IT" sz="5400" b="0" dirty="0">
              <a:solidFill>
                <a:srgbClr val="1F4E79"/>
              </a:solidFill>
              <a:latin typeface="Calibri" panose="020F0502020204030204" pitchFamily="34" charset="0"/>
            </a:endParaRPr>
          </a:p>
        </p:txBody>
      </p:sp>
      <p:sp>
        <p:nvSpPr>
          <p:cNvPr id="14" name="CasellaDiTesto 13"/>
          <p:cNvSpPr txBox="1"/>
          <p:nvPr/>
        </p:nvSpPr>
        <p:spPr>
          <a:xfrm>
            <a:off x="4104600" y="1994502"/>
            <a:ext cx="2146451" cy="369332"/>
          </a:xfrm>
          <a:prstGeom prst="rect">
            <a:avLst/>
          </a:prstGeom>
          <a:noFill/>
        </p:spPr>
        <p:txBody>
          <a:bodyPr wrap="square" rtlCol="0">
            <a:spAutoFit/>
          </a:bodyPr>
          <a:lstStyle/>
          <a:p>
            <a:r>
              <a:rPr lang="it-IT" sz="1800" b="0" dirty="0">
                <a:latin typeface="Calibri" panose="020F0502020204030204" pitchFamily="34" charset="0"/>
              </a:rPr>
              <a:t>Nord Ovest</a:t>
            </a:r>
          </a:p>
        </p:txBody>
      </p:sp>
      <p:sp>
        <p:nvSpPr>
          <p:cNvPr id="15" name="CasellaDiTesto 14"/>
          <p:cNvSpPr txBox="1"/>
          <p:nvPr/>
        </p:nvSpPr>
        <p:spPr>
          <a:xfrm>
            <a:off x="4398419" y="2334570"/>
            <a:ext cx="1091966" cy="707886"/>
          </a:xfrm>
          <a:prstGeom prst="rect">
            <a:avLst/>
          </a:prstGeom>
          <a:solidFill>
            <a:srgbClr val="1F4E79"/>
          </a:solidFill>
        </p:spPr>
        <p:txBody>
          <a:bodyPr wrap="none" rtlCol="0">
            <a:spAutoFit/>
          </a:bodyPr>
          <a:lstStyle/>
          <a:p>
            <a:pPr algn="ctr"/>
            <a:r>
              <a:rPr lang="it-IT" sz="4000" b="0" dirty="0">
                <a:solidFill>
                  <a:schemeClr val="bg1"/>
                </a:solidFill>
                <a:latin typeface="Calibri" panose="020F0502020204030204" pitchFamily="34" charset="0"/>
              </a:rPr>
              <a:t>61,0</a:t>
            </a:r>
            <a:endParaRPr lang="it-IT" sz="5400" b="0" dirty="0">
              <a:solidFill>
                <a:schemeClr val="bg1"/>
              </a:solidFill>
              <a:latin typeface="Calibri" panose="020F0502020204030204" pitchFamily="34" charset="0"/>
            </a:endParaRPr>
          </a:p>
        </p:txBody>
      </p:sp>
      <p:sp>
        <p:nvSpPr>
          <p:cNvPr id="16" name="Freccia circolare a destra 15"/>
          <p:cNvSpPr/>
          <p:nvPr/>
        </p:nvSpPr>
        <p:spPr bwMode="auto">
          <a:xfrm>
            <a:off x="1726419" y="3245545"/>
            <a:ext cx="637071" cy="1317695"/>
          </a:xfrm>
          <a:prstGeom prst="curvedRightArrow">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7" name="Rettangolo 16"/>
          <p:cNvSpPr/>
          <p:nvPr/>
        </p:nvSpPr>
        <p:spPr bwMode="auto">
          <a:xfrm>
            <a:off x="2579648" y="1534042"/>
            <a:ext cx="6312832" cy="4631262"/>
          </a:xfrm>
          <a:prstGeom prst="rect">
            <a:avLst/>
          </a:prstGeom>
          <a:noFill/>
          <a:ln w="28575"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8" name="Rettangolo arrotondato 17"/>
          <p:cNvSpPr/>
          <p:nvPr/>
        </p:nvSpPr>
        <p:spPr bwMode="auto">
          <a:xfrm>
            <a:off x="3747660" y="4155551"/>
            <a:ext cx="792088" cy="452081"/>
          </a:xfrm>
          <a:prstGeom prst="roundRect">
            <a:avLst/>
          </a:prstGeom>
          <a:solidFill>
            <a:srgbClr val="1F4E79"/>
          </a:solid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2800" b="0">
              <a:latin typeface="Arial" charset="0"/>
            </a:endParaRPr>
          </a:p>
        </p:txBody>
      </p:sp>
      <p:sp>
        <p:nvSpPr>
          <p:cNvPr id="19" name="CasellaDiTesto 18"/>
          <p:cNvSpPr txBox="1"/>
          <p:nvPr/>
        </p:nvSpPr>
        <p:spPr>
          <a:xfrm>
            <a:off x="3802104" y="4166148"/>
            <a:ext cx="683200" cy="430887"/>
          </a:xfrm>
          <a:prstGeom prst="rect">
            <a:avLst/>
          </a:prstGeom>
          <a:noFill/>
        </p:spPr>
        <p:txBody>
          <a:bodyPr wrap="none" rtlCol="0">
            <a:spAutoFit/>
          </a:bodyPr>
          <a:lstStyle>
            <a:defPPr>
              <a:defRPr lang="it-IT"/>
            </a:defPPr>
            <a:lvl1pPr algn="ctr">
              <a:defRPr sz="2200" b="0">
                <a:solidFill>
                  <a:schemeClr val="bg1"/>
                </a:solidFill>
                <a:latin typeface="Calibri" panose="020F0502020204030204" pitchFamily="34" charset="0"/>
              </a:defRPr>
            </a:lvl1pPr>
          </a:lstStyle>
          <a:p>
            <a:r>
              <a:rPr lang="it-IT" dirty="0"/>
              <a:t>62,4</a:t>
            </a:r>
          </a:p>
        </p:txBody>
      </p:sp>
      <p:sp>
        <p:nvSpPr>
          <p:cNvPr id="20" name="CasellaDiTesto 19"/>
          <p:cNvSpPr txBox="1"/>
          <p:nvPr/>
        </p:nvSpPr>
        <p:spPr>
          <a:xfrm>
            <a:off x="2738476" y="4166148"/>
            <a:ext cx="556563" cy="430887"/>
          </a:xfrm>
          <a:prstGeom prst="rect">
            <a:avLst/>
          </a:prstGeom>
          <a:noFill/>
        </p:spPr>
        <p:txBody>
          <a:bodyPr wrap="none" rtlCol="0">
            <a:spAutoFit/>
          </a:bodyPr>
          <a:lstStyle/>
          <a:p>
            <a:pPr algn="ctr"/>
            <a:r>
              <a:rPr lang="it-IT" sz="2200" dirty="0">
                <a:latin typeface="Calibri" panose="020F0502020204030204" pitchFamily="34" charset="0"/>
              </a:rPr>
              <a:t>1-9</a:t>
            </a:r>
          </a:p>
        </p:txBody>
      </p:sp>
      <p:sp>
        <p:nvSpPr>
          <p:cNvPr id="23" name="Rettangolo arrotondato 22"/>
          <p:cNvSpPr/>
          <p:nvPr/>
        </p:nvSpPr>
        <p:spPr bwMode="auto">
          <a:xfrm>
            <a:off x="3747660" y="4849127"/>
            <a:ext cx="792088" cy="45208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24" name="CasellaDiTesto 23"/>
          <p:cNvSpPr txBox="1"/>
          <p:nvPr/>
        </p:nvSpPr>
        <p:spPr>
          <a:xfrm>
            <a:off x="3802104" y="4859724"/>
            <a:ext cx="683200" cy="430887"/>
          </a:xfrm>
          <a:prstGeom prst="rect">
            <a:avLst/>
          </a:prstGeom>
          <a:noFill/>
        </p:spPr>
        <p:txBody>
          <a:bodyPr wrap="none" rtlCol="0">
            <a:spAutoFit/>
          </a:bodyPr>
          <a:lstStyle/>
          <a:p>
            <a:pPr algn="ctr"/>
            <a:r>
              <a:rPr lang="it-IT" sz="2200" b="0" dirty="0">
                <a:solidFill>
                  <a:srgbClr val="1F4E79"/>
                </a:solidFill>
                <a:latin typeface="Calibri" panose="020F0502020204030204" pitchFamily="34" charset="0"/>
              </a:rPr>
              <a:t>58,3</a:t>
            </a:r>
          </a:p>
        </p:txBody>
      </p:sp>
      <p:sp>
        <p:nvSpPr>
          <p:cNvPr id="25" name="CasellaDiTesto 24"/>
          <p:cNvSpPr txBox="1"/>
          <p:nvPr/>
        </p:nvSpPr>
        <p:spPr>
          <a:xfrm>
            <a:off x="2738476" y="4859724"/>
            <a:ext cx="841897" cy="430887"/>
          </a:xfrm>
          <a:prstGeom prst="rect">
            <a:avLst/>
          </a:prstGeom>
          <a:noFill/>
        </p:spPr>
        <p:txBody>
          <a:bodyPr wrap="none" rtlCol="0">
            <a:spAutoFit/>
          </a:bodyPr>
          <a:lstStyle/>
          <a:p>
            <a:pPr algn="ctr"/>
            <a:r>
              <a:rPr lang="it-IT" sz="2200" dirty="0">
                <a:latin typeface="Calibri" panose="020F0502020204030204" pitchFamily="34" charset="0"/>
              </a:rPr>
              <a:t>10-49</a:t>
            </a:r>
          </a:p>
        </p:txBody>
      </p:sp>
      <p:sp>
        <p:nvSpPr>
          <p:cNvPr id="26" name="Rettangolo arrotondato 25"/>
          <p:cNvSpPr/>
          <p:nvPr/>
        </p:nvSpPr>
        <p:spPr bwMode="auto">
          <a:xfrm>
            <a:off x="3747660" y="5497199"/>
            <a:ext cx="792088" cy="452081"/>
          </a:xfrm>
          <a:prstGeom prst="round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2800" b="0">
              <a:latin typeface="Arial" charset="0"/>
            </a:endParaRPr>
          </a:p>
        </p:txBody>
      </p:sp>
      <p:sp>
        <p:nvSpPr>
          <p:cNvPr id="28" name="CasellaDiTesto 27"/>
          <p:cNvSpPr txBox="1"/>
          <p:nvPr/>
        </p:nvSpPr>
        <p:spPr>
          <a:xfrm>
            <a:off x="3802104" y="5507796"/>
            <a:ext cx="683200" cy="430887"/>
          </a:xfrm>
          <a:prstGeom prst="rect">
            <a:avLst/>
          </a:prstGeom>
          <a:noFill/>
        </p:spPr>
        <p:txBody>
          <a:bodyPr wrap="none" rtlCol="0">
            <a:spAutoFit/>
          </a:bodyPr>
          <a:lstStyle>
            <a:defPPr>
              <a:defRPr lang="it-IT"/>
            </a:defPPr>
            <a:lvl1pPr algn="ctr">
              <a:defRPr sz="2200" b="0">
                <a:solidFill>
                  <a:srgbClr val="1F4E79"/>
                </a:solidFill>
                <a:latin typeface="Calibri" panose="020F0502020204030204" pitchFamily="34" charset="0"/>
              </a:defRPr>
            </a:lvl1pPr>
          </a:lstStyle>
          <a:p>
            <a:r>
              <a:rPr lang="it-IT" dirty="0"/>
              <a:t>54,0</a:t>
            </a:r>
          </a:p>
        </p:txBody>
      </p:sp>
      <p:sp>
        <p:nvSpPr>
          <p:cNvPr id="29" name="CasellaDiTesto 28"/>
          <p:cNvSpPr txBox="1"/>
          <p:nvPr/>
        </p:nvSpPr>
        <p:spPr>
          <a:xfrm>
            <a:off x="2738476" y="5507796"/>
            <a:ext cx="611066" cy="430887"/>
          </a:xfrm>
          <a:prstGeom prst="rect">
            <a:avLst/>
          </a:prstGeom>
          <a:noFill/>
        </p:spPr>
        <p:txBody>
          <a:bodyPr wrap="none" rtlCol="0">
            <a:spAutoFit/>
          </a:bodyPr>
          <a:lstStyle/>
          <a:p>
            <a:pPr algn="ctr"/>
            <a:r>
              <a:rPr lang="it-IT" sz="2200" dirty="0">
                <a:latin typeface="Calibri" panose="020F0502020204030204" pitchFamily="34" charset="0"/>
              </a:rPr>
              <a:t>&gt;49</a:t>
            </a:r>
          </a:p>
        </p:txBody>
      </p:sp>
      <p:sp>
        <p:nvSpPr>
          <p:cNvPr id="30" name="CasellaDiTesto 29"/>
          <p:cNvSpPr txBox="1"/>
          <p:nvPr/>
        </p:nvSpPr>
        <p:spPr>
          <a:xfrm>
            <a:off x="2738476" y="3666510"/>
            <a:ext cx="2377336" cy="338554"/>
          </a:xfrm>
          <a:prstGeom prst="rect">
            <a:avLst/>
          </a:prstGeom>
          <a:noFill/>
        </p:spPr>
        <p:txBody>
          <a:bodyPr wrap="square" rtlCol="0">
            <a:spAutoFit/>
          </a:bodyPr>
          <a:lstStyle/>
          <a:p>
            <a:r>
              <a:rPr lang="it-IT" sz="1600" i="1" dirty="0">
                <a:latin typeface="Calibri" panose="020F0502020204030204" pitchFamily="34" charset="0"/>
              </a:rPr>
              <a:t>Analisi per dimensione</a:t>
            </a:r>
          </a:p>
        </p:txBody>
      </p:sp>
      <p:sp>
        <p:nvSpPr>
          <p:cNvPr id="31" name="Rectangle 4"/>
          <p:cNvSpPr txBox="1">
            <a:spLocks noChangeArrowheads="1"/>
          </p:cNvSpPr>
          <p:nvPr/>
        </p:nvSpPr>
        <p:spPr bwMode="auto">
          <a:xfrm>
            <a:off x="395288" y="188913"/>
            <a:ext cx="87487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iscrizione alle associazioni |</a:t>
            </a:r>
            <a:r>
              <a:rPr lang="it-IT" altLang="it-IT" kern="0" dirty="0">
                <a:solidFill>
                  <a:schemeClr val="tx1"/>
                </a:solidFill>
                <a:latin typeface="Calibri" panose="020F0502020204030204" pitchFamily="34" charset="0"/>
                <a:cs typeface="Arial" panose="020B0604020202020204" pitchFamily="34" charset="0"/>
              </a:rPr>
              <a:t> </a:t>
            </a:r>
            <a:r>
              <a:rPr lang="it-IT" dirty="0">
                <a:solidFill>
                  <a:schemeClr val="tx1"/>
                </a:solidFill>
                <a:latin typeface="Calibri" panose="020F0502020204030204" pitchFamily="34" charset="0"/>
              </a:rPr>
              <a:t>…</a:t>
            </a:r>
            <a:r>
              <a:rPr lang="it-IT" dirty="0">
                <a:solidFill>
                  <a:schemeClr val="tx1"/>
                </a:solidFill>
                <a:latin typeface="Calibri" panose="020F0502020204030204" pitchFamily="34" charset="0"/>
                <a:cs typeface="Arial" panose="020B0604020202020204" pitchFamily="34" charset="0"/>
              </a:rPr>
              <a:t>le imprese del settore </a:t>
            </a:r>
            <a:r>
              <a:rPr lang="it-IT" dirty="0" err="1">
                <a:solidFill>
                  <a:schemeClr val="tx1"/>
                </a:solidFill>
                <a:latin typeface="Calibri" panose="020F0502020204030204" pitchFamily="34" charset="0"/>
                <a:cs typeface="Arial" panose="020B0604020202020204" pitchFamily="34" charset="0"/>
              </a:rPr>
              <a:t>automotive</a:t>
            </a:r>
            <a:r>
              <a:rPr lang="it-IT" dirty="0">
                <a:solidFill>
                  <a:schemeClr val="tx1"/>
                </a:solidFill>
                <a:latin typeface="Calibri" panose="020F0502020204030204" pitchFamily="34" charset="0"/>
                <a:cs typeface="Arial" panose="020B0604020202020204" pitchFamily="34" charset="0"/>
              </a:rPr>
              <a:t> associate a </a:t>
            </a:r>
            <a:r>
              <a:rPr lang="it-IT" dirty="0" err="1">
                <a:solidFill>
                  <a:schemeClr val="tx1"/>
                </a:solidFill>
                <a:latin typeface="Calibri" panose="020F0502020204030204" pitchFamily="34" charset="0"/>
                <a:cs typeface="Arial" panose="020B0604020202020204" pitchFamily="34" charset="0"/>
              </a:rPr>
              <a:t>confcommercio</a:t>
            </a:r>
            <a:r>
              <a:rPr lang="it-IT" dirty="0">
                <a:solidFill>
                  <a:schemeClr val="tx1"/>
                </a:solidFill>
                <a:latin typeface="Calibri" panose="020F0502020204030204" pitchFamily="34" charset="0"/>
                <a:cs typeface="Arial" panose="020B0604020202020204" pitchFamily="34" charset="0"/>
              </a:rPr>
              <a:t> </a:t>
            </a:r>
            <a:r>
              <a:rPr lang="it-IT" altLang="it-IT" dirty="0">
                <a:solidFill>
                  <a:schemeClr val="tx1"/>
                </a:solidFill>
                <a:latin typeface="Calibri" panose="020F0502020204030204" pitchFamily="34" charset="0"/>
                <a:cs typeface="Arial" panose="020B0604020202020204" pitchFamily="34" charset="0"/>
              </a:rPr>
              <a:t>sono residenti prevalentemente nelle regioni del nord…</a:t>
            </a:r>
            <a:endParaRPr lang="it-IT" altLang="it-IT" kern="0" dirty="0">
              <a:solidFill>
                <a:schemeClr val="tx1"/>
              </a:solidFill>
              <a:latin typeface="Calibri" panose="020F0502020204030204" pitchFamily="34" charset="0"/>
              <a:cs typeface="Arial" panose="020B0604020202020204" pitchFamily="34" charset="0"/>
            </a:endParaRPr>
          </a:p>
        </p:txBody>
      </p:sp>
      <p:pic>
        <p:nvPicPr>
          <p:cNvPr id="5" name="Immagine 4"/>
          <p:cNvPicPr>
            <a:picLocks noChangeAspect="1"/>
          </p:cNvPicPr>
          <p:nvPr/>
        </p:nvPicPr>
        <p:blipFill>
          <a:blip r:embed="rId3"/>
          <a:stretch>
            <a:fillRect/>
          </a:stretch>
        </p:blipFill>
        <p:spPr>
          <a:xfrm>
            <a:off x="107504" y="1041139"/>
            <a:ext cx="2928701" cy="1309047"/>
          </a:xfrm>
          <a:prstGeom prst="rect">
            <a:avLst/>
          </a:prstGeom>
        </p:spPr>
      </p:pic>
      <p:sp>
        <p:nvSpPr>
          <p:cNvPr id="32" name="CasellaDiTesto 31"/>
          <p:cNvSpPr txBox="1"/>
          <p:nvPr/>
        </p:nvSpPr>
        <p:spPr>
          <a:xfrm>
            <a:off x="217538" y="4221088"/>
            <a:ext cx="1705265" cy="1938992"/>
          </a:xfrm>
          <a:prstGeom prst="rect">
            <a:avLst/>
          </a:prstGeom>
          <a:noFill/>
        </p:spPr>
        <p:txBody>
          <a:bodyPr wrap="square" rtlCol="0">
            <a:spAutoFit/>
          </a:bodyPr>
          <a:lstStyle/>
          <a:p>
            <a:r>
              <a:rPr lang="it-IT" sz="1200" u="sng" dirty="0" smtClean="0">
                <a:latin typeface="Calibri" panose="020F0502020204030204" pitchFamily="34" charset="0"/>
              </a:rPr>
              <a:t>Esempio di lettura</a:t>
            </a:r>
            <a:r>
              <a:rPr lang="it-IT" sz="1200" dirty="0" smtClean="0">
                <a:latin typeface="Calibri" panose="020F0502020204030204" pitchFamily="34" charset="0"/>
              </a:rPr>
              <a:t>.</a:t>
            </a:r>
          </a:p>
          <a:p>
            <a:r>
              <a:rPr lang="it-IT" sz="1200" b="0" dirty="0" smtClean="0">
                <a:latin typeface="Calibri" panose="020F0502020204030204" pitchFamily="34" charset="0"/>
              </a:rPr>
              <a:t>In Italia, tra le imprese </a:t>
            </a:r>
            <a:r>
              <a:rPr lang="it-IT" sz="1200" b="0" dirty="0" err="1" smtClean="0">
                <a:latin typeface="Calibri" panose="020F0502020204030204" pitchFamily="34" charset="0"/>
              </a:rPr>
              <a:t>automotive</a:t>
            </a:r>
            <a:r>
              <a:rPr lang="it-IT" sz="1200" b="0" dirty="0">
                <a:latin typeface="Calibri" panose="020F0502020204030204" pitchFamily="34" charset="0"/>
              </a:rPr>
              <a:t> </a:t>
            </a:r>
            <a:r>
              <a:rPr lang="it-IT" sz="1200" b="0" dirty="0" smtClean="0">
                <a:latin typeface="Calibri" panose="020F0502020204030204" pitchFamily="34" charset="0"/>
              </a:rPr>
              <a:t>che aderiscono ad una qualche associazione di categoria, il 60,4% è iscritto a Confcommercio. </a:t>
            </a:r>
          </a:p>
          <a:p>
            <a:r>
              <a:rPr lang="it-IT" sz="1200" b="0" dirty="0" smtClean="0">
                <a:latin typeface="Calibri" panose="020F0502020204030204" pitchFamily="34" charset="0"/>
              </a:rPr>
              <a:t>Nel Nord Est, tale quota sale al 62,0%.</a:t>
            </a:r>
            <a:endParaRPr lang="it-IT" sz="1200" b="0" dirty="0">
              <a:latin typeface="Calibri" panose="020F0502020204030204" pitchFamily="34" charset="0"/>
            </a:endParaRPr>
          </a:p>
        </p:txBody>
      </p:sp>
    </p:spTree>
    <p:extLst>
      <p:ext uri="{BB962C8B-B14F-4D97-AF65-F5344CB8AC3E}">
        <p14:creationId xmlns:p14="http://schemas.microsoft.com/office/powerpoint/2010/main" val="1623580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3801990" y="1570044"/>
            <a:ext cx="5137750" cy="4990277"/>
          </a:xfrm>
          <a:prstGeom prst="rect">
            <a:avLst/>
          </a:prstGeom>
          <a:noFill/>
        </p:spPr>
        <p:txBody>
          <a:bodyPr wrap="square" rtlCol="0">
            <a:spAutoFit/>
          </a:bodyPr>
          <a:lstStyle/>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premessa</a:t>
            </a:r>
          </a:p>
          <a:p>
            <a:pPr>
              <a:lnSpc>
                <a:spcPct val="130000"/>
              </a:lnSpc>
              <a:spcBef>
                <a:spcPts val="600"/>
              </a:spcBef>
              <a:spcAft>
                <a:spcPts val="0"/>
              </a:spcAft>
              <a:buNone/>
            </a:pPr>
            <a:r>
              <a:rPr lang="it-IT" sz="2400" dirty="0">
                <a:solidFill>
                  <a:srgbClr val="1F4E79"/>
                </a:solidFill>
                <a:latin typeface="Calibri" panose="020F0502020204030204" pitchFamily="34" charset="0"/>
                <a:cs typeface="Arial" panose="020B0604020202020204" pitchFamily="34" charset="0"/>
              </a:rPr>
              <a:t>considerazioni generali di sintesi</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congiuntura economica</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domanda e offerta di credito</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marketing digitale</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imprese e case produttrici</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ambiente</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marketing associativo</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metodo e appendice</a:t>
            </a:r>
          </a:p>
        </p:txBody>
      </p:sp>
      <p:sp>
        <p:nvSpPr>
          <p:cNvPr id="8" name="CasellaDiTesto 7"/>
          <p:cNvSpPr txBox="1"/>
          <p:nvPr/>
        </p:nvSpPr>
        <p:spPr>
          <a:xfrm>
            <a:off x="614412" y="770452"/>
            <a:ext cx="2048766" cy="830997"/>
          </a:xfrm>
          <a:prstGeom prst="rect">
            <a:avLst/>
          </a:prstGeom>
          <a:noFill/>
        </p:spPr>
        <p:txBody>
          <a:bodyPr wrap="none" rtlCol="0">
            <a:spAutoFit/>
          </a:bodyPr>
          <a:lstStyle/>
          <a:p>
            <a:pPr>
              <a:buNone/>
            </a:pPr>
            <a:r>
              <a:rPr lang="it-IT" sz="4800" b="0" dirty="0">
                <a:solidFill>
                  <a:srgbClr val="1F4E79"/>
                </a:solidFill>
                <a:latin typeface="Calibri" panose="020F0502020204030204" pitchFamily="34" charset="0"/>
                <a:cs typeface="Arial" panose="020B0604020202020204" pitchFamily="34" charset="0"/>
              </a:rPr>
              <a:t>agenda</a:t>
            </a:r>
          </a:p>
        </p:txBody>
      </p:sp>
      <p:cxnSp>
        <p:nvCxnSpPr>
          <p:cNvPr id="9" name="Connettore diritto 8"/>
          <p:cNvCxnSpPr/>
          <p:nvPr/>
        </p:nvCxnSpPr>
        <p:spPr bwMode="auto">
          <a:xfrm flipH="1">
            <a:off x="3598944" y="1731855"/>
            <a:ext cx="0" cy="4693158"/>
          </a:xfrm>
          <a:prstGeom prst="line">
            <a:avLst/>
          </a:prstGeom>
          <a:solidFill>
            <a:schemeClr val="accent1"/>
          </a:solidFill>
          <a:ln w="19050" cap="flat" cmpd="sng" algn="ctr">
            <a:solidFill>
              <a:srgbClr val="1F4E79"/>
            </a:solidFill>
            <a:prstDash val="solid"/>
            <a:round/>
            <a:headEnd type="none" w="med" len="med"/>
            <a:tailEnd type="none" w="med" len="med"/>
          </a:ln>
          <a:effectLst/>
        </p:spPr>
      </p:cxnSp>
      <p:pic>
        <p:nvPicPr>
          <p:cNvPr id="6" name="Picture 24" descr="http://www.plef.org/wp-content/uploads/2014/09/logo-confcommerci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361" t="4396" r="34465" b="40452"/>
          <a:stretch/>
        </p:blipFill>
        <p:spPr bwMode="auto">
          <a:xfrm>
            <a:off x="2904289" y="2207139"/>
            <a:ext cx="541599" cy="482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9577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3801990" y="1570044"/>
            <a:ext cx="5137750" cy="4990277"/>
          </a:xfrm>
          <a:prstGeom prst="rect">
            <a:avLst/>
          </a:prstGeom>
          <a:noFill/>
        </p:spPr>
        <p:txBody>
          <a:bodyPr wrap="square" rtlCol="0">
            <a:spAutoFit/>
          </a:bodyPr>
          <a:lstStyle/>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premessa</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considerazioni generali di sintesi</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congiuntura economica</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domanda e offerta di credito</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marketing digitale</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imprese e case produttrici</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ambiente</a:t>
            </a:r>
          </a:p>
          <a:p>
            <a:pPr>
              <a:lnSpc>
                <a:spcPct val="130000"/>
              </a:lnSpc>
              <a:spcBef>
                <a:spcPts val="600"/>
              </a:spcBef>
              <a:spcAft>
                <a:spcPts val="0"/>
              </a:spcAft>
              <a:buNone/>
            </a:pPr>
            <a:r>
              <a:rPr lang="it-IT" sz="2400" b="0" dirty="0">
                <a:solidFill>
                  <a:schemeClr val="bg1">
                    <a:lumMod val="50000"/>
                  </a:schemeClr>
                </a:solidFill>
                <a:latin typeface="Calibri" panose="020F0502020204030204" pitchFamily="34" charset="0"/>
                <a:cs typeface="Arial" panose="020B0604020202020204" pitchFamily="34" charset="0"/>
              </a:rPr>
              <a:t>marketing associativo</a:t>
            </a:r>
          </a:p>
          <a:p>
            <a:pPr>
              <a:lnSpc>
                <a:spcPct val="130000"/>
              </a:lnSpc>
              <a:spcBef>
                <a:spcPts val="600"/>
              </a:spcBef>
              <a:spcAft>
                <a:spcPts val="0"/>
              </a:spcAft>
              <a:buNone/>
            </a:pPr>
            <a:r>
              <a:rPr lang="it-IT" sz="2400" dirty="0">
                <a:solidFill>
                  <a:srgbClr val="1F4E79"/>
                </a:solidFill>
                <a:latin typeface="Calibri" panose="020F0502020204030204" pitchFamily="34" charset="0"/>
                <a:cs typeface="Arial" panose="020B0604020202020204" pitchFamily="34" charset="0"/>
              </a:rPr>
              <a:t>metodo e appendice</a:t>
            </a:r>
          </a:p>
        </p:txBody>
      </p:sp>
      <p:sp>
        <p:nvSpPr>
          <p:cNvPr id="9" name="CasellaDiTesto 8"/>
          <p:cNvSpPr txBox="1"/>
          <p:nvPr/>
        </p:nvSpPr>
        <p:spPr>
          <a:xfrm>
            <a:off x="614412" y="770452"/>
            <a:ext cx="2048766" cy="830997"/>
          </a:xfrm>
          <a:prstGeom prst="rect">
            <a:avLst/>
          </a:prstGeom>
          <a:noFill/>
        </p:spPr>
        <p:txBody>
          <a:bodyPr wrap="none" rtlCol="0">
            <a:spAutoFit/>
          </a:bodyPr>
          <a:lstStyle/>
          <a:p>
            <a:pPr>
              <a:buNone/>
            </a:pPr>
            <a:r>
              <a:rPr lang="it-IT" sz="4800" b="0" dirty="0">
                <a:solidFill>
                  <a:srgbClr val="1F4E79"/>
                </a:solidFill>
                <a:latin typeface="Calibri" panose="020F0502020204030204" pitchFamily="34" charset="0"/>
                <a:cs typeface="Arial" panose="020B0604020202020204" pitchFamily="34" charset="0"/>
              </a:rPr>
              <a:t>agenda</a:t>
            </a:r>
          </a:p>
        </p:txBody>
      </p:sp>
      <p:cxnSp>
        <p:nvCxnSpPr>
          <p:cNvPr id="10" name="Connettore diritto 9"/>
          <p:cNvCxnSpPr/>
          <p:nvPr/>
        </p:nvCxnSpPr>
        <p:spPr bwMode="auto">
          <a:xfrm flipH="1">
            <a:off x="3598944" y="1731855"/>
            <a:ext cx="0" cy="4693158"/>
          </a:xfrm>
          <a:prstGeom prst="line">
            <a:avLst/>
          </a:prstGeom>
          <a:solidFill>
            <a:schemeClr val="accent1"/>
          </a:solidFill>
          <a:ln w="19050" cap="flat" cmpd="sng" algn="ctr">
            <a:solidFill>
              <a:srgbClr val="1F4E79"/>
            </a:solidFill>
            <a:prstDash val="solid"/>
            <a:round/>
            <a:headEnd type="none" w="med" len="med"/>
            <a:tailEnd type="none" w="med" len="med"/>
          </a:ln>
          <a:effectLst/>
        </p:spPr>
      </p:cxnSp>
      <p:pic>
        <p:nvPicPr>
          <p:cNvPr id="6" name="Picture 24" descr="http://www.plef.org/wp-content/uploads/2014/09/logo-confcommerci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361" t="4396" r="34465" b="40452"/>
          <a:stretch/>
        </p:blipFill>
        <p:spPr bwMode="auto">
          <a:xfrm>
            <a:off x="2904289" y="6061663"/>
            <a:ext cx="541599" cy="482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1043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ChangeArrowheads="1"/>
          </p:cNvSpPr>
          <p:nvPr/>
        </p:nvSpPr>
        <p:spPr bwMode="auto">
          <a:xfrm>
            <a:off x="395288" y="828234"/>
            <a:ext cx="8443912" cy="558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r>
              <a:rPr lang="it-IT" altLang="it-IT" sz="1050" dirty="0">
                <a:solidFill>
                  <a:srgbClr val="1F497D"/>
                </a:solidFill>
                <a:latin typeface="Calibri" panose="020F0502020204030204" pitchFamily="34" charset="0"/>
              </a:rPr>
              <a:t>COMMITTENTE</a:t>
            </a:r>
          </a:p>
          <a:p>
            <a:pPr algn="just" eaLnBrk="1" hangingPunct="1"/>
            <a:r>
              <a:rPr lang="it-IT" altLang="it-IT" sz="1050" b="0" dirty="0">
                <a:latin typeface="Calibri" panose="020F0502020204030204" pitchFamily="34" charset="0"/>
              </a:rPr>
              <a:t>Confcommercio Mobilità</a:t>
            </a:r>
            <a:endParaRPr lang="it-IT" altLang="ja-JP" sz="1050" b="0" dirty="0">
              <a:latin typeface="Calibri" panose="020F0502020204030204" pitchFamily="34" charset="0"/>
            </a:endParaRPr>
          </a:p>
          <a:p>
            <a:pPr algn="just" eaLnBrk="1" hangingPunct="1"/>
            <a:endParaRPr lang="it-IT" altLang="it-IT" sz="1050" b="0" dirty="0">
              <a:solidFill>
                <a:srgbClr val="333399"/>
              </a:solidFill>
              <a:latin typeface="Calibri" panose="020F0502020204030204" pitchFamily="34" charset="0"/>
            </a:endParaRPr>
          </a:p>
          <a:p>
            <a:pPr algn="just" eaLnBrk="1" hangingPunct="1"/>
            <a:r>
              <a:rPr lang="it-IT" altLang="it-IT" sz="1050" dirty="0">
                <a:solidFill>
                  <a:srgbClr val="1F497D"/>
                </a:solidFill>
                <a:latin typeface="Calibri" panose="020F0502020204030204" pitchFamily="34" charset="0"/>
              </a:rPr>
              <a:t>AUTORE</a:t>
            </a:r>
          </a:p>
          <a:p>
            <a:pPr algn="just" eaLnBrk="1" hangingPunct="1"/>
            <a:r>
              <a:rPr lang="it-IT" altLang="it-IT" sz="1050" b="0" dirty="0">
                <a:solidFill>
                  <a:srgbClr val="000000"/>
                </a:solidFill>
                <a:latin typeface="Calibri" panose="020F0502020204030204" pitchFamily="34" charset="0"/>
              </a:rPr>
              <a:t>Format </a:t>
            </a:r>
            <a:r>
              <a:rPr lang="it-IT" altLang="it-IT" sz="1050" b="0" dirty="0" err="1">
                <a:solidFill>
                  <a:srgbClr val="000000"/>
                </a:solidFill>
                <a:latin typeface="Calibri" panose="020F0502020204030204" pitchFamily="34" charset="0"/>
              </a:rPr>
              <a:t>Research</a:t>
            </a:r>
            <a:r>
              <a:rPr lang="it-IT" altLang="it-IT" sz="1050" b="0" dirty="0">
                <a:solidFill>
                  <a:srgbClr val="000000"/>
                </a:solidFill>
                <a:latin typeface="Calibri" panose="020F0502020204030204" pitchFamily="34" charset="0"/>
              </a:rPr>
              <a:t> </a:t>
            </a:r>
            <a:r>
              <a:rPr lang="it-IT" altLang="it-IT" sz="1050" b="0" dirty="0" err="1">
                <a:solidFill>
                  <a:srgbClr val="000000"/>
                </a:solidFill>
                <a:latin typeface="Calibri" panose="020F0502020204030204" pitchFamily="34" charset="0"/>
              </a:rPr>
              <a:t>Srl</a:t>
            </a:r>
            <a:r>
              <a:rPr lang="it-IT" altLang="it-IT" sz="1050" b="0" dirty="0">
                <a:solidFill>
                  <a:srgbClr val="000000"/>
                </a:solidFill>
                <a:latin typeface="Calibri" panose="020F0502020204030204" pitchFamily="34" charset="0"/>
              </a:rPr>
              <a:t> (www.formatresearch.com)</a:t>
            </a:r>
          </a:p>
          <a:p>
            <a:pPr algn="just" eaLnBrk="1" hangingPunct="1"/>
            <a:endParaRPr lang="it-IT" altLang="it-IT" sz="1050" dirty="0">
              <a:solidFill>
                <a:srgbClr val="333399"/>
              </a:solidFill>
              <a:latin typeface="Calibri" panose="020F0502020204030204" pitchFamily="34" charset="0"/>
            </a:endParaRPr>
          </a:p>
          <a:p>
            <a:pPr algn="just" eaLnBrk="1" hangingPunct="1"/>
            <a:r>
              <a:rPr lang="it-IT" altLang="it-IT" sz="1050" dirty="0">
                <a:solidFill>
                  <a:srgbClr val="1F497D"/>
                </a:solidFill>
                <a:latin typeface="Calibri" panose="020F0502020204030204" pitchFamily="34" charset="0"/>
              </a:rPr>
              <a:t>OBIETTIVI DEL LAVORO</a:t>
            </a:r>
          </a:p>
          <a:p>
            <a:pPr algn="just" eaLnBrk="1" hangingPunct="1"/>
            <a:r>
              <a:rPr lang="it-IT" altLang="it-IT" sz="1050" b="0" dirty="0">
                <a:latin typeface="Calibri" panose="020F0502020204030204" pitchFamily="34" charset="0"/>
                <a:ea typeface="MS Mincho" panose="02020609040205080304" pitchFamily="49" charset="-128"/>
              </a:rPr>
              <a:t>Indagine sull’</a:t>
            </a:r>
            <a:r>
              <a:rPr lang="it-IT" altLang="ja-JP" sz="1050" b="0" dirty="0">
                <a:latin typeface="Calibri" panose="020F0502020204030204" pitchFamily="34" charset="0"/>
                <a:ea typeface="MS Mincho" panose="02020609040205080304" pitchFamily="49" charset="-128"/>
              </a:rPr>
              <a:t>andamento economico e sulle principali tematiche che riguardano le imprese della filiera della mobilità.</a:t>
            </a:r>
          </a:p>
          <a:p>
            <a:pPr algn="just" eaLnBrk="1" hangingPunct="1"/>
            <a:endParaRPr lang="it-IT" altLang="it-IT" sz="1050" dirty="0">
              <a:solidFill>
                <a:srgbClr val="1F497D"/>
              </a:solidFill>
              <a:latin typeface="Calibri" panose="020F0502020204030204" pitchFamily="34" charset="0"/>
              <a:ea typeface="MS Mincho" panose="02020609040205080304" pitchFamily="49" charset="-128"/>
            </a:endParaRPr>
          </a:p>
          <a:p>
            <a:pPr algn="just" eaLnBrk="1" hangingPunct="1"/>
            <a:r>
              <a:rPr lang="it-IT" altLang="it-IT" sz="1050" dirty="0">
                <a:solidFill>
                  <a:srgbClr val="1F497D"/>
                </a:solidFill>
                <a:latin typeface="Calibri" panose="020F0502020204030204" pitchFamily="34" charset="0"/>
                <a:ea typeface="MS Mincho" panose="02020609040205080304" pitchFamily="49" charset="-128"/>
              </a:rPr>
              <a:t>DISEGNO DEL CAMPIONE</a:t>
            </a:r>
          </a:p>
          <a:p>
            <a:pPr algn="just" eaLnBrk="1" hangingPunct="1"/>
            <a:r>
              <a:rPr lang="it-IT" altLang="ja-JP" sz="1050" b="0" dirty="0">
                <a:latin typeface="Calibri" panose="020F0502020204030204" pitchFamily="34" charset="0"/>
                <a:ea typeface="MS Mincho" panose="02020609040205080304" pitchFamily="49" charset="-128"/>
              </a:rPr>
              <a:t>Campione rappresentativo delle imprese </a:t>
            </a:r>
            <a:r>
              <a:rPr lang="it-IT" sz="1050" b="0" dirty="0">
                <a:latin typeface="Calibri" panose="020F0502020204030204" pitchFamily="34" charset="0"/>
                <a:cs typeface="Arial" charset="0"/>
              </a:rPr>
              <a:t>del settore </a:t>
            </a:r>
            <a:r>
              <a:rPr lang="it-IT" sz="1050" b="0" dirty="0" err="1">
                <a:latin typeface="Calibri" panose="020F0502020204030204" pitchFamily="34" charset="0"/>
                <a:cs typeface="Arial" charset="0"/>
              </a:rPr>
              <a:t>automotive</a:t>
            </a:r>
            <a:r>
              <a:rPr lang="it-IT" sz="1050" b="0" dirty="0">
                <a:latin typeface="Calibri" panose="020F0502020204030204" pitchFamily="34" charset="0"/>
                <a:cs typeface="Arial" charset="0"/>
              </a:rPr>
              <a:t>.</a:t>
            </a:r>
            <a:r>
              <a:rPr lang="it-IT" altLang="ja-JP" sz="1050" b="0" dirty="0">
                <a:latin typeface="Calibri" panose="020F0502020204030204" pitchFamily="34" charset="0"/>
                <a:ea typeface="MS Mincho" panose="02020609040205080304" pitchFamily="49" charset="-128"/>
              </a:rPr>
              <a:t> Domini di studio del campione: dimensione (1 addetto, 2-5 addetti, 6-9 addetti, 10-19 addetti, 20-49 addetti, oltre 49 addetti), settore (rivenditori 4 ruote, rivenditori 2 ruote, riparatori, vendita accessori e altro), area geografica (nord ovest, nord est, centro, sud/isole). </a:t>
            </a:r>
          </a:p>
          <a:p>
            <a:pPr algn="just" eaLnBrk="1" hangingPunct="1"/>
            <a:endParaRPr lang="it-IT" altLang="it-IT" sz="1050" dirty="0">
              <a:solidFill>
                <a:srgbClr val="1F497D"/>
              </a:solidFill>
              <a:latin typeface="Calibri" panose="020F0502020204030204" pitchFamily="34" charset="0"/>
              <a:ea typeface="MS Mincho" panose="02020609040205080304" pitchFamily="49" charset="-128"/>
            </a:endParaRPr>
          </a:p>
          <a:p>
            <a:pPr algn="just" eaLnBrk="1" hangingPunct="1"/>
            <a:r>
              <a:rPr lang="it-IT" altLang="it-IT" sz="1050" dirty="0">
                <a:solidFill>
                  <a:srgbClr val="1F497D"/>
                </a:solidFill>
                <a:latin typeface="Calibri" panose="020F0502020204030204" pitchFamily="34" charset="0"/>
                <a:ea typeface="MS Mincho" panose="02020609040205080304" pitchFamily="49" charset="-128"/>
              </a:rPr>
              <a:t>NUMEROSITA’ CAMPIONARIA</a:t>
            </a:r>
          </a:p>
          <a:p>
            <a:pPr algn="just" eaLnBrk="1" hangingPunct="1"/>
            <a:r>
              <a:rPr lang="it-IT" altLang="ja-JP" sz="1050" b="0" dirty="0">
                <a:latin typeface="Calibri" panose="020F0502020204030204" pitchFamily="34" charset="0"/>
                <a:ea typeface="MS Mincho" panose="02020609040205080304" pitchFamily="49" charset="-128"/>
              </a:rPr>
              <a:t>n. 1.000 casi (1.000 interviste a buon fine). Anagrafiche “non reperibili”: 343 (20,6%); </a:t>
            </a:r>
            <a:r>
              <a:rPr lang="ja-JP" altLang="it-IT" sz="1050" b="0" dirty="0">
                <a:latin typeface="Calibri" panose="020F0502020204030204" pitchFamily="34" charset="0"/>
                <a:ea typeface="MS Mincho" panose="02020609040205080304" pitchFamily="49" charset="-128"/>
              </a:rPr>
              <a:t>“</a:t>
            </a:r>
            <a:r>
              <a:rPr lang="it-IT" altLang="ja-JP" sz="1050" b="0" dirty="0">
                <a:latin typeface="Calibri" panose="020F0502020204030204" pitchFamily="34" charset="0"/>
                <a:ea typeface="MS Mincho" panose="02020609040205080304" pitchFamily="49" charset="-128"/>
              </a:rPr>
              <a:t>Rifiuti”: 321 (19,3%); </a:t>
            </a:r>
            <a:r>
              <a:rPr lang="ja-JP" altLang="it-IT" sz="1050" b="0" dirty="0">
                <a:latin typeface="Calibri" panose="020F0502020204030204" pitchFamily="34" charset="0"/>
                <a:ea typeface="MS Mincho" panose="02020609040205080304" pitchFamily="49" charset="-128"/>
              </a:rPr>
              <a:t>“</a:t>
            </a:r>
            <a:r>
              <a:rPr lang="it-IT" altLang="ja-JP" sz="1050" b="0" dirty="0">
                <a:latin typeface="Calibri" panose="020F0502020204030204" pitchFamily="34" charset="0"/>
                <a:ea typeface="MS Mincho" panose="02020609040205080304" pitchFamily="49" charset="-128"/>
              </a:rPr>
              <a:t>Sostituzioni”: 664 (39,9%). Intervallo di confidenza 95% (Errore </a:t>
            </a:r>
            <a:r>
              <a:rPr lang="it-IT" altLang="ja-JP" sz="1050" b="0" u="sng" dirty="0">
                <a:latin typeface="Calibri" panose="020F0502020204030204" pitchFamily="34" charset="0"/>
                <a:ea typeface="MS Mincho" panose="02020609040205080304" pitchFamily="49" charset="-128"/>
              </a:rPr>
              <a:t>+</a:t>
            </a:r>
            <a:r>
              <a:rPr lang="it-IT" altLang="ja-JP" sz="1050" b="0" dirty="0">
                <a:latin typeface="Calibri" panose="020F0502020204030204" pitchFamily="34" charset="0"/>
                <a:ea typeface="MS Mincho" panose="02020609040205080304" pitchFamily="49" charset="-128"/>
              </a:rPr>
              <a:t>3,4%). Fonte delle anagrafiche: Camere di Commercio. </a:t>
            </a:r>
            <a:endParaRPr lang="it-IT" altLang="ja-JP" sz="1050" b="0" dirty="0">
              <a:solidFill>
                <a:srgbClr val="FF3300"/>
              </a:solidFill>
              <a:latin typeface="Calibri" panose="020F0502020204030204" pitchFamily="34" charset="0"/>
              <a:ea typeface="MS Mincho" panose="02020609040205080304" pitchFamily="49" charset="-128"/>
            </a:endParaRPr>
          </a:p>
          <a:p>
            <a:pPr algn="just" eaLnBrk="1" hangingPunct="1"/>
            <a:endParaRPr lang="it-IT" altLang="it-IT" sz="1050" b="0" dirty="0">
              <a:solidFill>
                <a:srgbClr val="FF3300"/>
              </a:solidFill>
              <a:latin typeface="Calibri" panose="020F0502020204030204" pitchFamily="34" charset="0"/>
              <a:ea typeface="MS Mincho" panose="02020609040205080304" pitchFamily="49" charset="-128"/>
            </a:endParaRPr>
          </a:p>
          <a:p>
            <a:pPr algn="just" eaLnBrk="1" hangingPunct="1"/>
            <a:r>
              <a:rPr lang="it-IT" altLang="it-IT" sz="1050" dirty="0">
                <a:solidFill>
                  <a:srgbClr val="1F497D"/>
                </a:solidFill>
                <a:latin typeface="Calibri" panose="020F0502020204030204" pitchFamily="34" charset="0"/>
                <a:ea typeface="MS Mincho" panose="02020609040205080304" pitchFamily="49" charset="-128"/>
              </a:rPr>
              <a:t>METODO DI CONTATTO</a:t>
            </a:r>
          </a:p>
          <a:p>
            <a:pPr algn="just" eaLnBrk="1" hangingPunct="1"/>
            <a:r>
              <a:rPr lang="it-IT" altLang="it-IT" sz="1050" b="0" dirty="0">
                <a:solidFill>
                  <a:srgbClr val="000000"/>
                </a:solidFill>
                <a:latin typeface="Calibri" panose="020F0502020204030204" pitchFamily="34" charset="0"/>
                <a:ea typeface="MS Mincho" panose="02020609040205080304" pitchFamily="49" charset="-128"/>
              </a:rPr>
              <a:t>Interviste telefoniche somministrate con il Sistema Cati (</a:t>
            </a:r>
            <a:r>
              <a:rPr lang="it-IT" altLang="it-IT" sz="1050" b="0" i="1" dirty="0">
                <a:solidFill>
                  <a:srgbClr val="000000"/>
                </a:solidFill>
                <a:latin typeface="Calibri" panose="020F0502020204030204" pitchFamily="34" charset="0"/>
                <a:ea typeface="MS Mincho" panose="02020609040205080304" pitchFamily="49" charset="-128"/>
              </a:rPr>
              <a:t>Computer assisted telephone interview</a:t>
            </a:r>
            <a:r>
              <a:rPr lang="it-IT" altLang="it-IT" sz="1050" b="0" dirty="0">
                <a:solidFill>
                  <a:srgbClr val="000000"/>
                </a:solidFill>
                <a:latin typeface="Calibri" panose="020F0502020204030204" pitchFamily="34" charset="0"/>
                <a:ea typeface="MS Mincho" panose="02020609040205080304" pitchFamily="49" charset="-128"/>
              </a:rPr>
              <a:t>).</a:t>
            </a:r>
          </a:p>
          <a:p>
            <a:pPr algn="just" eaLnBrk="1" hangingPunct="1"/>
            <a:endParaRPr lang="it-IT" altLang="it-IT" sz="1050" b="0" dirty="0">
              <a:solidFill>
                <a:srgbClr val="333399"/>
              </a:solidFill>
              <a:latin typeface="Calibri" panose="020F0502020204030204" pitchFamily="34" charset="0"/>
              <a:ea typeface="MS Mincho" panose="02020609040205080304" pitchFamily="49" charset="-128"/>
            </a:endParaRPr>
          </a:p>
          <a:p>
            <a:pPr algn="just" eaLnBrk="1" hangingPunct="1"/>
            <a:r>
              <a:rPr lang="it-IT" altLang="it-IT" sz="1050" dirty="0">
                <a:solidFill>
                  <a:srgbClr val="1F497D"/>
                </a:solidFill>
                <a:latin typeface="Calibri" panose="020F0502020204030204" pitchFamily="34" charset="0"/>
                <a:ea typeface="MS Mincho" panose="02020609040205080304" pitchFamily="49" charset="-128"/>
              </a:rPr>
              <a:t>TECNICA DI RILEVAZIONE </a:t>
            </a:r>
          </a:p>
          <a:p>
            <a:pPr algn="just" eaLnBrk="1" hangingPunct="1"/>
            <a:r>
              <a:rPr lang="it-IT" altLang="it-IT" sz="1050" b="0" dirty="0">
                <a:solidFill>
                  <a:srgbClr val="000000"/>
                </a:solidFill>
                <a:latin typeface="Calibri" panose="020F0502020204030204" pitchFamily="34" charset="0"/>
                <a:ea typeface="MS Mincho" panose="02020609040205080304" pitchFamily="49" charset="-128"/>
              </a:rPr>
              <a:t>Questionario strutturato.</a:t>
            </a:r>
            <a:r>
              <a:rPr lang="it-IT" altLang="it-IT" sz="1050" b="0" dirty="0">
                <a:solidFill>
                  <a:srgbClr val="333399"/>
                </a:solidFill>
                <a:latin typeface="Calibri" panose="020F0502020204030204" pitchFamily="34" charset="0"/>
                <a:ea typeface="MS Mincho" panose="02020609040205080304" pitchFamily="49" charset="-128"/>
              </a:rPr>
              <a:t> </a:t>
            </a:r>
          </a:p>
          <a:p>
            <a:pPr algn="just" eaLnBrk="1" hangingPunct="1"/>
            <a:endParaRPr lang="it-IT" altLang="it-IT" sz="1050" b="0" dirty="0">
              <a:solidFill>
                <a:srgbClr val="333399"/>
              </a:solidFill>
              <a:latin typeface="Calibri" panose="020F0502020204030204" pitchFamily="34" charset="0"/>
              <a:ea typeface="MS Mincho" panose="02020609040205080304" pitchFamily="49" charset="-128"/>
            </a:endParaRPr>
          </a:p>
          <a:p>
            <a:pPr algn="just" eaLnBrk="1" hangingPunct="1"/>
            <a:r>
              <a:rPr lang="it-IT" altLang="it-IT" sz="1050" dirty="0">
                <a:solidFill>
                  <a:srgbClr val="1F497D"/>
                </a:solidFill>
                <a:latin typeface="Calibri" panose="020F0502020204030204" pitchFamily="34" charset="0"/>
                <a:ea typeface="MS Mincho" panose="02020609040205080304" pitchFamily="49" charset="-128"/>
              </a:rPr>
              <a:t>PERIODO DI EFFETTUAZIONE DELLE INTERVISTE </a:t>
            </a:r>
          </a:p>
          <a:p>
            <a:pPr algn="just"/>
            <a:r>
              <a:rPr lang="it-IT" altLang="it-IT" sz="1050" b="0" dirty="0">
                <a:latin typeface="Calibri" panose="020F0502020204030204" pitchFamily="34" charset="0"/>
                <a:ea typeface="MS Mincho" panose="02020609040205080304" pitchFamily="49" charset="-128"/>
              </a:rPr>
              <a:t>Dal 23 maggio al 3 giugno 2016.</a:t>
            </a:r>
            <a:endParaRPr lang="it-IT" sz="1050" b="0" dirty="0">
              <a:solidFill>
                <a:srgbClr val="FF0000"/>
              </a:solidFill>
              <a:latin typeface="Calibri" panose="020F0502020204030204" pitchFamily="34" charset="0"/>
              <a:ea typeface="MS Mincho" pitchFamily="49" charset="-128"/>
            </a:endParaRPr>
          </a:p>
          <a:p>
            <a:pPr algn="just" eaLnBrk="1" hangingPunct="1"/>
            <a:endParaRPr lang="it-IT" altLang="it-IT" sz="1050" b="0" dirty="0">
              <a:solidFill>
                <a:srgbClr val="FF3300"/>
              </a:solidFill>
              <a:latin typeface="Calibri" panose="020F0502020204030204" pitchFamily="34" charset="0"/>
              <a:ea typeface="MS Mincho" panose="02020609040205080304" pitchFamily="49" charset="-128"/>
            </a:endParaRPr>
          </a:p>
          <a:p>
            <a:pPr algn="just" eaLnBrk="1" hangingPunct="1"/>
            <a:r>
              <a:rPr lang="it-IT" altLang="it-IT" sz="1050" dirty="0">
                <a:solidFill>
                  <a:srgbClr val="1F497D"/>
                </a:solidFill>
                <a:latin typeface="Calibri" panose="020F0502020204030204" pitchFamily="34" charset="0"/>
                <a:ea typeface="MS Mincho" panose="02020609040205080304" pitchFamily="49" charset="-128"/>
              </a:rPr>
              <a:t>CODICE DEONTOLOGICO  </a:t>
            </a:r>
          </a:p>
          <a:p>
            <a:pPr algn="just" eaLnBrk="1" hangingPunct="1"/>
            <a:r>
              <a:rPr lang="it-IT" altLang="it-IT" sz="1050" b="0" dirty="0">
                <a:solidFill>
                  <a:srgbClr val="000000"/>
                </a:solidFill>
                <a:latin typeface="Calibri" panose="020F0502020204030204" pitchFamily="34" charset="0"/>
                <a:ea typeface="MS Mincho" panose="02020609040205080304" pitchFamily="49" charset="-128"/>
              </a:rPr>
              <a:t>La rilevazione è stata realizzata nel rispetto del </a:t>
            </a:r>
            <a:r>
              <a:rPr lang="it-IT" altLang="it-IT" sz="1050" b="0" dirty="0">
                <a:latin typeface="Calibri" panose="020F0502020204030204" pitchFamily="34" charset="0"/>
                <a:ea typeface="MS Mincho" panose="02020609040205080304" pitchFamily="49" charset="-128"/>
              </a:rPr>
              <a:t>Codice deontologico dei ricercatori europei Esomar, del Codice deontologico Assirm (Associazione istituti di ricerca e sondaggi di opinione italiani), e della </a:t>
            </a:r>
            <a:r>
              <a:rPr lang="ja-JP" altLang="it-IT" sz="1050" b="0" dirty="0">
                <a:latin typeface="Calibri" panose="020F0502020204030204" pitchFamily="34" charset="0"/>
                <a:ea typeface="MS Mincho" panose="02020609040205080304" pitchFamily="49" charset="-128"/>
              </a:rPr>
              <a:t>“</a:t>
            </a:r>
            <a:r>
              <a:rPr lang="it-IT" altLang="ja-JP" sz="1050" b="0" dirty="0">
                <a:latin typeface="Calibri" panose="020F0502020204030204" pitchFamily="34" charset="0"/>
                <a:ea typeface="MS Mincho" panose="02020609040205080304" pitchFamily="49" charset="-128"/>
              </a:rPr>
              <a:t>Legge sulla Privacy" (D.lgs n. 196/03).</a:t>
            </a:r>
          </a:p>
          <a:p>
            <a:pPr algn="just" eaLnBrk="1" hangingPunct="1"/>
            <a:endParaRPr lang="it-IT" altLang="it-IT" sz="1050" b="0" dirty="0">
              <a:solidFill>
                <a:srgbClr val="1F497D"/>
              </a:solidFill>
              <a:latin typeface="Calibri" panose="020F0502020204030204" pitchFamily="34" charset="0"/>
              <a:ea typeface="MS Mincho" panose="02020609040205080304" pitchFamily="49" charset="-128"/>
            </a:endParaRPr>
          </a:p>
          <a:p>
            <a:pPr algn="just" eaLnBrk="1" hangingPunct="1"/>
            <a:r>
              <a:rPr lang="it-IT" altLang="it-IT" sz="1050" dirty="0">
                <a:solidFill>
                  <a:srgbClr val="1F497D"/>
                </a:solidFill>
                <a:latin typeface="Calibri" panose="020F0502020204030204" pitchFamily="34" charset="0"/>
                <a:ea typeface="MS Mincho" panose="02020609040205080304" pitchFamily="49" charset="-128"/>
              </a:rPr>
              <a:t>DIRETTORE DELLA RICERCA</a:t>
            </a:r>
          </a:p>
          <a:p>
            <a:pPr algn="just" eaLnBrk="1" hangingPunct="1"/>
            <a:r>
              <a:rPr lang="it-IT" altLang="it-IT" sz="1050" b="0" dirty="0">
                <a:solidFill>
                  <a:srgbClr val="000000"/>
                </a:solidFill>
                <a:latin typeface="Calibri" panose="020F0502020204030204" pitchFamily="34" charset="0"/>
                <a:ea typeface="MS Mincho" panose="02020609040205080304" pitchFamily="49" charset="-128"/>
              </a:rPr>
              <a:t>Dott. Pierluigi Ascani</a:t>
            </a:r>
          </a:p>
          <a:p>
            <a:pPr algn="just" eaLnBrk="1" hangingPunct="1"/>
            <a:r>
              <a:rPr lang="it-IT" altLang="it-IT" sz="1050" b="0" dirty="0">
                <a:solidFill>
                  <a:srgbClr val="000000"/>
                </a:solidFill>
                <a:latin typeface="Calibri" panose="020F0502020204030204" pitchFamily="34" charset="0"/>
                <a:ea typeface="MS Mincho" panose="02020609040205080304" pitchFamily="49" charset="-128"/>
              </a:rPr>
              <a:t>Dott. Daniele Serio</a:t>
            </a:r>
            <a:endParaRPr lang="it-IT" altLang="it-IT" sz="1050" b="0" dirty="0">
              <a:solidFill>
                <a:srgbClr val="333399"/>
              </a:solidFill>
              <a:latin typeface="Calibri" panose="020F0502020204030204" pitchFamily="34" charset="0"/>
              <a:ea typeface="MS Mincho" panose="02020609040205080304" pitchFamily="49" charset="-128"/>
            </a:endParaRPr>
          </a:p>
        </p:txBody>
      </p:sp>
      <p:sp>
        <p:nvSpPr>
          <p:cNvPr id="6"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metodo e appendice |</a:t>
            </a:r>
            <a:r>
              <a:rPr lang="it-IT" altLang="it-IT" kern="0" dirty="0">
                <a:solidFill>
                  <a:schemeClr val="tx1"/>
                </a:solidFill>
                <a:latin typeface="Calibri" panose="020F0502020204030204" pitchFamily="34" charset="0"/>
                <a:cs typeface="Arial" panose="020B0604020202020204" pitchFamily="34" charset="0"/>
              </a:rPr>
              <a:t> </a:t>
            </a:r>
            <a:r>
              <a:rPr lang="it-IT" dirty="0">
                <a:solidFill>
                  <a:schemeClr val="tx1"/>
                </a:solidFill>
                <a:latin typeface="Calibri" panose="020F0502020204030204" pitchFamily="34" charset="0"/>
              </a:rPr>
              <a:t>scheda tecnica della ricerca</a:t>
            </a:r>
            <a:endParaRPr lang="it-IT" altLang="it-IT" kern="0" dirty="0">
              <a:solidFill>
                <a:schemeClr val="tx1"/>
              </a:solidFill>
              <a:latin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bwMode="auto">
          <a:xfrm>
            <a:off x="128924" y="1381140"/>
            <a:ext cx="4317640" cy="4033187"/>
          </a:xfrm>
          <a:prstGeom prst="rect">
            <a:avLst/>
          </a:prstGeom>
          <a:noFill/>
          <a:ln w="25400" cap="flat" cmpd="sng" algn="ctr">
            <a:solidFill>
              <a:srgbClr val="1F497D">
                <a:alpha val="6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charset="0"/>
            </a:endParaRPr>
          </a:p>
        </p:txBody>
      </p:sp>
      <p:sp>
        <p:nvSpPr>
          <p:cNvPr id="4" name="CasellaDiTesto 3"/>
          <p:cNvSpPr txBox="1"/>
          <p:nvPr/>
        </p:nvSpPr>
        <p:spPr>
          <a:xfrm>
            <a:off x="124427" y="1407688"/>
            <a:ext cx="4326635" cy="307777"/>
          </a:xfrm>
          <a:prstGeom prst="rect">
            <a:avLst/>
          </a:prstGeom>
          <a:noFill/>
        </p:spPr>
        <p:txBody>
          <a:bodyPr wrap="square" rtlCol="0">
            <a:spAutoFit/>
          </a:bodyPr>
          <a:lstStyle/>
          <a:p>
            <a:r>
              <a:rPr lang="it-IT" sz="1400" dirty="0">
                <a:latin typeface="Calibri" panose="020F0502020204030204" pitchFamily="34" charset="0"/>
              </a:rPr>
              <a:t>Universo delle </a:t>
            </a:r>
            <a:r>
              <a:rPr lang="it-IT" altLang="ja-JP" sz="1400" dirty="0">
                <a:latin typeface="Calibri" panose="020F0502020204030204" pitchFamily="34" charset="0"/>
                <a:ea typeface="MS Mincho" panose="02020609040205080304" pitchFamily="49" charset="-128"/>
              </a:rPr>
              <a:t>imprese </a:t>
            </a:r>
            <a:r>
              <a:rPr lang="it-IT" sz="1400" dirty="0">
                <a:latin typeface="Calibri" panose="020F0502020204030204" pitchFamily="34" charset="0"/>
                <a:cs typeface="Arial" charset="0"/>
              </a:rPr>
              <a:t>del settore </a:t>
            </a:r>
            <a:r>
              <a:rPr lang="it-IT" sz="1400" dirty="0" err="1">
                <a:latin typeface="Calibri" panose="020F0502020204030204" pitchFamily="34" charset="0"/>
                <a:cs typeface="Arial" charset="0"/>
              </a:rPr>
              <a:t>automotive</a:t>
            </a:r>
            <a:endParaRPr lang="it-IT" sz="1400" dirty="0">
              <a:latin typeface="Calibri" panose="020F0502020204030204" pitchFamily="34" charset="0"/>
            </a:endParaRPr>
          </a:p>
        </p:txBody>
      </p:sp>
      <p:sp>
        <p:nvSpPr>
          <p:cNvPr id="13" name="CasellaDiTesto 12"/>
          <p:cNvSpPr txBox="1"/>
          <p:nvPr/>
        </p:nvSpPr>
        <p:spPr>
          <a:xfrm>
            <a:off x="4709026" y="1407688"/>
            <a:ext cx="4348937" cy="307777"/>
          </a:xfrm>
          <a:prstGeom prst="rect">
            <a:avLst/>
          </a:prstGeom>
          <a:noFill/>
        </p:spPr>
        <p:txBody>
          <a:bodyPr wrap="square" rtlCol="0">
            <a:spAutoFit/>
          </a:bodyPr>
          <a:lstStyle/>
          <a:p>
            <a:r>
              <a:rPr lang="it-IT" sz="1400" dirty="0">
                <a:latin typeface="Calibri" panose="020F0502020204030204" pitchFamily="34" charset="0"/>
              </a:rPr>
              <a:t>Campione delle </a:t>
            </a:r>
            <a:r>
              <a:rPr lang="it-IT" altLang="ja-JP" sz="1400" dirty="0">
                <a:latin typeface="Calibri" panose="020F0502020204030204" pitchFamily="34" charset="0"/>
                <a:ea typeface="MS Mincho" panose="02020609040205080304" pitchFamily="49" charset="-128"/>
              </a:rPr>
              <a:t>imprese </a:t>
            </a:r>
            <a:r>
              <a:rPr lang="it-IT" sz="1400" dirty="0">
                <a:latin typeface="Calibri" panose="020F0502020204030204" pitchFamily="34" charset="0"/>
                <a:cs typeface="Arial" charset="0"/>
              </a:rPr>
              <a:t>del settore </a:t>
            </a:r>
            <a:r>
              <a:rPr lang="it-IT" sz="1400" dirty="0" err="1">
                <a:latin typeface="Calibri" panose="020F0502020204030204" pitchFamily="34" charset="0"/>
                <a:cs typeface="Arial" charset="0"/>
              </a:rPr>
              <a:t>automotive</a:t>
            </a:r>
            <a:endParaRPr lang="it-IT" sz="1400" dirty="0">
              <a:latin typeface="Calibri" panose="020F0502020204030204" pitchFamily="34" charset="0"/>
            </a:endParaRPr>
          </a:p>
        </p:txBody>
      </p:sp>
      <p:sp>
        <p:nvSpPr>
          <p:cNvPr id="14" name="Rettangolo 13"/>
          <p:cNvSpPr/>
          <p:nvPr/>
        </p:nvSpPr>
        <p:spPr bwMode="auto">
          <a:xfrm>
            <a:off x="4724674" y="1381140"/>
            <a:ext cx="4317640" cy="4033187"/>
          </a:xfrm>
          <a:prstGeom prst="rect">
            <a:avLst/>
          </a:prstGeom>
          <a:noFill/>
          <a:ln w="25400" cap="flat" cmpd="sng" algn="ctr">
            <a:solidFill>
              <a:srgbClr val="1F497D">
                <a:alpha val="6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charset="0"/>
            </a:endParaRPr>
          </a:p>
        </p:txBody>
      </p:sp>
      <p:sp>
        <p:nvSpPr>
          <p:cNvPr id="11" name="CasellaDiTesto 10"/>
          <p:cNvSpPr txBox="1"/>
          <p:nvPr/>
        </p:nvSpPr>
        <p:spPr>
          <a:xfrm>
            <a:off x="101349" y="5445224"/>
            <a:ext cx="4326635" cy="276999"/>
          </a:xfrm>
          <a:prstGeom prst="rect">
            <a:avLst/>
          </a:prstGeom>
          <a:noFill/>
        </p:spPr>
        <p:txBody>
          <a:bodyPr wrap="square" rtlCol="0">
            <a:spAutoFit/>
          </a:bodyPr>
          <a:lstStyle/>
          <a:p>
            <a:r>
              <a:rPr lang="it-IT" sz="1200" dirty="0">
                <a:latin typeface="Calibri" panose="020F0502020204030204" pitchFamily="34" charset="0"/>
              </a:rPr>
              <a:t>Fonte:</a:t>
            </a:r>
            <a:r>
              <a:rPr lang="it-IT" sz="1200" b="0" dirty="0">
                <a:latin typeface="Calibri" panose="020F0502020204030204" pitchFamily="34" charset="0"/>
              </a:rPr>
              <a:t> </a:t>
            </a:r>
            <a:r>
              <a:rPr lang="it-IT" sz="1200" b="0" dirty="0" err="1">
                <a:latin typeface="Calibri" panose="020F0502020204030204" pitchFamily="34" charset="0"/>
              </a:rPr>
              <a:t>I.Stat</a:t>
            </a:r>
            <a:r>
              <a:rPr lang="it-IT" sz="1200" b="0" dirty="0">
                <a:latin typeface="Calibri" panose="020F0502020204030204" pitchFamily="34" charset="0"/>
              </a:rPr>
              <a:t> 2016</a:t>
            </a:r>
          </a:p>
        </p:txBody>
      </p:sp>
      <p:sp>
        <p:nvSpPr>
          <p:cNvPr id="12"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metodo e appendice |</a:t>
            </a:r>
            <a:r>
              <a:rPr lang="it-IT" altLang="it-IT" kern="0" dirty="0">
                <a:solidFill>
                  <a:schemeClr val="tx1"/>
                </a:solidFill>
                <a:latin typeface="Calibri" panose="020F0502020204030204" pitchFamily="34" charset="0"/>
                <a:cs typeface="Arial" panose="020B0604020202020204" pitchFamily="34" charset="0"/>
              </a:rPr>
              <a:t> </a:t>
            </a:r>
            <a:r>
              <a:rPr lang="it-IT" dirty="0">
                <a:solidFill>
                  <a:schemeClr val="tx1"/>
                </a:solidFill>
                <a:latin typeface="Calibri" panose="020F0502020204030204" pitchFamily="34" charset="0"/>
              </a:rPr>
              <a:t>universo rappresentato e struttura del campione</a:t>
            </a:r>
            <a:endParaRPr lang="it-IT" altLang="it-IT" kern="0" dirty="0">
              <a:solidFill>
                <a:schemeClr val="tx1"/>
              </a:solidFill>
              <a:latin typeface="Calibri" panose="020F0502020204030204" pitchFamily="34" charset="0"/>
              <a:cs typeface="Arial" panose="020B0604020202020204" pitchFamily="34" charset="0"/>
            </a:endParaRPr>
          </a:p>
        </p:txBody>
      </p:sp>
      <p:pic>
        <p:nvPicPr>
          <p:cNvPr id="3" name="Immagine 2"/>
          <p:cNvPicPr>
            <a:picLocks noChangeAspect="1"/>
          </p:cNvPicPr>
          <p:nvPr/>
        </p:nvPicPr>
        <p:blipFill>
          <a:blip r:embed="rId2"/>
          <a:stretch>
            <a:fillRect/>
          </a:stretch>
        </p:blipFill>
        <p:spPr>
          <a:xfrm>
            <a:off x="325293" y="1790401"/>
            <a:ext cx="3924903" cy="3469973"/>
          </a:xfrm>
          <a:prstGeom prst="rect">
            <a:avLst/>
          </a:prstGeom>
        </p:spPr>
      </p:pic>
      <p:pic>
        <p:nvPicPr>
          <p:cNvPr id="5" name="Immagine 4"/>
          <p:cNvPicPr>
            <a:picLocks noChangeAspect="1"/>
          </p:cNvPicPr>
          <p:nvPr/>
        </p:nvPicPr>
        <p:blipFill>
          <a:blip r:embed="rId3"/>
          <a:stretch>
            <a:fillRect/>
          </a:stretch>
        </p:blipFill>
        <p:spPr>
          <a:xfrm>
            <a:off x="4921043" y="1790401"/>
            <a:ext cx="3924903" cy="3469973"/>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ttangolo 4"/>
          <p:cNvSpPr>
            <a:spLocks noChangeArrowheads="1"/>
          </p:cNvSpPr>
          <p:nvPr/>
        </p:nvSpPr>
        <p:spPr bwMode="auto">
          <a:xfrm>
            <a:off x="468313" y="763588"/>
            <a:ext cx="3816350" cy="5473700"/>
          </a:xfrm>
          <a:prstGeom prst="rect">
            <a:avLst/>
          </a:prstGeom>
          <a:noFill/>
          <a:ln w="31750">
            <a:solidFill>
              <a:srgbClr val="113776">
                <a:alpha val="30196"/>
              </a:srgbClr>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it-IT" dirty="0"/>
          </a:p>
        </p:txBody>
      </p:sp>
      <p:sp>
        <p:nvSpPr>
          <p:cNvPr id="6" name="Rettangolo 7"/>
          <p:cNvSpPr>
            <a:spLocks noChangeArrowheads="1"/>
          </p:cNvSpPr>
          <p:nvPr/>
        </p:nvSpPr>
        <p:spPr bwMode="auto">
          <a:xfrm>
            <a:off x="4754563" y="763588"/>
            <a:ext cx="3816350" cy="5473700"/>
          </a:xfrm>
          <a:prstGeom prst="rect">
            <a:avLst/>
          </a:prstGeom>
          <a:noFill/>
          <a:ln w="31750">
            <a:solidFill>
              <a:srgbClr val="113776">
                <a:alpha val="30196"/>
              </a:srgbClr>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it-IT" dirty="0"/>
          </a:p>
        </p:txBody>
      </p:sp>
      <p:pic>
        <p:nvPicPr>
          <p:cNvPr id="4" name="Immagine 3"/>
          <p:cNvPicPr>
            <a:picLocks noChangeAspect="1"/>
          </p:cNvPicPr>
          <p:nvPr/>
        </p:nvPicPr>
        <p:blipFill>
          <a:blip r:embed="rId2"/>
          <a:stretch>
            <a:fillRect/>
          </a:stretch>
        </p:blipFill>
        <p:spPr>
          <a:xfrm>
            <a:off x="624601" y="836712"/>
            <a:ext cx="3503775" cy="4610514"/>
          </a:xfrm>
          <a:prstGeom prst="rect">
            <a:avLst/>
          </a:prstGeom>
        </p:spPr>
      </p:pic>
      <p:pic>
        <p:nvPicPr>
          <p:cNvPr id="5" name="Immagine 4"/>
          <p:cNvPicPr>
            <a:picLocks noChangeAspect="1"/>
          </p:cNvPicPr>
          <p:nvPr/>
        </p:nvPicPr>
        <p:blipFill>
          <a:blip r:embed="rId3"/>
          <a:stretch>
            <a:fillRect/>
          </a:stretch>
        </p:blipFill>
        <p:spPr>
          <a:xfrm>
            <a:off x="5030615" y="964058"/>
            <a:ext cx="3264246" cy="5072760"/>
          </a:xfrm>
          <a:prstGeom prst="rect">
            <a:avLst/>
          </a:prstGeom>
        </p:spPr>
      </p:pic>
      <p:sp>
        <p:nvSpPr>
          <p:cNvPr id="8"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metodo e appendice |</a:t>
            </a:r>
            <a:r>
              <a:rPr lang="it-IT" altLang="it-IT" kern="0" dirty="0">
                <a:solidFill>
                  <a:schemeClr val="tx1"/>
                </a:solidFill>
                <a:latin typeface="Calibri" panose="020F0502020204030204" pitchFamily="34" charset="0"/>
                <a:cs typeface="Arial" panose="020B0604020202020204" pitchFamily="34" charset="0"/>
              </a:rPr>
              <a:t> </a:t>
            </a:r>
            <a:r>
              <a:rPr lang="it-IT" dirty="0">
                <a:solidFill>
                  <a:schemeClr val="tx1"/>
                </a:solidFill>
                <a:latin typeface="Calibri" panose="020F0502020204030204" pitchFamily="34" charset="0"/>
              </a:rPr>
              <a:t>questionario</a:t>
            </a:r>
            <a:endParaRPr lang="it-IT" altLang="it-IT" kern="0" dirty="0">
              <a:solidFill>
                <a:schemeClr val="tx1"/>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413935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ttangolo 6"/>
          <p:cNvSpPr>
            <a:spLocks noChangeArrowheads="1"/>
          </p:cNvSpPr>
          <p:nvPr/>
        </p:nvSpPr>
        <p:spPr bwMode="auto">
          <a:xfrm>
            <a:off x="468313" y="763588"/>
            <a:ext cx="3816350" cy="5473700"/>
          </a:xfrm>
          <a:prstGeom prst="rect">
            <a:avLst/>
          </a:prstGeom>
          <a:noFill/>
          <a:ln w="31750">
            <a:solidFill>
              <a:srgbClr val="113776">
                <a:alpha val="30196"/>
              </a:srgbClr>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it-IT" dirty="0"/>
          </a:p>
        </p:txBody>
      </p:sp>
      <p:sp>
        <p:nvSpPr>
          <p:cNvPr id="55299" name="Rettangolo 7"/>
          <p:cNvSpPr>
            <a:spLocks noChangeArrowheads="1"/>
          </p:cNvSpPr>
          <p:nvPr/>
        </p:nvSpPr>
        <p:spPr bwMode="auto">
          <a:xfrm>
            <a:off x="4754563" y="763588"/>
            <a:ext cx="3816350" cy="5473700"/>
          </a:xfrm>
          <a:prstGeom prst="rect">
            <a:avLst/>
          </a:prstGeom>
          <a:noFill/>
          <a:ln w="31750">
            <a:solidFill>
              <a:srgbClr val="113776">
                <a:alpha val="30196"/>
              </a:srgbClr>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it-IT" dirty="0"/>
          </a:p>
        </p:txBody>
      </p:sp>
      <p:pic>
        <p:nvPicPr>
          <p:cNvPr id="4" name="Immagine 3"/>
          <p:cNvPicPr>
            <a:picLocks noChangeAspect="1"/>
          </p:cNvPicPr>
          <p:nvPr/>
        </p:nvPicPr>
        <p:blipFill>
          <a:blip r:embed="rId2"/>
          <a:stretch>
            <a:fillRect/>
          </a:stretch>
        </p:blipFill>
        <p:spPr>
          <a:xfrm>
            <a:off x="744481" y="964238"/>
            <a:ext cx="3264014" cy="5072400"/>
          </a:xfrm>
          <a:prstGeom prst="rect">
            <a:avLst/>
          </a:prstGeom>
        </p:spPr>
      </p:pic>
      <p:pic>
        <p:nvPicPr>
          <p:cNvPr id="5" name="Immagine 4"/>
          <p:cNvPicPr>
            <a:picLocks noChangeAspect="1"/>
          </p:cNvPicPr>
          <p:nvPr/>
        </p:nvPicPr>
        <p:blipFill>
          <a:blip r:embed="rId3"/>
          <a:stretch>
            <a:fillRect/>
          </a:stretch>
        </p:blipFill>
        <p:spPr>
          <a:xfrm>
            <a:off x="4860041" y="964238"/>
            <a:ext cx="3605394" cy="5072400"/>
          </a:xfrm>
          <a:prstGeom prst="rect">
            <a:avLst/>
          </a:prstGeom>
        </p:spPr>
      </p:pic>
      <p:sp>
        <p:nvSpPr>
          <p:cNvPr id="8"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metodo e appendice |</a:t>
            </a:r>
            <a:r>
              <a:rPr lang="it-IT" altLang="it-IT" kern="0" dirty="0">
                <a:solidFill>
                  <a:schemeClr val="tx1"/>
                </a:solidFill>
                <a:latin typeface="Calibri" panose="020F0502020204030204" pitchFamily="34" charset="0"/>
                <a:cs typeface="Arial" panose="020B0604020202020204" pitchFamily="34" charset="0"/>
              </a:rPr>
              <a:t> </a:t>
            </a:r>
            <a:r>
              <a:rPr lang="it-IT" dirty="0">
                <a:solidFill>
                  <a:schemeClr val="tx1"/>
                </a:solidFill>
                <a:latin typeface="Calibri" panose="020F0502020204030204" pitchFamily="34" charset="0"/>
              </a:rPr>
              <a:t>questionario</a:t>
            </a:r>
            <a:endParaRPr lang="it-IT" altLang="it-IT" kern="0" dirty="0">
              <a:solidFill>
                <a:schemeClr val="tx1"/>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877899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ttangolo 6"/>
          <p:cNvSpPr>
            <a:spLocks noChangeArrowheads="1"/>
          </p:cNvSpPr>
          <p:nvPr/>
        </p:nvSpPr>
        <p:spPr bwMode="auto">
          <a:xfrm>
            <a:off x="468313" y="763588"/>
            <a:ext cx="3816350" cy="5473700"/>
          </a:xfrm>
          <a:prstGeom prst="rect">
            <a:avLst/>
          </a:prstGeom>
          <a:noFill/>
          <a:ln w="31750">
            <a:solidFill>
              <a:srgbClr val="113776">
                <a:alpha val="30196"/>
              </a:srgbClr>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it-IT" dirty="0"/>
          </a:p>
        </p:txBody>
      </p:sp>
      <p:sp>
        <p:nvSpPr>
          <p:cNvPr id="56323" name="Rettangolo 7"/>
          <p:cNvSpPr>
            <a:spLocks noChangeArrowheads="1"/>
          </p:cNvSpPr>
          <p:nvPr/>
        </p:nvSpPr>
        <p:spPr bwMode="auto">
          <a:xfrm>
            <a:off x="4754563" y="763588"/>
            <a:ext cx="3816350" cy="5473700"/>
          </a:xfrm>
          <a:prstGeom prst="rect">
            <a:avLst/>
          </a:prstGeom>
          <a:noFill/>
          <a:ln w="31750">
            <a:solidFill>
              <a:srgbClr val="113776">
                <a:alpha val="30196"/>
              </a:srgbClr>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it-IT" dirty="0"/>
          </a:p>
        </p:txBody>
      </p:sp>
      <p:pic>
        <p:nvPicPr>
          <p:cNvPr id="4" name="Immagine 3"/>
          <p:cNvPicPr>
            <a:picLocks noChangeAspect="1"/>
          </p:cNvPicPr>
          <p:nvPr/>
        </p:nvPicPr>
        <p:blipFill>
          <a:blip r:embed="rId2"/>
          <a:stretch>
            <a:fillRect/>
          </a:stretch>
        </p:blipFill>
        <p:spPr>
          <a:xfrm>
            <a:off x="744479" y="964238"/>
            <a:ext cx="3264018" cy="5072400"/>
          </a:xfrm>
          <a:prstGeom prst="rect">
            <a:avLst/>
          </a:prstGeom>
        </p:spPr>
      </p:pic>
      <p:pic>
        <p:nvPicPr>
          <p:cNvPr id="5" name="Immagine 4"/>
          <p:cNvPicPr>
            <a:picLocks noChangeAspect="1"/>
          </p:cNvPicPr>
          <p:nvPr/>
        </p:nvPicPr>
        <p:blipFill>
          <a:blip r:embed="rId3"/>
          <a:stretch>
            <a:fillRect/>
          </a:stretch>
        </p:blipFill>
        <p:spPr>
          <a:xfrm>
            <a:off x="5030731" y="964238"/>
            <a:ext cx="3264014" cy="5072400"/>
          </a:xfrm>
          <a:prstGeom prst="rect">
            <a:avLst/>
          </a:prstGeom>
        </p:spPr>
      </p:pic>
      <p:sp>
        <p:nvSpPr>
          <p:cNvPr id="8"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metodo e appendice |</a:t>
            </a:r>
            <a:r>
              <a:rPr lang="it-IT" altLang="it-IT" kern="0" dirty="0">
                <a:solidFill>
                  <a:schemeClr val="tx1"/>
                </a:solidFill>
                <a:latin typeface="Calibri" panose="020F0502020204030204" pitchFamily="34" charset="0"/>
                <a:cs typeface="Arial" panose="020B0604020202020204" pitchFamily="34" charset="0"/>
              </a:rPr>
              <a:t> </a:t>
            </a:r>
            <a:r>
              <a:rPr lang="it-IT" dirty="0">
                <a:solidFill>
                  <a:schemeClr val="tx1"/>
                </a:solidFill>
                <a:latin typeface="Calibri" panose="020F0502020204030204" pitchFamily="34" charset="0"/>
              </a:rPr>
              <a:t>questionario</a:t>
            </a:r>
            <a:endParaRPr lang="it-IT" altLang="it-IT" kern="0" dirty="0">
              <a:solidFill>
                <a:schemeClr val="tx1"/>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956103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ttangolo 6"/>
          <p:cNvSpPr>
            <a:spLocks noChangeArrowheads="1"/>
          </p:cNvSpPr>
          <p:nvPr/>
        </p:nvSpPr>
        <p:spPr bwMode="auto">
          <a:xfrm>
            <a:off x="468313" y="763588"/>
            <a:ext cx="3816350" cy="5473700"/>
          </a:xfrm>
          <a:prstGeom prst="rect">
            <a:avLst/>
          </a:prstGeom>
          <a:noFill/>
          <a:ln w="31750">
            <a:solidFill>
              <a:srgbClr val="113776">
                <a:alpha val="30196"/>
              </a:srgbClr>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it-IT" dirty="0"/>
          </a:p>
        </p:txBody>
      </p:sp>
      <p:sp>
        <p:nvSpPr>
          <p:cNvPr id="56323" name="Rettangolo 7"/>
          <p:cNvSpPr>
            <a:spLocks noChangeArrowheads="1"/>
          </p:cNvSpPr>
          <p:nvPr/>
        </p:nvSpPr>
        <p:spPr bwMode="auto">
          <a:xfrm>
            <a:off x="4754563" y="763588"/>
            <a:ext cx="3816350" cy="5473700"/>
          </a:xfrm>
          <a:prstGeom prst="rect">
            <a:avLst/>
          </a:prstGeom>
          <a:noFill/>
          <a:ln w="31750">
            <a:solidFill>
              <a:srgbClr val="113776">
                <a:alpha val="30196"/>
              </a:srgbClr>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it-IT" dirty="0"/>
          </a:p>
        </p:txBody>
      </p:sp>
      <p:pic>
        <p:nvPicPr>
          <p:cNvPr id="4" name="Immagine 3"/>
          <p:cNvPicPr>
            <a:picLocks noChangeAspect="1"/>
          </p:cNvPicPr>
          <p:nvPr/>
        </p:nvPicPr>
        <p:blipFill>
          <a:blip r:embed="rId2"/>
          <a:stretch>
            <a:fillRect/>
          </a:stretch>
        </p:blipFill>
        <p:spPr>
          <a:xfrm>
            <a:off x="745354" y="964238"/>
            <a:ext cx="3262268" cy="5072400"/>
          </a:xfrm>
          <a:prstGeom prst="rect">
            <a:avLst/>
          </a:prstGeom>
        </p:spPr>
      </p:pic>
      <p:pic>
        <p:nvPicPr>
          <p:cNvPr id="5" name="Immagine 4"/>
          <p:cNvPicPr>
            <a:picLocks noChangeAspect="1"/>
          </p:cNvPicPr>
          <p:nvPr/>
        </p:nvPicPr>
        <p:blipFill>
          <a:blip r:embed="rId3"/>
          <a:stretch>
            <a:fillRect/>
          </a:stretch>
        </p:blipFill>
        <p:spPr>
          <a:xfrm>
            <a:off x="4970063" y="964238"/>
            <a:ext cx="3385350" cy="5072400"/>
          </a:xfrm>
          <a:prstGeom prst="rect">
            <a:avLst/>
          </a:prstGeom>
        </p:spPr>
      </p:pic>
      <p:sp>
        <p:nvSpPr>
          <p:cNvPr id="8"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metodo e appendice |</a:t>
            </a:r>
            <a:r>
              <a:rPr lang="it-IT" altLang="it-IT" kern="0" dirty="0">
                <a:solidFill>
                  <a:schemeClr val="tx1"/>
                </a:solidFill>
                <a:latin typeface="Calibri" panose="020F0502020204030204" pitchFamily="34" charset="0"/>
                <a:cs typeface="Arial" panose="020B0604020202020204" pitchFamily="34" charset="0"/>
              </a:rPr>
              <a:t> </a:t>
            </a:r>
            <a:r>
              <a:rPr lang="it-IT" dirty="0">
                <a:solidFill>
                  <a:schemeClr val="tx1"/>
                </a:solidFill>
                <a:latin typeface="Calibri" panose="020F0502020204030204" pitchFamily="34" charset="0"/>
              </a:rPr>
              <a:t>questionario</a:t>
            </a:r>
            <a:endParaRPr lang="it-IT" altLang="it-IT" kern="0" dirty="0">
              <a:solidFill>
                <a:schemeClr val="tx1"/>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595525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ttangolo 6"/>
          <p:cNvSpPr>
            <a:spLocks noChangeArrowheads="1"/>
          </p:cNvSpPr>
          <p:nvPr/>
        </p:nvSpPr>
        <p:spPr bwMode="auto">
          <a:xfrm>
            <a:off x="468313" y="763588"/>
            <a:ext cx="3816350" cy="5473700"/>
          </a:xfrm>
          <a:prstGeom prst="rect">
            <a:avLst/>
          </a:prstGeom>
          <a:noFill/>
          <a:ln w="31750">
            <a:solidFill>
              <a:srgbClr val="113776">
                <a:alpha val="30196"/>
              </a:srgbClr>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it-IT" dirty="0"/>
          </a:p>
        </p:txBody>
      </p:sp>
      <p:sp>
        <p:nvSpPr>
          <p:cNvPr id="56323" name="Rettangolo 7"/>
          <p:cNvSpPr>
            <a:spLocks noChangeArrowheads="1"/>
          </p:cNvSpPr>
          <p:nvPr/>
        </p:nvSpPr>
        <p:spPr bwMode="auto">
          <a:xfrm>
            <a:off x="4754563" y="763588"/>
            <a:ext cx="3816350" cy="5473700"/>
          </a:xfrm>
          <a:prstGeom prst="rect">
            <a:avLst/>
          </a:prstGeom>
          <a:noFill/>
          <a:ln w="31750">
            <a:solidFill>
              <a:srgbClr val="113776">
                <a:alpha val="30196"/>
              </a:srgbClr>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it-IT" dirty="0"/>
          </a:p>
        </p:txBody>
      </p:sp>
      <p:pic>
        <p:nvPicPr>
          <p:cNvPr id="4" name="Immagine 3"/>
          <p:cNvPicPr>
            <a:picLocks noChangeAspect="1"/>
          </p:cNvPicPr>
          <p:nvPr/>
        </p:nvPicPr>
        <p:blipFill>
          <a:blip r:embed="rId2"/>
          <a:stretch>
            <a:fillRect/>
          </a:stretch>
        </p:blipFill>
        <p:spPr>
          <a:xfrm>
            <a:off x="730096" y="964238"/>
            <a:ext cx="3292784" cy="5072400"/>
          </a:xfrm>
          <a:prstGeom prst="rect">
            <a:avLst/>
          </a:prstGeom>
        </p:spPr>
      </p:pic>
      <p:pic>
        <p:nvPicPr>
          <p:cNvPr id="5" name="Immagine 4"/>
          <p:cNvPicPr>
            <a:picLocks noChangeAspect="1"/>
          </p:cNvPicPr>
          <p:nvPr/>
        </p:nvPicPr>
        <p:blipFill>
          <a:blip r:embed="rId3"/>
          <a:stretch>
            <a:fillRect/>
          </a:stretch>
        </p:blipFill>
        <p:spPr>
          <a:xfrm>
            <a:off x="5031313" y="964238"/>
            <a:ext cx="3262850" cy="5072400"/>
          </a:xfrm>
          <a:prstGeom prst="rect">
            <a:avLst/>
          </a:prstGeom>
        </p:spPr>
      </p:pic>
      <p:sp>
        <p:nvSpPr>
          <p:cNvPr id="8"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metodo e appendice |</a:t>
            </a:r>
            <a:r>
              <a:rPr lang="it-IT" altLang="it-IT" kern="0" dirty="0">
                <a:solidFill>
                  <a:schemeClr val="tx1"/>
                </a:solidFill>
                <a:latin typeface="Calibri" panose="020F0502020204030204" pitchFamily="34" charset="0"/>
                <a:cs typeface="Arial" panose="020B0604020202020204" pitchFamily="34" charset="0"/>
              </a:rPr>
              <a:t> </a:t>
            </a:r>
            <a:r>
              <a:rPr lang="it-IT" dirty="0">
                <a:solidFill>
                  <a:schemeClr val="tx1"/>
                </a:solidFill>
                <a:latin typeface="Calibri" panose="020F0502020204030204" pitchFamily="34" charset="0"/>
              </a:rPr>
              <a:t>questionario</a:t>
            </a:r>
            <a:endParaRPr lang="it-IT" altLang="it-IT" kern="0" dirty="0">
              <a:solidFill>
                <a:schemeClr val="tx1"/>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453770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ttangolo 6"/>
          <p:cNvSpPr>
            <a:spLocks noChangeArrowheads="1"/>
          </p:cNvSpPr>
          <p:nvPr/>
        </p:nvSpPr>
        <p:spPr bwMode="auto">
          <a:xfrm>
            <a:off x="468313" y="763588"/>
            <a:ext cx="3816350" cy="5473700"/>
          </a:xfrm>
          <a:prstGeom prst="rect">
            <a:avLst/>
          </a:prstGeom>
          <a:noFill/>
          <a:ln w="31750">
            <a:solidFill>
              <a:srgbClr val="113776">
                <a:alpha val="30196"/>
              </a:srgbClr>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it-IT" dirty="0"/>
          </a:p>
        </p:txBody>
      </p:sp>
      <p:sp>
        <p:nvSpPr>
          <p:cNvPr id="56323" name="Rettangolo 7"/>
          <p:cNvSpPr>
            <a:spLocks noChangeArrowheads="1"/>
          </p:cNvSpPr>
          <p:nvPr/>
        </p:nvSpPr>
        <p:spPr bwMode="auto">
          <a:xfrm>
            <a:off x="4754563" y="763588"/>
            <a:ext cx="3816350" cy="5473700"/>
          </a:xfrm>
          <a:prstGeom prst="rect">
            <a:avLst/>
          </a:prstGeom>
          <a:noFill/>
          <a:ln w="31750">
            <a:solidFill>
              <a:srgbClr val="113776">
                <a:alpha val="30196"/>
              </a:srgbClr>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it-IT" dirty="0"/>
          </a:p>
        </p:txBody>
      </p:sp>
      <p:pic>
        <p:nvPicPr>
          <p:cNvPr id="4" name="Immagine 3"/>
          <p:cNvPicPr>
            <a:picLocks noChangeAspect="1"/>
          </p:cNvPicPr>
          <p:nvPr/>
        </p:nvPicPr>
        <p:blipFill>
          <a:blip r:embed="rId2"/>
          <a:stretch>
            <a:fillRect/>
          </a:stretch>
        </p:blipFill>
        <p:spPr>
          <a:xfrm>
            <a:off x="742442" y="964238"/>
            <a:ext cx="3268093" cy="5072400"/>
          </a:xfrm>
          <a:prstGeom prst="rect">
            <a:avLst/>
          </a:prstGeom>
        </p:spPr>
      </p:pic>
      <p:pic>
        <p:nvPicPr>
          <p:cNvPr id="5" name="Immagine 4"/>
          <p:cNvPicPr>
            <a:picLocks noChangeAspect="1"/>
          </p:cNvPicPr>
          <p:nvPr/>
        </p:nvPicPr>
        <p:blipFill>
          <a:blip r:embed="rId3"/>
          <a:stretch>
            <a:fillRect/>
          </a:stretch>
        </p:blipFill>
        <p:spPr>
          <a:xfrm>
            <a:off x="5001403" y="964238"/>
            <a:ext cx="3322670" cy="5072400"/>
          </a:xfrm>
          <a:prstGeom prst="rect">
            <a:avLst/>
          </a:prstGeom>
        </p:spPr>
      </p:pic>
      <p:sp>
        <p:nvSpPr>
          <p:cNvPr id="8"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metodo e appendice |</a:t>
            </a:r>
            <a:r>
              <a:rPr lang="it-IT" altLang="it-IT" kern="0" dirty="0">
                <a:solidFill>
                  <a:schemeClr val="tx1"/>
                </a:solidFill>
                <a:latin typeface="Calibri" panose="020F0502020204030204" pitchFamily="34" charset="0"/>
                <a:cs typeface="Arial" panose="020B0604020202020204" pitchFamily="34" charset="0"/>
              </a:rPr>
              <a:t> </a:t>
            </a:r>
            <a:r>
              <a:rPr lang="it-IT" dirty="0">
                <a:solidFill>
                  <a:schemeClr val="tx1"/>
                </a:solidFill>
                <a:latin typeface="Calibri" panose="020F0502020204030204" pitchFamily="34" charset="0"/>
              </a:rPr>
              <a:t>questionario</a:t>
            </a:r>
            <a:endParaRPr lang="it-IT" altLang="it-IT" kern="0" dirty="0">
              <a:solidFill>
                <a:schemeClr val="tx1"/>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983518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ttangolo 6"/>
          <p:cNvSpPr>
            <a:spLocks noChangeArrowheads="1"/>
          </p:cNvSpPr>
          <p:nvPr/>
        </p:nvSpPr>
        <p:spPr bwMode="auto">
          <a:xfrm>
            <a:off x="468313" y="763588"/>
            <a:ext cx="3816350" cy="5473700"/>
          </a:xfrm>
          <a:prstGeom prst="rect">
            <a:avLst/>
          </a:prstGeom>
          <a:noFill/>
          <a:ln w="31750">
            <a:solidFill>
              <a:srgbClr val="113776">
                <a:alpha val="30196"/>
              </a:srgbClr>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it-IT" dirty="0"/>
          </a:p>
        </p:txBody>
      </p:sp>
      <p:sp>
        <p:nvSpPr>
          <p:cNvPr id="56323" name="Rettangolo 7"/>
          <p:cNvSpPr>
            <a:spLocks noChangeArrowheads="1"/>
          </p:cNvSpPr>
          <p:nvPr/>
        </p:nvSpPr>
        <p:spPr bwMode="auto">
          <a:xfrm>
            <a:off x="4754563" y="763588"/>
            <a:ext cx="3816350" cy="5473700"/>
          </a:xfrm>
          <a:prstGeom prst="rect">
            <a:avLst/>
          </a:prstGeom>
          <a:noFill/>
          <a:ln w="31750">
            <a:solidFill>
              <a:srgbClr val="113776">
                <a:alpha val="30196"/>
              </a:srgbClr>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it-IT" dirty="0"/>
          </a:p>
        </p:txBody>
      </p:sp>
      <p:pic>
        <p:nvPicPr>
          <p:cNvPr id="2" name="Immagine 1"/>
          <p:cNvPicPr>
            <a:picLocks noChangeAspect="1"/>
          </p:cNvPicPr>
          <p:nvPr/>
        </p:nvPicPr>
        <p:blipFill>
          <a:blip r:embed="rId2"/>
          <a:stretch>
            <a:fillRect/>
          </a:stretch>
        </p:blipFill>
        <p:spPr>
          <a:xfrm>
            <a:off x="718764" y="964238"/>
            <a:ext cx="3315448" cy="5072400"/>
          </a:xfrm>
          <a:prstGeom prst="rect">
            <a:avLst/>
          </a:prstGeom>
        </p:spPr>
      </p:pic>
      <p:pic>
        <p:nvPicPr>
          <p:cNvPr id="3" name="Immagine 2"/>
          <p:cNvPicPr>
            <a:picLocks noChangeAspect="1"/>
          </p:cNvPicPr>
          <p:nvPr/>
        </p:nvPicPr>
        <p:blipFill>
          <a:blip r:embed="rId3"/>
          <a:stretch>
            <a:fillRect/>
          </a:stretch>
        </p:blipFill>
        <p:spPr>
          <a:xfrm>
            <a:off x="4986494" y="964238"/>
            <a:ext cx="3352489" cy="5072400"/>
          </a:xfrm>
          <a:prstGeom prst="rect">
            <a:avLst/>
          </a:prstGeom>
        </p:spPr>
      </p:pic>
      <p:sp>
        <p:nvSpPr>
          <p:cNvPr id="8"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metodo e appendice |</a:t>
            </a:r>
            <a:r>
              <a:rPr lang="it-IT" altLang="it-IT" kern="0" dirty="0">
                <a:solidFill>
                  <a:schemeClr val="tx1"/>
                </a:solidFill>
                <a:latin typeface="Calibri" panose="020F0502020204030204" pitchFamily="34" charset="0"/>
                <a:cs typeface="Arial" panose="020B0604020202020204" pitchFamily="34" charset="0"/>
              </a:rPr>
              <a:t> </a:t>
            </a:r>
            <a:r>
              <a:rPr lang="it-IT" dirty="0">
                <a:solidFill>
                  <a:schemeClr val="tx1"/>
                </a:solidFill>
                <a:latin typeface="Calibri" panose="020F0502020204030204" pitchFamily="34" charset="0"/>
              </a:rPr>
              <a:t>questionario</a:t>
            </a:r>
            <a:endParaRPr lang="it-IT" altLang="it-IT" kern="0" dirty="0">
              <a:solidFill>
                <a:schemeClr val="tx1"/>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60692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egnaposto contenuto 2"/>
          <p:cNvSpPr>
            <a:spLocks noGrp="1"/>
          </p:cNvSpPr>
          <p:nvPr>
            <p:ph idx="1"/>
          </p:nvPr>
        </p:nvSpPr>
        <p:spPr>
          <a:xfrm>
            <a:off x="284449" y="836712"/>
            <a:ext cx="8597014" cy="5469190"/>
          </a:xfrm>
        </p:spPr>
        <p:txBody>
          <a:bodyPr wrap="square">
            <a:spAutoFit/>
          </a:bodyPr>
          <a:lstStyle/>
          <a:p>
            <a:pPr marL="0" indent="0" algn="just">
              <a:lnSpc>
                <a:spcPct val="110000"/>
              </a:lnSpc>
              <a:spcBef>
                <a:spcPts val="300"/>
              </a:spcBef>
              <a:buFontTx/>
              <a:buNone/>
            </a:pPr>
            <a:r>
              <a:rPr lang="it-IT" sz="1600" b="1" u="sng" dirty="0">
                <a:latin typeface="Calibri" panose="020F0502020204030204" pitchFamily="34" charset="0"/>
              </a:rPr>
              <a:t>Congiuntura economica</a:t>
            </a:r>
          </a:p>
          <a:p>
            <a:pPr marL="0" indent="0" algn="just">
              <a:lnSpc>
                <a:spcPct val="110000"/>
              </a:lnSpc>
              <a:spcBef>
                <a:spcPts val="300"/>
              </a:spcBef>
              <a:buFontTx/>
              <a:buNone/>
            </a:pPr>
            <a:r>
              <a:rPr lang="it-IT" sz="1600" dirty="0">
                <a:latin typeface="Calibri" panose="020F0502020204030204" pitchFamily="34" charset="0"/>
              </a:rPr>
              <a:t>Il </a:t>
            </a:r>
            <a:r>
              <a:rPr lang="it-IT" sz="1600" b="1" i="1" dirty="0" err="1">
                <a:latin typeface="Calibri" panose="020F0502020204030204" pitchFamily="34" charset="0"/>
              </a:rPr>
              <a:t>sentiment</a:t>
            </a:r>
            <a:r>
              <a:rPr lang="it-IT" sz="1600" dirty="0">
                <a:latin typeface="Calibri" panose="020F0502020204030204" pitchFamily="34" charset="0"/>
              </a:rPr>
              <a:t> delle imprese </a:t>
            </a:r>
            <a:r>
              <a:rPr lang="it-IT" sz="1600" dirty="0" err="1">
                <a:latin typeface="Calibri" panose="020F0502020204030204" pitchFamily="34" charset="0"/>
              </a:rPr>
              <a:t>dell’automotive</a:t>
            </a:r>
            <a:r>
              <a:rPr lang="it-IT" sz="1600" dirty="0">
                <a:latin typeface="Calibri" panose="020F0502020204030204" pitchFamily="34" charset="0"/>
              </a:rPr>
              <a:t> risulta in </a:t>
            </a:r>
            <a:r>
              <a:rPr lang="it-IT" sz="1600" b="1" dirty="0">
                <a:latin typeface="Calibri" panose="020F0502020204030204" pitchFamily="34" charset="0"/>
              </a:rPr>
              <a:t>leggero miglioramento in vista della seconda parte del 2016</a:t>
            </a:r>
            <a:r>
              <a:rPr lang="it-IT" sz="1600" dirty="0">
                <a:latin typeface="Calibri" panose="020F0502020204030204" pitchFamily="34" charset="0"/>
              </a:rPr>
              <a:t>, sia con riferimento all’andamento dell’economia del paese, sia per quel che riguarda la propria attività. L’incremento in termini di fiducia, tuttavia, </a:t>
            </a:r>
            <a:r>
              <a:rPr lang="it-IT" sz="1600" b="1" dirty="0">
                <a:latin typeface="Calibri" panose="020F0502020204030204" pitchFamily="34" charset="0"/>
              </a:rPr>
              <a:t>non basta ancora a recuperare tutto il terreno perso nel corso degli anni della crisi.</a:t>
            </a:r>
          </a:p>
          <a:p>
            <a:pPr marL="0" indent="0" algn="just">
              <a:lnSpc>
                <a:spcPct val="110000"/>
              </a:lnSpc>
              <a:spcBef>
                <a:spcPts val="300"/>
              </a:spcBef>
              <a:buFontTx/>
              <a:buNone/>
            </a:pPr>
            <a:r>
              <a:rPr lang="it-IT" sz="1600" dirty="0">
                <a:latin typeface="Calibri" panose="020F0502020204030204" pitchFamily="34" charset="0"/>
              </a:rPr>
              <a:t>Il lieve miglioramento è in parte spiegato dall’</a:t>
            </a:r>
            <a:r>
              <a:rPr lang="it-IT" sz="1600" b="1" dirty="0">
                <a:latin typeface="Calibri" panose="020F0502020204030204" pitchFamily="34" charset="0"/>
              </a:rPr>
              <a:t>incremento delle immatricolazioni </a:t>
            </a:r>
            <a:r>
              <a:rPr lang="it-IT" sz="1600" dirty="0">
                <a:latin typeface="Calibri" panose="020F0502020204030204" pitchFamily="34" charset="0"/>
              </a:rPr>
              <a:t>di nuovi veicoli e motocicli, il cui </a:t>
            </a:r>
            <a:r>
              <a:rPr lang="it-IT" sz="1600" i="1" dirty="0">
                <a:latin typeface="Calibri" panose="020F0502020204030204" pitchFamily="34" charset="0"/>
              </a:rPr>
              <a:t>trend</a:t>
            </a:r>
            <a:r>
              <a:rPr lang="it-IT" sz="1600" dirty="0">
                <a:latin typeface="Calibri" panose="020F0502020204030204" pitchFamily="34" charset="0"/>
              </a:rPr>
              <a:t> torna a sfiorare i livelli del 2009 dopo la flessione registrata negli ultimi anni. </a:t>
            </a:r>
          </a:p>
          <a:p>
            <a:pPr marL="0" indent="0" algn="just">
              <a:lnSpc>
                <a:spcPct val="110000"/>
              </a:lnSpc>
              <a:spcBef>
                <a:spcPts val="300"/>
              </a:spcBef>
              <a:buFontTx/>
              <a:buNone/>
            </a:pPr>
            <a:r>
              <a:rPr lang="it-IT" sz="1600" dirty="0">
                <a:latin typeface="Calibri" panose="020F0502020204030204" pitchFamily="34" charset="0"/>
              </a:rPr>
              <a:t>Tale incremento </a:t>
            </a:r>
            <a:r>
              <a:rPr lang="it-IT" sz="1600" b="1" dirty="0">
                <a:latin typeface="Calibri" panose="020F0502020204030204" pitchFamily="34" charset="0"/>
              </a:rPr>
              <a:t>non si è però tradotto in un effettivo aumento della redditività delle imprese</a:t>
            </a:r>
            <a:r>
              <a:rPr lang="it-IT" sz="1600" dirty="0">
                <a:latin typeface="Calibri" panose="020F0502020204030204" pitchFamily="34" charset="0"/>
              </a:rPr>
              <a:t>, con i </a:t>
            </a:r>
            <a:r>
              <a:rPr lang="it-IT" sz="1600" i="1" dirty="0">
                <a:latin typeface="Calibri" panose="020F0502020204030204" pitchFamily="34" charset="0"/>
              </a:rPr>
              <a:t>dealer </a:t>
            </a:r>
            <a:r>
              <a:rPr lang="it-IT" sz="1600" dirty="0">
                <a:latin typeface="Calibri" panose="020F0502020204030204" pitchFamily="34" charset="0"/>
              </a:rPr>
              <a:t>che adducono la scarsa sostenibilità del business come vero e proprio ostacolo in questo senso. Il </a:t>
            </a:r>
            <a:r>
              <a:rPr lang="it-IT" sz="1600" b="1" dirty="0">
                <a:latin typeface="Calibri" panose="020F0502020204030204" pitchFamily="34" charset="0"/>
              </a:rPr>
              <a:t>livello dei ricavi </a:t>
            </a:r>
            <a:r>
              <a:rPr lang="it-IT" sz="1600" dirty="0">
                <a:latin typeface="Calibri" panose="020F0502020204030204" pitchFamily="34" charset="0"/>
              </a:rPr>
              <a:t>dei </a:t>
            </a:r>
            <a:r>
              <a:rPr lang="it-IT" sz="1600" b="1" dirty="0">
                <a:latin typeface="Calibri" panose="020F0502020204030204" pitchFamily="34" charset="0"/>
              </a:rPr>
              <a:t>rivenditori</a:t>
            </a:r>
            <a:r>
              <a:rPr lang="it-IT" sz="1600" dirty="0">
                <a:latin typeface="Calibri" panose="020F0502020204030204" pitchFamily="34" charset="0"/>
              </a:rPr>
              <a:t> appare comunque in aumento, specialmente tra gli operatori più strutturati (quelli di dimensioni più grandi) e quelli operativi nelle regioni del Nord Ovest.</a:t>
            </a:r>
          </a:p>
          <a:p>
            <a:pPr marL="0" indent="0" algn="just">
              <a:lnSpc>
                <a:spcPct val="110000"/>
              </a:lnSpc>
              <a:spcBef>
                <a:spcPts val="300"/>
              </a:spcBef>
              <a:buFontTx/>
              <a:buNone/>
            </a:pPr>
            <a:r>
              <a:rPr lang="it-IT" sz="1600" dirty="0">
                <a:latin typeface="Calibri" panose="020F0502020204030204" pitchFamily="34" charset="0"/>
              </a:rPr>
              <a:t>Aumenta, anche se in modo impercettibile, la </a:t>
            </a:r>
            <a:r>
              <a:rPr lang="it-IT" sz="1600" b="1" dirty="0">
                <a:latin typeface="Calibri" panose="020F0502020204030204" pitchFamily="34" charset="0"/>
              </a:rPr>
              <a:t>marginalità delle imprese</a:t>
            </a:r>
            <a:r>
              <a:rPr lang="it-IT" sz="1600" dirty="0">
                <a:latin typeface="Calibri" panose="020F0502020204030204" pitchFamily="34" charset="0"/>
              </a:rPr>
              <a:t>: nel periodo gennaio-giugno 2016, rispetto allo stesso periodo del 2015, la variazione, seppur in segno positivo, pare ancora fin troppo lieve (</a:t>
            </a:r>
            <a:r>
              <a:rPr lang="it-IT" sz="1600" b="1" dirty="0">
                <a:latin typeface="Calibri" panose="020F0502020204030204" pitchFamily="34" charset="0"/>
              </a:rPr>
              <a:t>mediamente, solo il 7% degli operatori ha ravvisato un aumento</a:t>
            </a:r>
            <a:r>
              <a:rPr lang="it-IT" sz="1600" dirty="0">
                <a:latin typeface="Calibri" panose="020F0502020204030204" pitchFamily="34" charset="0"/>
              </a:rPr>
              <a:t>).</a:t>
            </a:r>
          </a:p>
          <a:p>
            <a:pPr marL="0" indent="0" algn="just">
              <a:lnSpc>
                <a:spcPct val="110000"/>
              </a:lnSpc>
              <a:spcBef>
                <a:spcPts val="300"/>
              </a:spcBef>
              <a:buFontTx/>
              <a:buNone/>
            </a:pPr>
            <a:r>
              <a:rPr lang="it-IT" sz="1600" dirty="0">
                <a:latin typeface="Calibri" panose="020F0502020204030204" pitchFamily="34" charset="0"/>
              </a:rPr>
              <a:t>In ogni caso, </a:t>
            </a:r>
            <a:r>
              <a:rPr lang="it-IT" sz="1600" b="1" dirty="0">
                <a:latin typeface="Calibri" panose="020F0502020204030204" pitchFamily="34" charset="0"/>
              </a:rPr>
              <a:t>permane l’accenno di ottimismo per il futuro</a:t>
            </a:r>
            <a:r>
              <a:rPr lang="it-IT" sz="1600" dirty="0">
                <a:latin typeface="Calibri" panose="020F0502020204030204" pitchFamily="34" charset="0"/>
              </a:rPr>
              <a:t>, che si riscontra anche nella visione a lungo termine. Tre operatori su quattro ritengono che, da qui a cinque anni, lo stato di salute del comparto sarà migliore o almeno invariato rispetto ad oggi. </a:t>
            </a:r>
          </a:p>
          <a:p>
            <a:pPr marL="0" indent="0" algn="just">
              <a:lnSpc>
                <a:spcPct val="110000"/>
              </a:lnSpc>
              <a:spcBef>
                <a:spcPts val="300"/>
              </a:spcBef>
              <a:buFontTx/>
              <a:buNone/>
            </a:pPr>
            <a:r>
              <a:rPr lang="it-IT" sz="1600" dirty="0">
                <a:latin typeface="Calibri" panose="020F0502020204030204" pitchFamily="34" charset="0"/>
              </a:rPr>
              <a:t>Attualmente, sono il 37% le imprese </a:t>
            </a:r>
            <a:r>
              <a:rPr lang="it-IT" sz="1600" dirty="0" err="1">
                <a:latin typeface="Calibri" panose="020F0502020204030204" pitchFamily="34" charset="0"/>
              </a:rPr>
              <a:t>dell’automotive</a:t>
            </a:r>
            <a:r>
              <a:rPr lang="it-IT" sz="1600" dirty="0">
                <a:latin typeface="Calibri" panose="020F0502020204030204" pitchFamily="34" charset="0"/>
              </a:rPr>
              <a:t> che si dichiarano già fuori dalla crisi (ben il 63% ancora non si sente definitivamente fuori dal tunnel). </a:t>
            </a:r>
          </a:p>
        </p:txBody>
      </p:sp>
      <p:sp>
        <p:nvSpPr>
          <p:cNvPr id="16" name="Rectangle 4"/>
          <p:cNvSpPr>
            <a:spLocks noGrp="1" noChangeArrowheads="1"/>
          </p:cNvSpPr>
          <p:nvPr>
            <p:ph type="title" idx="4294967295"/>
          </p:nvPr>
        </p:nvSpPr>
        <p:spPr>
          <a:xfrm>
            <a:off x="395288" y="188913"/>
            <a:ext cx="8280400" cy="765175"/>
          </a:xfrm>
        </p:spPr>
        <p:txBody>
          <a:bodyPr/>
          <a:lstStyle/>
          <a:p>
            <a:pPr eaLnBrk="1" hangingPunct="1"/>
            <a:r>
              <a:rPr lang="it-IT" altLang="it-IT" dirty="0">
                <a:solidFill>
                  <a:srgbClr val="1F4E79"/>
                </a:solidFill>
                <a:latin typeface="Calibri" panose="020F0502020204030204" pitchFamily="34" charset="0"/>
                <a:cs typeface="Arial" panose="020B0604020202020204" pitchFamily="34" charset="0"/>
              </a:rPr>
              <a:t>considerazioni generali di sintesi |</a:t>
            </a:r>
            <a:r>
              <a:rPr lang="it-IT" altLang="it-IT" dirty="0">
                <a:solidFill>
                  <a:schemeClr val="tx1"/>
                </a:solidFill>
                <a:latin typeface="Calibri" panose="020F0502020204030204" pitchFamily="34" charset="0"/>
                <a:cs typeface="Arial" panose="020B0604020202020204" pitchFamily="34" charset="0"/>
              </a:rPr>
              <a:t> principali evidenze</a:t>
            </a:r>
          </a:p>
        </p:txBody>
      </p:sp>
    </p:spTree>
    <p:extLst>
      <p:ext uri="{BB962C8B-B14F-4D97-AF65-F5344CB8AC3E}">
        <p14:creationId xmlns:p14="http://schemas.microsoft.com/office/powerpoint/2010/main" val="27705304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ttangolo 6"/>
          <p:cNvSpPr>
            <a:spLocks noChangeArrowheads="1"/>
          </p:cNvSpPr>
          <p:nvPr/>
        </p:nvSpPr>
        <p:spPr bwMode="auto">
          <a:xfrm>
            <a:off x="468313" y="763588"/>
            <a:ext cx="3816350" cy="5473700"/>
          </a:xfrm>
          <a:prstGeom prst="rect">
            <a:avLst/>
          </a:prstGeom>
          <a:noFill/>
          <a:ln w="31750">
            <a:solidFill>
              <a:srgbClr val="113776">
                <a:alpha val="30196"/>
              </a:srgbClr>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it-IT" dirty="0"/>
          </a:p>
        </p:txBody>
      </p:sp>
      <p:pic>
        <p:nvPicPr>
          <p:cNvPr id="2" name="Immagine 1"/>
          <p:cNvPicPr>
            <a:picLocks noChangeAspect="1"/>
          </p:cNvPicPr>
          <p:nvPr/>
        </p:nvPicPr>
        <p:blipFill>
          <a:blip r:embed="rId2"/>
          <a:stretch>
            <a:fillRect/>
          </a:stretch>
        </p:blipFill>
        <p:spPr>
          <a:xfrm>
            <a:off x="671796" y="950935"/>
            <a:ext cx="3409385" cy="1449288"/>
          </a:xfrm>
          <a:prstGeom prst="rect">
            <a:avLst/>
          </a:prstGeom>
        </p:spPr>
      </p:pic>
      <p:sp>
        <p:nvSpPr>
          <p:cNvPr id="5" name="Rectangle 4"/>
          <p:cNvSpPr txBox="1">
            <a:spLocks noChangeArrowheads="1"/>
          </p:cNvSpPr>
          <p:nvPr/>
        </p:nvSpPr>
        <p:spPr bwMode="auto">
          <a:xfrm>
            <a:off x="395288" y="188913"/>
            <a:ext cx="8748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r>
              <a:rPr lang="it-IT" altLang="it-IT" kern="0" dirty="0">
                <a:solidFill>
                  <a:srgbClr val="1F4E79"/>
                </a:solidFill>
                <a:latin typeface="Calibri" panose="020F0502020204030204" pitchFamily="34" charset="0"/>
                <a:cs typeface="Arial" panose="020B0604020202020204" pitchFamily="34" charset="0"/>
              </a:rPr>
              <a:t>metodo e appendice |</a:t>
            </a:r>
            <a:r>
              <a:rPr lang="it-IT" altLang="it-IT" kern="0" dirty="0">
                <a:solidFill>
                  <a:schemeClr val="tx1"/>
                </a:solidFill>
                <a:latin typeface="Calibri" panose="020F0502020204030204" pitchFamily="34" charset="0"/>
                <a:cs typeface="Arial" panose="020B0604020202020204" pitchFamily="34" charset="0"/>
              </a:rPr>
              <a:t> </a:t>
            </a:r>
            <a:r>
              <a:rPr lang="it-IT" dirty="0">
                <a:solidFill>
                  <a:schemeClr val="tx1"/>
                </a:solidFill>
                <a:latin typeface="Calibri" panose="020F0502020204030204" pitchFamily="34" charset="0"/>
              </a:rPr>
              <a:t>questionario</a:t>
            </a:r>
            <a:endParaRPr lang="it-IT" altLang="it-IT" kern="0" dirty="0">
              <a:solidFill>
                <a:schemeClr val="tx1"/>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44289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3"/>
          <p:cNvSpPr txBox="1">
            <a:spLocks noChangeArrowheads="1"/>
          </p:cNvSpPr>
          <p:nvPr/>
        </p:nvSpPr>
        <p:spPr bwMode="auto">
          <a:xfrm>
            <a:off x="3736816" y="4975084"/>
            <a:ext cx="4038600"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it-IT" altLang="it-IT" sz="800" b="0" dirty="0">
                <a:solidFill>
                  <a:srgbClr val="404040"/>
                </a:solidFill>
                <a:latin typeface="Calibri" panose="020F0502020204030204" pitchFamily="34" charset="0"/>
              </a:rPr>
              <a:t>format research s.r.l. </a:t>
            </a:r>
          </a:p>
          <a:p>
            <a:pPr>
              <a:spcBef>
                <a:spcPct val="0"/>
              </a:spcBef>
              <a:buFontTx/>
              <a:buNone/>
            </a:pPr>
            <a:r>
              <a:rPr lang="it-IT" altLang="it-IT" sz="800" b="0" dirty="0">
                <a:solidFill>
                  <a:srgbClr val="404040"/>
                </a:solidFill>
                <a:latin typeface="Calibri" panose="020F0502020204030204" pitchFamily="34" charset="0"/>
              </a:rPr>
              <a:t>via ugo balzani 77, 00162 roma, italia</a:t>
            </a:r>
          </a:p>
          <a:p>
            <a:pPr>
              <a:spcBef>
                <a:spcPct val="0"/>
              </a:spcBef>
              <a:buFontTx/>
              <a:buNone/>
            </a:pPr>
            <a:r>
              <a:rPr lang="it-IT" altLang="it-IT" sz="800" b="0" dirty="0">
                <a:solidFill>
                  <a:srgbClr val="404040"/>
                </a:solidFill>
                <a:latin typeface="Calibri" panose="020F0502020204030204" pitchFamily="34" charset="0"/>
              </a:rPr>
              <a:t>tel +39.06.86.32.86.81, fax +39.06.86.38.49.96</a:t>
            </a:r>
          </a:p>
          <a:p>
            <a:pPr>
              <a:spcBef>
                <a:spcPct val="0"/>
              </a:spcBef>
              <a:buFontTx/>
              <a:buNone/>
            </a:pPr>
            <a:r>
              <a:rPr lang="it-IT" altLang="it-IT" sz="800" b="0" u="sng" dirty="0">
                <a:solidFill>
                  <a:srgbClr val="404040"/>
                </a:solidFill>
                <a:latin typeface="Calibri" panose="020F0502020204030204" pitchFamily="34" charset="0"/>
                <a:hlinkClick r:id="rId2"/>
              </a:rPr>
              <a:t>info@formatresearch.com</a:t>
            </a:r>
            <a:endParaRPr lang="it-IT" altLang="it-IT" sz="800" b="0" dirty="0">
              <a:solidFill>
                <a:srgbClr val="404040"/>
              </a:solidFill>
              <a:latin typeface="Calibri" panose="020F0502020204030204" pitchFamily="34" charset="0"/>
            </a:endParaRPr>
          </a:p>
          <a:p>
            <a:pPr>
              <a:spcBef>
                <a:spcPct val="0"/>
              </a:spcBef>
              <a:buFontTx/>
              <a:buNone/>
            </a:pPr>
            <a:r>
              <a:rPr lang="it-IT" altLang="it-IT" sz="800" b="0" dirty="0">
                <a:solidFill>
                  <a:srgbClr val="404040"/>
                </a:solidFill>
                <a:latin typeface="Calibri" panose="020F0502020204030204" pitchFamily="34" charset="0"/>
              </a:rPr>
              <a:t>cf, p. iva e reg. imp. roma 04268451004</a:t>
            </a:r>
          </a:p>
          <a:p>
            <a:pPr>
              <a:spcBef>
                <a:spcPct val="0"/>
              </a:spcBef>
              <a:buFontTx/>
              <a:buNone/>
            </a:pPr>
            <a:r>
              <a:rPr lang="it-IT" altLang="it-IT" sz="800" b="0" dirty="0">
                <a:solidFill>
                  <a:srgbClr val="404040"/>
                </a:solidFill>
                <a:latin typeface="Calibri" panose="020F0502020204030204" pitchFamily="34" charset="0"/>
              </a:rPr>
              <a:t>rea roma 747042, cap. soc. € 10.340,00 </a:t>
            </a:r>
            <a:r>
              <a:rPr lang="it-IT" altLang="it-IT" sz="800" b="0" dirty="0" err="1">
                <a:solidFill>
                  <a:srgbClr val="404040"/>
                </a:solidFill>
                <a:latin typeface="Calibri" panose="020F0502020204030204" pitchFamily="34" charset="0"/>
              </a:rPr>
              <a:t>i.v</a:t>
            </a:r>
            <a:r>
              <a:rPr lang="it-IT" altLang="it-IT" sz="800" b="0" dirty="0">
                <a:solidFill>
                  <a:srgbClr val="404040"/>
                </a:solidFill>
                <a:latin typeface="Calibri" panose="020F0502020204030204" pitchFamily="34" charset="0"/>
              </a:rPr>
              <a:t>.</a:t>
            </a:r>
          </a:p>
          <a:p>
            <a:pPr>
              <a:spcBef>
                <a:spcPct val="0"/>
              </a:spcBef>
              <a:buFontTx/>
              <a:buNone/>
            </a:pPr>
            <a:endParaRPr lang="it-IT" altLang="it-IT" sz="800" b="0" dirty="0">
              <a:solidFill>
                <a:srgbClr val="404040"/>
              </a:solidFill>
              <a:latin typeface="Calibri" panose="020F0502020204030204" pitchFamily="34" charset="0"/>
            </a:endParaRPr>
          </a:p>
          <a:p>
            <a:pPr>
              <a:spcBef>
                <a:spcPct val="0"/>
              </a:spcBef>
              <a:buFontTx/>
              <a:buNone/>
            </a:pPr>
            <a:r>
              <a:rPr lang="it-IT" altLang="it-IT" sz="800" b="0" dirty="0">
                <a:solidFill>
                  <a:srgbClr val="404040"/>
                </a:solidFill>
                <a:latin typeface="Calibri" panose="020F0502020204030204" pitchFamily="34" charset="0"/>
              </a:rPr>
              <a:t>unità operativa - via </a:t>
            </a:r>
            <a:r>
              <a:rPr lang="it-IT" altLang="it-IT" sz="800" b="0" dirty="0" err="1">
                <a:solidFill>
                  <a:srgbClr val="404040"/>
                </a:solidFill>
                <a:latin typeface="Calibri" panose="020F0502020204030204" pitchFamily="34" charset="0"/>
              </a:rPr>
              <a:t>sebastiano</a:t>
            </a:r>
            <a:r>
              <a:rPr lang="it-IT" altLang="it-IT" sz="800" b="0" dirty="0">
                <a:solidFill>
                  <a:srgbClr val="404040"/>
                </a:solidFill>
                <a:latin typeface="Calibri" panose="020F0502020204030204" pitchFamily="34" charset="0"/>
              </a:rPr>
              <a:t> caboto 22/a 		</a:t>
            </a:r>
          </a:p>
          <a:p>
            <a:pPr>
              <a:spcBef>
                <a:spcPct val="0"/>
              </a:spcBef>
              <a:buFontTx/>
              <a:buNone/>
            </a:pPr>
            <a:r>
              <a:rPr lang="it-IT" altLang="it-IT" sz="800" b="0" dirty="0">
                <a:solidFill>
                  <a:srgbClr val="404040"/>
                </a:solidFill>
                <a:latin typeface="Calibri" panose="020F0502020204030204" pitchFamily="34" charset="0"/>
              </a:rPr>
              <a:t>33170 </a:t>
            </a:r>
            <a:r>
              <a:rPr lang="it-IT" altLang="it-IT" sz="800" b="0" dirty="0" err="1">
                <a:solidFill>
                  <a:srgbClr val="404040"/>
                </a:solidFill>
                <a:latin typeface="Calibri" panose="020F0502020204030204" pitchFamily="34" charset="0"/>
              </a:rPr>
              <a:t>pordenone</a:t>
            </a:r>
            <a:r>
              <a:rPr lang="it-IT" altLang="it-IT" sz="800" b="0" dirty="0">
                <a:solidFill>
                  <a:srgbClr val="404040"/>
                </a:solidFill>
                <a:latin typeface="Calibri" panose="020F0502020204030204" pitchFamily="34" charset="0"/>
              </a:rPr>
              <a:t>, </a:t>
            </a:r>
            <a:r>
              <a:rPr lang="it-IT" altLang="it-IT" sz="800" b="0" dirty="0" err="1">
                <a:solidFill>
                  <a:srgbClr val="404040"/>
                </a:solidFill>
                <a:latin typeface="Calibri" panose="020F0502020204030204" pitchFamily="34" charset="0"/>
              </a:rPr>
              <a:t>italia</a:t>
            </a:r>
            <a:r>
              <a:rPr lang="it-IT" altLang="it-IT" sz="800" b="0" dirty="0">
                <a:solidFill>
                  <a:srgbClr val="404040"/>
                </a:solidFill>
                <a:latin typeface="Calibri" panose="020F0502020204030204" pitchFamily="34" charset="0"/>
              </a:rPr>
              <a:t>  - rea 99634/</a:t>
            </a:r>
            <a:r>
              <a:rPr lang="it-IT" altLang="it-IT" sz="800" b="0" dirty="0" err="1">
                <a:solidFill>
                  <a:srgbClr val="404040"/>
                </a:solidFill>
                <a:latin typeface="Calibri" panose="020F0502020204030204" pitchFamily="34" charset="0"/>
              </a:rPr>
              <a:t>pn</a:t>
            </a:r>
            <a:endParaRPr lang="it-IT" altLang="it-IT" sz="800" b="0" dirty="0">
              <a:solidFill>
                <a:srgbClr val="404040"/>
              </a:solidFill>
              <a:latin typeface="Calibri" panose="020F0502020204030204" pitchFamily="34" charset="0"/>
            </a:endParaRPr>
          </a:p>
          <a:p>
            <a:pPr>
              <a:spcBef>
                <a:spcPct val="0"/>
              </a:spcBef>
              <a:buFontTx/>
              <a:buNone/>
            </a:pPr>
            <a:r>
              <a:rPr lang="it-IT" altLang="it-IT" sz="800" b="0" dirty="0">
                <a:solidFill>
                  <a:srgbClr val="404040"/>
                </a:solidFill>
                <a:latin typeface="Calibri" panose="020F0502020204030204" pitchFamily="34" charset="0"/>
              </a:rPr>
              <a:t> </a:t>
            </a:r>
          </a:p>
          <a:p>
            <a:pPr>
              <a:spcBef>
                <a:spcPct val="0"/>
              </a:spcBef>
              <a:buFontTx/>
              <a:buNone/>
            </a:pPr>
            <a:r>
              <a:rPr lang="it-IT" altLang="it-IT" sz="800" b="0" dirty="0">
                <a:solidFill>
                  <a:srgbClr val="404040"/>
                </a:solidFill>
                <a:latin typeface="Calibri" panose="020F0502020204030204" pitchFamily="34" charset="0"/>
              </a:rPr>
              <a:t>www.formatresearch.com</a:t>
            </a:r>
          </a:p>
          <a:p>
            <a:pPr eaLnBrk="1" hangingPunct="1">
              <a:lnSpc>
                <a:spcPct val="70000"/>
              </a:lnSpc>
              <a:spcBef>
                <a:spcPct val="50000"/>
              </a:spcBef>
              <a:buFontTx/>
              <a:buNone/>
            </a:pPr>
            <a:r>
              <a:rPr lang="it-IT" altLang="it-IT" sz="800" b="0" dirty="0">
                <a:solidFill>
                  <a:srgbClr val="404040"/>
                </a:solidFill>
                <a:latin typeface="Calibri" panose="020F0502020204030204" pitchFamily="34" charset="0"/>
              </a:rPr>
              <a:t>Membro: Assirm, Confcommercio, Esomar, SIS</a:t>
            </a:r>
          </a:p>
          <a:p>
            <a:pPr eaLnBrk="1" hangingPunct="1">
              <a:spcBef>
                <a:spcPct val="0"/>
              </a:spcBef>
              <a:buFontTx/>
              <a:buNone/>
            </a:pPr>
            <a:endParaRPr lang="it-IT" altLang="it-IT" sz="800" b="0" dirty="0">
              <a:solidFill>
                <a:srgbClr val="404040"/>
              </a:solidFill>
              <a:latin typeface="Calibri" panose="020F0502020204030204" pitchFamily="34" charset="0"/>
            </a:endParaRPr>
          </a:p>
        </p:txBody>
      </p:sp>
      <p:pic>
        <p:nvPicPr>
          <p:cNvPr id="9" name="Immagine 8"/>
          <p:cNvPicPr>
            <a:picLocks noChangeAspect="1"/>
          </p:cNvPicPr>
          <p:nvPr/>
        </p:nvPicPr>
        <p:blipFill>
          <a:blip r:embed="rId3"/>
          <a:stretch>
            <a:fillRect/>
          </a:stretch>
        </p:blipFill>
        <p:spPr>
          <a:xfrm>
            <a:off x="373508" y="5108696"/>
            <a:ext cx="2900712" cy="1220264"/>
          </a:xfrm>
          <a:prstGeom prst="rect">
            <a:avLst/>
          </a:prstGeom>
        </p:spPr>
      </p:pic>
      <p:sp>
        <p:nvSpPr>
          <p:cNvPr id="10" name="Text Box 3"/>
          <p:cNvSpPr txBox="1">
            <a:spLocks noChangeArrowheads="1"/>
          </p:cNvSpPr>
          <p:nvPr/>
        </p:nvSpPr>
        <p:spPr bwMode="auto">
          <a:xfrm>
            <a:off x="3760889" y="3111000"/>
            <a:ext cx="2111779" cy="179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0000" tIns="46800" rIns="90000" bIns="46800">
            <a:spAutoFit/>
          </a:bodyPr>
          <a:lstStyle>
            <a:defPPr>
              <a:defRPr lang="it-IT"/>
            </a:defPPr>
            <a:lvl1pPr eaLnBrk="1" hangingPunct="1">
              <a:spcBef>
                <a:spcPct val="50000"/>
              </a:spcBef>
              <a:buFontTx/>
              <a:buNone/>
              <a:defRPr sz="1000" b="0">
                <a:solidFill>
                  <a:srgbClr val="003366"/>
                </a:solidFill>
                <a:latin typeface="Calibri" panose="020F0502020204030204" pitchFamily="34" charset="0"/>
                <a:ea typeface="ＭＳ Ｐゴシック" panose="020B0600070205080204" pitchFamily="34" charset="-128"/>
              </a:defRPr>
            </a:lvl1pPr>
            <a:lvl2pPr marL="742950" indent="-285750">
              <a:spcBef>
                <a:spcPct val="20000"/>
              </a:spcBef>
              <a:buChar char="–"/>
              <a:defRPr>
                <a:latin typeface="Arial" panose="020B0604020202020204" pitchFamily="34" charset="0"/>
                <a:ea typeface="ＭＳ Ｐゴシック" panose="020B0600070205080204" pitchFamily="34" charset="-128"/>
              </a:defRPr>
            </a:lvl2pPr>
            <a:lvl3pPr marL="1143000" indent="-228600">
              <a:spcBef>
                <a:spcPct val="20000"/>
              </a:spcBef>
              <a:buChar char="•"/>
              <a:defRPr>
                <a:latin typeface="Arial" panose="020B0604020202020204" pitchFamily="34" charset="0"/>
                <a:ea typeface="ＭＳ Ｐゴシック" panose="020B0600070205080204" pitchFamily="34" charset="-128"/>
              </a:defRPr>
            </a:lvl3pPr>
            <a:lvl4pPr marL="1600200" indent="-228600">
              <a:spcBef>
                <a:spcPct val="20000"/>
              </a:spcBef>
              <a:buChar char="–"/>
              <a:defRPr sz="1600">
                <a:latin typeface="Arial" panose="020B0604020202020204" pitchFamily="34" charset="0"/>
                <a:ea typeface="ＭＳ Ｐゴシック" panose="020B0600070205080204" pitchFamily="34" charset="-128"/>
              </a:defRPr>
            </a:lvl4pPr>
            <a:lvl5pPr marL="2057400" indent="-228600">
              <a:spcBef>
                <a:spcPct val="20000"/>
              </a:spcBef>
              <a:buChar char="»"/>
              <a:defRPr sz="1400">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9pPr>
          </a:lstStyle>
          <a:p>
            <a:pPr algn="just"/>
            <a:r>
              <a:rPr lang="it-IT" altLang="it-IT" sz="900" dirty="0"/>
              <a:t>Questo documento è la base per una presentazione orale, senza la quale ha limitata significatività e può dare luogo a fraintendimenti. </a:t>
            </a:r>
          </a:p>
          <a:p>
            <a:r>
              <a:rPr lang="it-IT" altLang="it-IT" sz="900" dirty="0"/>
              <a:t>Sono proibite riproduzioni, anche parziali, del contenuto di questo documento, senza la previa autorizzazione scritta di Format Research.</a:t>
            </a:r>
          </a:p>
          <a:p>
            <a:r>
              <a:rPr lang="it-IT" altLang="it-IT" sz="900" dirty="0"/>
              <a:t>2016 © Copyright Format Research Srl</a:t>
            </a:r>
          </a:p>
        </p:txBody>
      </p:sp>
      <p:sp>
        <p:nvSpPr>
          <p:cNvPr id="12" name="Rettangolo 11"/>
          <p:cNvSpPr/>
          <p:nvPr/>
        </p:nvSpPr>
        <p:spPr>
          <a:xfrm>
            <a:off x="1450816" y="6328960"/>
            <a:ext cx="1609016" cy="649793"/>
          </a:xfrm>
          <a:prstGeom prst="rect">
            <a:avLst/>
          </a:prstGeom>
        </p:spPr>
        <p:txBody>
          <a:bodyPr wrap="square">
            <a:spAutoFit/>
          </a:bodyPr>
          <a:lstStyle/>
          <a:p>
            <a:pPr algn="ctr">
              <a:lnSpc>
                <a:spcPct val="115000"/>
              </a:lnSpc>
              <a:spcAft>
                <a:spcPts val="0"/>
              </a:spcAft>
              <a:tabLst>
                <a:tab pos="3060065" algn="ctr"/>
                <a:tab pos="6120130" algn="r"/>
              </a:tabLst>
            </a:pPr>
            <a:r>
              <a:rPr lang="x-none" sz="700" dirty="0">
                <a:solidFill>
                  <a:srgbClr val="1F497D"/>
                </a:solidFill>
                <a:latin typeface="Verdana" panose="020B0604030504040204" pitchFamily="34" charset="0"/>
                <a:ea typeface="Times New Roman" panose="02020603050405020304" pitchFamily="18" charset="0"/>
                <a:cs typeface="Times New Roman" panose="02020603050405020304" pitchFamily="18" charset="0"/>
              </a:rPr>
              <a:t>UNI EN ISO 9001:2015</a:t>
            </a:r>
            <a:endParaRPr lang="it-IT" sz="700" dirty="0">
              <a:solidFill>
                <a:srgbClr val="1F497D"/>
              </a:solidFill>
              <a:latin typeface="Verdana" panose="020B0604030504040204" pitchFamily="34" charset="0"/>
              <a:ea typeface="Times New Roman" panose="02020603050405020304" pitchFamily="18" charset="0"/>
              <a:cs typeface="Times New Roman" panose="02020603050405020304" pitchFamily="18" charset="0"/>
            </a:endParaRPr>
          </a:p>
          <a:p>
            <a:pPr algn="ctr">
              <a:lnSpc>
                <a:spcPct val="115000"/>
              </a:lnSpc>
              <a:spcAft>
                <a:spcPts val="0"/>
              </a:spcAft>
              <a:tabLst>
                <a:tab pos="3060065" algn="ctr"/>
                <a:tab pos="6120130" algn="r"/>
              </a:tabLst>
            </a:pPr>
            <a:r>
              <a:rPr lang="it-IT" sz="700" dirty="0">
                <a:solidFill>
                  <a:srgbClr val="1F497D"/>
                </a:solidFill>
                <a:latin typeface="Verdana" panose="020B0604030504040204" pitchFamily="34" charset="0"/>
                <a:ea typeface="Times New Roman" panose="02020603050405020304" pitchFamily="18" charset="0"/>
                <a:cs typeface="Times New Roman" panose="02020603050405020304" pitchFamily="18" charset="0"/>
              </a:rPr>
              <a:t>CERT. N° 1049</a:t>
            </a:r>
          </a:p>
          <a:p>
            <a:pPr algn="ctr">
              <a:lnSpc>
                <a:spcPct val="115000"/>
              </a:lnSpc>
              <a:spcAft>
                <a:spcPts val="0"/>
              </a:spcAft>
              <a:tabLst>
                <a:tab pos="3060065" algn="ctr"/>
                <a:tab pos="6120130" algn="r"/>
              </a:tabLst>
            </a:pPr>
            <a:endParaRPr lang="en-US" sz="1050" dirty="0">
              <a:latin typeface="Verdana" panose="020B0604030504040204" pitchFamily="34" charset="0"/>
              <a:ea typeface="Times New Roman" panose="02020603050405020304" pitchFamily="18" charset="0"/>
              <a:cs typeface="Times New Roman" panose="02020603050405020304" pitchFamily="18" charset="0"/>
            </a:endParaRPr>
          </a:p>
          <a:p>
            <a:pPr algn="ctr">
              <a:lnSpc>
                <a:spcPct val="115000"/>
              </a:lnSpc>
              <a:spcAft>
                <a:spcPts val="0"/>
              </a:spcAft>
              <a:tabLst>
                <a:tab pos="3060065" algn="ctr"/>
                <a:tab pos="6120130" algn="r"/>
              </a:tabLst>
            </a:pPr>
            <a:r>
              <a:rPr lang="it-IT" sz="700" dirty="0">
                <a:solidFill>
                  <a:srgbClr val="1F497D"/>
                </a:solidFill>
                <a:latin typeface="Verdana" panose="020B0604030504040204" pitchFamily="34" charset="0"/>
                <a:ea typeface="Times New Roman" panose="02020603050405020304" pitchFamily="18" charset="0"/>
                <a:cs typeface="Times New Roman" panose="02020603050405020304" pitchFamily="18" charset="0"/>
              </a:rPr>
              <a:t>                                                                                                                                                                   </a:t>
            </a:r>
            <a:endParaRPr lang="en-US" sz="1050" dirty="0">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08717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egnaposto contenuto 2"/>
          <p:cNvSpPr>
            <a:spLocks noGrp="1"/>
          </p:cNvSpPr>
          <p:nvPr>
            <p:ph idx="1"/>
          </p:nvPr>
        </p:nvSpPr>
        <p:spPr>
          <a:xfrm>
            <a:off x="284449" y="836712"/>
            <a:ext cx="8597014" cy="5701561"/>
          </a:xfrm>
        </p:spPr>
        <p:txBody>
          <a:bodyPr wrap="square">
            <a:spAutoFit/>
          </a:bodyPr>
          <a:lstStyle/>
          <a:p>
            <a:pPr marL="0" indent="0" algn="just">
              <a:lnSpc>
                <a:spcPct val="110000"/>
              </a:lnSpc>
              <a:spcBef>
                <a:spcPts val="300"/>
              </a:spcBef>
              <a:buFontTx/>
              <a:buNone/>
            </a:pPr>
            <a:r>
              <a:rPr lang="it-IT" sz="1600" b="1" u="sng" dirty="0">
                <a:latin typeface="Calibri" panose="020F0502020204030204" pitchFamily="34" charset="0"/>
              </a:rPr>
              <a:t>Domanda e offerta di credito</a:t>
            </a:r>
          </a:p>
          <a:p>
            <a:pPr marL="0" indent="0" algn="just">
              <a:lnSpc>
                <a:spcPct val="110000"/>
              </a:lnSpc>
              <a:spcBef>
                <a:spcPts val="300"/>
              </a:spcBef>
              <a:buFontTx/>
              <a:buNone/>
            </a:pPr>
            <a:r>
              <a:rPr lang="it-IT" sz="1600" dirty="0">
                <a:latin typeface="Calibri" panose="020F0502020204030204" pitchFamily="34" charset="0"/>
              </a:rPr>
              <a:t>Due imprese </a:t>
            </a:r>
            <a:r>
              <a:rPr lang="it-IT" sz="1600" dirty="0" err="1">
                <a:latin typeface="Calibri" panose="020F0502020204030204" pitchFamily="34" charset="0"/>
              </a:rPr>
              <a:t>dell’automotive</a:t>
            </a:r>
            <a:r>
              <a:rPr lang="it-IT" sz="1600" dirty="0">
                <a:latin typeface="Calibri" panose="020F0502020204030204" pitchFamily="34" charset="0"/>
              </a:rPr>
              <a:t> su dieci hanno fatto domanda di credito nella prima parte del 2016. Tra queste, </a:t>
            </a:r>
            <a:r>
              <a:rPr lang="it-IT" sz="1600" b="1" dirty="0">
                <a:latin typeface="Calibri" panose="020F0502020204030204" pitchFamily="34" charset="0"/>
              </a:rPr>
              <a:t>il 36% ha visto accolta la propria domanda con un ammontare pari o superiore alla richiesta</a:t>
            </a:r>
            <a:r>
              <a:rPr lang="it-IT" sz="1600" dirty="0">
                <a:latin typeface="Calibri" panose="020F0502020204030204" pitchFamily="34" charset="0"/>
              </a:rPr>
              <a:t>, il 31% ha visto accolta la propria domanda con un ammontare inferiore a quello richiesto, il 19% è stato messo dinanzi ad una risposta negativa, il 14% è ancora in attesa di risposta. Solitamente, </a:t>
            </a:r>
            <a:r>
              <a:rPr lang="it-IT" sz="1600" b="1" dirty="0">
                <a:latin typeface="Calibri" panose="020F0502020204030204" pitchFamily="34" charset="0"/>
              </a:rPr>
              <a:t>la prima motivazione </a:t>
            </a:r>
            <a:r>
              <a:rPr lang="it-IT" sz="1600" dirty="0">
                <a:latin typeface="Calibri" panose="020F0502020204030204" pitchFamily="34" charset="0"/>
              </a:rPr>
              <a:t>che spinge le imprese </a:t>
            </a:r>
            <a:r>
              <a:rPr lang="it-IT" sz="1600" dirty="0" err="1">
                <a:latin typeface="Calibri" panose="020F0502020204030204" pitchFamily="34" charset="0"/>
              </a:rPr>
              <a:t>dell’automotive</a:t>
            </a:r>
            <a:r>
              <a:rPr lang="it-IT" sz="1600" dirty="0">
                <a:latin typeface="Calibri" panose="020F0502020204030204" pitchFamily="34" charset="0"/>
              </a:rPr>
              <a:t> a formalizzare domanda di credito è legata a necessità di </a:t>
            </a:r>
            <a:r>
              <a:rPr lang="it-IT" sz="1600" b="1" dirty="0">
                <a:latin typeface="Calibri" panose="020F0502020204030204" pitchFamily="34" charset="0"/>
              </a:rPr>
              <a:t>liquidità e cassa</a:t>
            </a:r>
            <a:r>
              <a:rPr lang="it-IT" sz="1600" dirty="0">
                <a:latin typeface="Calibri" panose="020F0502020204030204" pitchFamily="34" charset="0"/>
              </a:rPr>
              <a:t>.</a:t>
            </a:r>
          </a:p>
          <a:p>
            <a:pPr marL="0" indent="0" algn="just">
              <a:lnSpc>
                <a:spcPct val="110000"/>
              </a:lnSpc>
              <a:spcBef>
                <a:spcPts val="300"/>
              </a:spcBef>
              <a:buFontTx/>
              <a:buNone/>
            </a:pPr>
            <a:endParaRPr lang="it-IT" sz="1600" dirty="0">
              <a:latin typeface="Calibri" panose="020F0502020204030204" pitchFamily="34" charset="0"/>
            </a:endParaRPr>
          </a:p>
          <a:p>
            <a:pPr marL="0" indent="0" algn="just">
              <a:lnSpc>
                <a:spcPct val="110000"/>
              </a:lnSpc>
              <a:spcBef>
                <a:spcPts val="300"/>
              </a:spcBef>
              <a:buFontTx/>
              <a:buNone/>
            </a:pPr>
            <a:r>
              <a:rPr lang="it-IT" sz="1600" b="1" u="sng" dirty="0">
                <a:latin typeface="Calibri" panose="020F0502020204030204" pitchFamily="34" charset="0"/>
              </a:rPr>
              <a:t>Marketing digitale</a:t>
            </a:r>
          </a:p>
          <a:p>
            <a:pPr marL="0" indent="0" algn="just">
              <a:lnSpc>
                <a:spcPct val="110000"/>
              </a:lnSpc>
              <a:spcBef>
                <a:spcPts val="300"/>
              </a:spcBef>
              <a:buFontTx/>
              <a:buNone/>
            </a:pPr>
            <a:r>
              <a:rPr lang="it-IT" sz="1600" dirty="0">
                <a:latin typeface="Calibri" panose="020F0502020204030204" pitchFamily="34" charset="0"/>
              </a:rPr>
              <a:t>Il 78,6% dei rivenditori </a:t>
            </a:r>
            <a:r>
              <a:rPr lang="it-IT" sz="1600" dirty="0" err="1">
                <a:latin typeface="Calibri" panose="020F0502020204030204" pitchFamily="34" charset="0"/>
              </a:rPr>
              <a:t>automotive</a:t>
            </a:r>
            <a:r>
              <a:rPr lang="it-IT" sz="1600" dirty="0">
                <a:latin typeface="Calibri" panose="020F0502020204030204" pitchFamily="34" charset="0"/>
              </a:rPr>
              <a:t> ha ravvisato negli ultimi anni un </a:t>
            </a:r>
            <a:r>
              <a:rPr lang="it-IT" sz="1600" b="1" dirty="0">
                <a:latin typeface="Calibri" panose="020F0502020204030204" pitchFamily="34" charset="0"/>
              </a:rPr>
              <a:t>cambiamento dei comportamenti tipici del consumatore</a:t>
            </a:r>
            <a:r>
              <a:rPr lang="it-IT" sz="1600" dirty="0">
                <a:latin typeface="Calibri" panose="020F0502020204030204" pitchFamily="34" charset="0"/>
              </a:rPr>
              <a:t>. Oggi questo è più «</a:t>
            </a:r>
            <a:r>
              <a:rPr lang="it-IT" sz="1600" b="1" dirty="0">
                <a:latin typeface="Calibri" panose="020F0502020204030204" pitchFamily="34" charset="0"/>
              </a:rPr>
              <a:t>preparato</a:t>
            </a:r>
            <a:r>
              <a:rPr lang="it-IT" sz="1600" dirty="0">
                <a:latin typeface="Calibri" panose="020F0502020204030204" pitchFamily="34" charset="0"/>
              </a:rPr>
              <a:t>», si documenta autonomamente e </a:t>
            </a:r>
            <a:r>
              <a:rPr lang="it-IT" sz="1600" b="1" dirty="0">
                <a:latin typeface="Calibri" panose="020F0502020204030204" pitchFamily="34" charset="0"/>
              </a:rPr>
              <a:t>spesso lo fa on line</a:t>
            </a:r>
            <a:r>
              <a:rPr lang="it-IT" sz="1600" dirty="0">
                <a:latin typeface="Calibri" panose="020F0502020204030204" pitchFamily="34" charset="0"/>
              </a:rPr>
              <a:t>, richiede una comunicazione personalizzata e frequente nel periodo che va dall'acquisto alla consegna, pretende dai consulenti maggiori competenze tecniche ed un </a:t>
            </a:r>
            <a:r>
              <a:rPr lang="it-IT" sz="1600" i="1" dirty="0" err="1">
                <a:latin typeface="Calibri" panose="020F0502020204030204" pitchFamily="34" charset="0"/>
              </a:rPr>
              <a:t>follow</a:t>
            </a:r>
            <a:r>
              <a:rPr lang="it-IT" sz="1600" i="1" dirty="0">
                <a:latin typeface="Calibri" panose="020F0502020204030204" pitchFamily="34" charset="0"/>
              </a:rPr>
              <a:t> up </a:t>
            </a:r>
            <a:r>
              <a:rPr lang="it-IT" sz="1600" dirty="0">
                <a:latin typeface="Calibri" panose="020F0502020204030204" pitchFamily="34" charset="0"/>
              </a:rPr>
              <a:t>personalizzato. D’altra parte, la metà dei rivenditori </a:t>
            </a:r>
            <a:r>
              <a:rPr lang="it-IT" sz="1600" dirty="0" err="1">
                <a:latin typeface="Calibri" panose="020F0502020204030204" pitchFamily="34" charset="0"/>
              </a:rPr>
              <a:t>automotive</a:t>
            </a:r>
            <a:r>
              <a:rPr lang="it-IT" sz="1600" dirty="0">
                <a:latin typeface="Calibri" panose="020F0502020204030204" pitchFamily="34" charset="0"/>
              </a:rPr>
              <a:t> non si è fatto trovare impreparato, </a:t>
            </a:r>
            <a:r>
              <a:rPr lang="it-IT" sz="1600" b="1" dirty="0">
                <a:latin typeface="Calibri" panose="020F0502020204030204" pitchFamily="34" charset="0"/>
              </a:rPr>
              <a:t>diversificando l’approccio alla vendita puntando anche sui canali digitali </a:t>
            </a:r>
            <a:r>
              <a:rPr lang="it-IT" sz="1600" dirty="0">
                <a:latin typeface="Calibri" panose="020F0502020204030204" pitchFamily="34" charset="0"/>
              </a:rPr>
              <a:t>(oltre la metà utilizza i social network).</a:t>
            </a:r>
          </a:p>
          <a:p>
            <a:pPr marL="0" indent="0" algn="just">
              <a:lnSpc>
                <a:spcPct val="110000"/>
              </a:lnSpc>
              <a:spcBef>
                <a:spcPts val="300"/>
              </a:spcBef>
              <a:buFontTx/>
              <a:buNone/>
            </a:pPr>
            <a:r>
              <a:rPr lang="it-IT" sz="1600" dirty="0">
                <a:latin typeface="Calibri" panose="020F0502020204030204" pitchFamily="34" charset="0"/>
              </a:rPr>
              <a:t>Un tale cambio di approccio comporta anche un </a:t>
            </a:r>
            <a:r>
              <a:rPr lang="it-IT" sz="1600" b="1" dirty="0">
                <a:latin typeface="Calibri" panose="020F0502020204030204" pitchFamily="34" charset="0"/>
              </a:rPr>
              <a:t>adeguamento delle figure professionali in organico</a:t>
            </a:r>
            <a:r>
              <a:rPr lang="it-IT" sz="1600" dirty="0">
                <a:latin typeface="Calibri" panose="020F0502020204030204" pitchFamily="34" charset="0"/>
              </a:rPr>
              <a:t>. La repentina crescita dei nuovi canali di vendita ha portato difatti </a:t>
            </a:r>
            <a:r>
              <a:rPr lang="it-IT" sz="1600" b="1" dirty="0">
                <a:latin typeface="Calibri" panose="020F0502020204030204" pitchFamily="34" charset="0"/>
              </a:rPr>
              <a:t>già un’impresa su quattro a dotarsi di risorse umane appositamente dedicate alle nuove strategie</a:t>
            </a:r>
            <a:r>
              <a:rPr lang="it-IT" sz="1600" dirty="0">
                <a:latin typeface="Calibri" panose="020F0502020204030204" pitchFamily="34" charset="0"/>
              </a:rPr>
              <a:t>. Solitamente, il 36% di queste consistono in personale assunto espressamente allo scopo. Nel 64% dei casi si tratta invece di personale che prima ricopriva ruoli diversi.</a:t>
            </a:r>
          </a:p>
        </p:txBody>
      </p:sp>
      <p:sp>
        <p:nvSpPr>
          <p:cNvPr id="16" name="Rectangle 4"/>
          <p:cNvSpPr>
            <a:spLocks noGrp="1" noChangeArrowheads="1"/>
          </p:cNvSpPr>
          <p:nvPr>
            <p:ph type="title" idx="4294967295"/>
          </p:nvPr>
        </p:nvSpPr>
        <p:spPr>
          <a:xfrm>
            <a:off x="395288" y="188913"/>
            <a:ext cx="8280400" cy="765175"/>
          </a:xfrm>
        </p:spPr>
        <p:txBody>
          <a:bodyPr/>
          <a:lstStyle/>
          <a:p>
            <a:pPr eaLnBrk="1" hangingPunct="1"/>
            <a:r>
              <a:rPr lang="it-IT" altLang="it-IT" dirty="0">
                <a:solidFill>
                  <a:srgbClr val="1F4E79"/>
                </a:solidFill>
                <a:latin typeface="Calibri" panose="020F0502020204030204" pitchFamily="34" charset="0"/>
                <a:cs typeface="Arial" panose="020B0604020202020204" pitchFamily="34" charset="0"/>
              </a:rPr>
              <a:t>considerazioni generali di sintesi |</a:t>
            </a:r>
            <a:r>
              <a:rPr lang="it-IT" altLang="it-IT" dirty="0">
                <a:solidFill>
                  <a:schemeClr val="tx1"/>
                </a:solidFill>
                <a:latin typeface="Calibri" panose="020F0502020204030204" pitchFamily="34" charset="0"/>
                <a:cs typeface="Arial" panose="020B0604020202020204" pitchFamily="34" charset="0"/>
              </a:rPr>
              <a:t> principali evidenze</a:t>
            </a:r>
          </a:p>
        </p:txBody>
      </p:sp>
    </p:spTree>
    <p:extLst>
      <p:ext uri="{BB962C8B-B14F-4D97-AF65-F5344CB8AC3E}">
        <p14:creationId xmlns:p14="http://schemas.microsoft.com/office/powerpoint/2010/main" val="1148398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egnaposto contenuto 2"/>
          <p:cNvSpPr>
            <a:spLocks noGrp="1"/>
          </p:cNvSpPr>
          <p:nvPr>
            <p:ph idx="1"/>
          </p:nvPr>
        </p:nvSpPr>
        <p:spPr>
          <a:xfrm>
            <a:off x="284449" y="836712"/>
            <a:ext cx="8597014" cy="5082930"/>
          </a:xfrm>
        </p:spPr>
        <p:txBody>
          <a:bodyPr wrap="square">
            <a:spAutoFit/>
          </a:bodyPr>
          <a:lstStyle/>
          <a:p>
            <a:pPr marL="0" indent="0" algn="just">
              <a:lnSpc>
                <a:spcPct val="110000"/>
              </a:lnSpc>
              <a:spcBef>
                <a:spcPts val="300"/>
              </a:spcBef>
              <a:buFontTx/>
              <a:buNone/>
            </a:pPr>
            <a:r>
              <a:rPr lang="it-IT" sz="1600" dirty="0">
                <a:latin typeface="Calibri" panose="020F0502020204030204" pitchFamily="34" charset="0"/>
              </a:rPr>
              <a:t>I rivenditori che non si sono dotati di personale specificatamente dedicato ai nuovi approcci di vendita colgono comunque le nuove opportunità commerciali provenienti dal mondo «digitale» attraverso le risorse che solitamente svolgono anche altre attività (es. segretaria, venditori tradizionali). In ogni caso, a prescindere dal fatto che già si appoggino o meno a personale interamente dedicato alle nuove tecnologie per l’attività di commercializzazione, </a:t>
            </a:r>
            <a:r>
              <a:rPr lang="it-IT" sz="1600" b="1" dirty="0">
                <a:latin typeface="Calibri" panose="020F0502020204030204" pitchFamily="34" charset="0"/>
              </a:rPr>
              <a:t>il 61,7% dei rivenditori considera di fondamentale importanza disporre di risorse di questo tipo nel proprio organico.</a:t>
            </a:r>
            <a:r>
              <a:rPr lang="it-IT" sz="1600" dirty="0">
                <a:latin typeface="Calibri" panose="020F0502020204030204" pitchFamily="34" charset="0"/>
              </a:rPr>
              <a:t> </a:t>
            </a:r>
          </a:p>
          <a:p>
            <a:pPr marL="0" indent="0" algn="just">
              <a:lnSpc>
                <a:spcPct val="110000"/>
              </a:lnSpc>
              <a:spcBef>
                <a:spcPts val="300"/>
              </a:spcBef>
              <a:buFontTx/>
              <a:buNone/>
            </a:pPr>
            <a:r>
              <a:rPr lang="it-IT" sz="1600" dirty="0">
                <a:latin typeface="Calibri" panose="020F0502020204030204" pitchFamily="34" charset="0"/>
              </a:rPr>
              <a:t>Il mercato sembra aver recepito immediatamente le esigenze della domanda: il 65% dei rivenditori dichiara che reperire specialisti di vendita orientati alle nuove tecnologie digitali è, ad oggi, «poco» o «per nulla» difficoltoso. </a:t>
            </a:r>
          </a:p>
          <a:p>
            <a:pPr marL="0" indent="0" algn="just">
              <a:lnSpc>
                <a:spcPct val="110000"/>
              </a:lnSpc>
              <a:spcBef>
                <a:spcPts val="300"/>
              </a:spcBef>
              <a:buFontTx/>
              <a:buNone/>
            </a:pPr>
            <a:r>
              <a:rPr lang="it-IT" sz="1600" dirty="0">
                <a:latin typeface="Calibri" panose="020F0502020204030204" pitchFamily="34" charset="0"/>
              </a:rPr>
              <a:t>L’adeguamento ai nuovi approcci di marketing comporta uno sforzo non indifferente in termini di </a:t>
            </a:r>
            <a:r>
              <a:rPr lang="it-IT" sz="1600" b="1" dirty="0">
                <a:latin typeface="Calibri" panose="020F0502020204030204" pitchFamily="34" charset="0"/>
              </a:rPr>
              <a:t>formazione</a:t>
            </a:r>
            <a:r>
              <a:rPr lang="it-IT" sz="1600" dirty="0">
                <a:latin typeface="Calibri" panose="020F0502020204030204" pitchFamily="34" charset="0"/>
              </a:rPr>
              <a:t>, aspetto che circa </a:t>
            </a:r>
            <a:r>
              <a:rPr lang="it-IT" sz="1600" b="1" dirty="0">
                <a:latin typeface="Calibri" panose="020F0502020204030204" pitchFamily="34" charset="0"/>
              </a:rPr>
              <a:t>il 63% dei rivenditori </a:t>
            </a:r>
            <a:r>
              <a:rPr lang="it-IT" sz="1600" b="1" dirty="0" err="1">
                <a:latin typeface="Calibri" panose="020F0502020204030204" pitchFamily="34" charset="0"/>
              </a:rPr>
              <a:t>automotive</a:t>
            </a:r>
            <a:r>
              <a:rPr lang="it-IT" sz="1600" b="1" dirty="0">
                <a:latin typeface="Calibri" panose="020F0502020204030204" pitchFamily="34" charset="0"/>
              </a:rPr>
              <a:t> giudica di primaria importanza.</a:t>
            </a:r>
            <a:endParaRPr lang="it-IT" sz="1600" dirty="0">
              <a:latin typeface="Calibri" panose="020F0502020204030204" pitchFamily="34" charset="0"/>
            </a:endParaRPr>
          </a:p>
          <a:p>
            <a:pPr marL="0" indent="0" algn="just">
              <a:lnSpc>
                <a:spcPct val="110000"/>
              </a:lnSpc>
              <a:spcBef>
                <a:spcPts val="300"/>
              </a:spcBef>
              <a:buFontTx/>
              <a:buNone/>
            </a:pPr>
            <a:r>
              <a:rPr lang="it-IT" sz="1600" dirty="0">
                <a:latin typeface="Calibri" panose="020F0502020204030204" pitchFamily="34" charset="0"/>
              </a:rPr>
              <a:t>L’elevata attenzione che i rivenditori </a:t>
            </a:r>
            <a:r>
              <a:rPr lang="it-IT" sz="1600" dirty="0" err="1">
                <a:latin typeface="Calibri" panose="020F0502020204030204" pitchFamily="34" charset="0"/>
              </a:rPr>
              <a:t>automotive</a:t>
            </a:r>
            <a:r>
              <a:rPr lang="it-IT" sz="1600" dirty="0">
                <a:latin typeface="Calibri" panose="020F0502020204030204" pitchFamily="34" charset="0"/>
              </a:rPr>
              <a:t> rivolgono alle moderne tecniche di vendite è certificata dalla </a:t>
            </a:r>
            <a:r>
              <a:rPr lang="it-IT" sz="1600" b="1" dirty="0">
                <a:latin typeface="Calibri" panose="020F0502020204030204" pitchFamily="34" charset="0"/>
              </a:rPr>
              <a:t>crescente quota di operatori che puntano </a:t>
            </a:r>
            <a:r>
              <a:rPr lang="it-IT" sz="1600" dirty="0">
                <a:latin typeface="Calibri" panose="020F0502020204030204" pitchFamily="34" charset="0"/>
              </a:rPr>
              <a:t>interamente, o comunque allo stesso modo dei canali tradizionali, </a:t>
            </a:r>
            <a:r>
              <a:rPr lang="it-IT" sz="1600" b="1" dirty="0">
                <a:latin typeface="Calibri" panose="020F0502020204030204" pitchFamily="34" charset="0"/>
              </a:rPr>
              <a:t>sui canali digitali </a:t>
            </a:r>
            <a:r>
              <a:rPr lang="it-IT" sz="1600" dirty="0">
                <a:latin typeface="Calibri" panose="020F0502020204030204" pitchFamily="34" charset="0"/>
              </a:rPr>
              <a:t>(sono circa il 42%). </a:t>
            </a:r>
          </a:p>
          <a:p>
            <a:pPr marL="0" indent="0" algn="just">
              <a:lnSpc>
                <a:spcPct val="110000"/>
              </a:lnSpc>
              <a:spcBef>
                <a:spcPts val="300"/>
              </a:spcBef>
              <a:buFontTx/>
              <a:buNone/>
            </a:pPr>
            <a:r>
              <a:rPr lang="it-IT" sz="1600" dirty="0">
                <a:latin typeface="Calibri" panose="020F0502020204030204" pitchFamily="34" charset="0"/>
              </a:rPr>
              <a:t>In questo senso, il sito web delle imprese assume un ruolo fondamentale nell’ambito delle nuove strategie di marketing: contenuti ben organizzati (facili da reperire), chiari e facilmente spendibili, sembrano massimizzarne l’attrattività commerciale.</a:t>
            </a:r>
          </a:p>
        </p:txBody>
      </p:sp>
      <p:sp>
        <p:nvSpPr>
          <p:cNvPr id="16" name="Rectangle 4"/>
          <p:cNvSpPr>
            <a:spLocks noGrp="1" noChangeArrowheads="1"/>
          </p:cNvSpPr>
          <p:nvPr>
            <p:ph type="title" idx="4294967295"/>
          </p:nvPr>
        </p:nvSpPr>
        <p:spPr>
          <a:xfrm>
            <a:off x="395288" y="188913"/>
            <a:ext cx="8280400" cy="765175"/>
          </a:xfrm>
        </p:spPr>
        <p:txBody>
          <a:bodyPr/>
          <a:lstStyle/>
          <a:p>
            <a:pPr eaLnBrk="1" hangingPunct="1"/>
            <a:r>
              <a:rPr lang="it-IT" altLang="it-IT" dirty="0">
                <a:solidFill>
                  <a:srgbClr val="1F4E79"/>
                </a:solidFill>
                <a:latin typeface="Calibri" panose="020F0502020204030204" pitchFamily="34" charset="0"/>
                <a:cs typeface="Arial" panose="020B0604020202020204" pitchFamily="34" charset="0"/>
              </a:rPr>
              <a:t>considerazioni generali di sintesi |</a:t>
            </a:r>
            <a:r>
              <a:rPr lang="it-IT" altLang="it-IT" dirty="0">
                <a:solidFill>
                  <a:schemeClr val="tx1"/>
                </a:solidFill>
                <a:latin typeface="Calibri" panose="020F0502020204030204" pitchFamily="34" charset="0"/>
                <a:cs typeface="Arial" panose="020B0604020202020204" pitchFamily="34" charset="0"/>
              </a:rPr>
              <a:t> principali evidenze</a:t>
            </a:r>
          </a:p>
        </p:txBody>
      </p:sp>
    </p:spTree>
    <p:extLst>
      <p:ext uri="{BB962C8B-B14F-4D97-AF65-F5344CB8AC3E}">
        <p14:creationId xmlns:p14="http://schemas.microsoft.com/office/powerpoint/2010/main" val="3449655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egnaposto contenuto 2"/>
          <p:cNvSpPr>
            <a:spLocks noGrp="1"/>
          </p:cNvSpPr>
          <p:nvPr>
            <p:ph idx="1"/>
          </p:nvPr>
        </p:nvSpPr>
        <p:spPr>
          <a:xfrm>
            <a:off x="284449" y="836712"/>
            <a:ext cx="8597014" cy="5507662"/>
          </a:xfrm>
        </p:spPr>
        <p:txBody>
          <a:bodyPr wrap="square">
            <a:spAutoFit/>
          </a:bodyPr>
          <a:lstStyle/>
          <a:p>
            <a:pPr marL="0" indent="0" algn="just">
              <a:lnSpc>
                <a:spcPct val="110000"/>
              </a:lnSpc>
              <a:spcBef>
                <a:spcPts val="300"/>
              </a:spcBef>
              <a:buFontTx/>
              <a:buNone/>
            </a:pPr>
            <a:r>
              <a:rPr lang="it-IT" sz="1600" b="1" u="sng" dirty="0">
                <a:latin typeface="Calibri" panose="020F0502020204030204" pitchFamily="34" charset="0"/>
              </a:rPr>
              <a:t>Imprese e case produttrici</a:t>
            </a:r>
          </a:p>
          <a:p>
            <a:pPr marL="0" indent="0" algn="just">
              <a:lnSpc>
                <a:spcPct val="110000"/>
              </a:lnSpc>
              <a:spcBef>
                <a:spcPts val="300"/>
              </a:spcBef>
              <a:buFontTx/>
              <a:buNone/>
            </a:pPr>
            <a:r>
              <a:rPr lang="it-IT" sz="1600" dirty="0">
                <a:latin typeface="Calibri" panose="020F0502020204030204" pitchFamily="34" charset="0"/>
              </a:rPr>
              <a:t>Due rivenditori </a:t>
            </a:r>
            <a:r>
              <a:rPr lang="it-IT" sz="1600" dirty="0" err="1">
                <a:latin typeface="Calibri" panose="020F0502020204030204" pitchFamily="34" charset="0"/>
              </a:rPr>
              <a:t>automotive</a:t>
            </a:r>
            <a:r>
              <a:rPr lang="it-IT" sz="1600" dirty="0">
                <a:latin typeface="Calibri" panose="020F0502020204030204" pitchFamily="34" charset="0"/>
              </a:rPr>
              <a:t> su tre affermano di sottostare a determinate politiche che la casa produttrice estende nelle medesime modalità verso tutte le concessionarie cui questa fa capo. In linea generale, a prescindere dalla </a:t>
            </a:r>
            <a:r>
              <a:rPr lang="it-IT" sz="1600" i="1" dirty="0">
                <a:latin typeface="Calibri" panose="020F0502020204030204" pitchFamily="34" charset="0"/>
              </a:rPr>
              <a:t>policy</a:t>
            </a:r>
            <a:r>
              <a:rPr lang="it-IT" sz="1600" dirty="0">
                <a:latin typeface="Calibri" panose="020F0502020204030204" pitchFamily="34" charset="0"/>
              </a:rPr>
              <a:t> della casa madre, i rivenditori </a:t>
            </a:r>
            <a:r>
              <a:rPr lang="it-IT" sz="1600" dirty="0" err="1">
                <a:latin typeface="Calibri" panose="020F0502020204030204" pitchFamily="34" charset="0"/>
              </a:rPr>
              <a:t>automotive</a:t>
            </a:r>
            <a:r>
              <a:rPr lang="it-IT" sz="1600" dirty="0">
                <a:latin typeface="Calibri" panose="020F0502020204030204" pitchFamily="34" charset="0"/>
              </a:rPr>
              <a:t> sono spaccati a metà circa la sensazione di libertà di azione sul mercato. Nel complesso, un operatore su tre si dichiara «molto» soddisfatto del rapporto con la propria casa produttrice. </a:t>
            </a:r>
          </a:p>
          <a:p>
            <a:pPr marL="0" indent="0" algn="just">
              <a:lnSpc>
                <a:spcPct val="110000"/>
              </a:lnSpc>
              <a:spcBef>
                <a:spcPts val="300"/>
              </a:spcBef>
              <a:buFontTx/>
              <a:buNone/>
            </a:pPr>
            <a:endParaRPr lang="it-IT" sz="1600" dirty="0">
              <a:latin typeface="Calibri" panose="020F0502020204030204" pitchFamily="34" charset="0"/>
            </a:endParaRPr>
          </a:p>
          <a:p>
            <a:pPr marL="0" indent="0" algn="just">
              <a:lnSpc>
                <a:spcPct val="110000"/>
              </a:lnSpc>
              <a:spcBef>
                <a:spcPts val="300"/>
              </a:spcBef>
              <a:buFontTx/>
              <a:buNone/>
            </a:pPr>
            <a:r>
              <a:rPr lang="it-IT" sz="1600" b="1" u="sng" dirty="0">
                <a:latin typeface="Calibri" panose="020F0502020204030204" pitchFamily="34" charset="0"/>
              </a:rPr>
              <a:t>Ambiente</a:t>
            </a:r>
          </a:p>
          <a:p>
            <a:pPr marL="0" indent="0" algn="just">
              <a:lnSpc>
                <a:spcPct val="110000"/>
              </a:lnSpc>
              <a:spcBef>
                <a:spcPts val="300"/>
              </a:spcBef>
              <a:buFontTx/>
              <a:buNone/>
            </a:pPr>
            <a:r>
              <a:rPr lang="it-IT" sz="1600" dirty="0">
                <a:latin typeface="Calibri" panose="020F0502020204030204" pitchFamily="34" charset="0"/>
              </a:rPr>
              <a:t>Oltre il 70% dei rivenditori </a:t>
            </a:r>
            <a:r>
              <a:rPr lang="it-IT" sz="1600" dirty="0" err="1">
                <a:latin typeface="Calibri" panose="020F0502020204030204" pitchFamily="34" charset="0"/>
              </a:rPr>
              <a:t>automotive</a:t>
            </a:r>
            <a:r>
              <a:rPr lang="it-IT" sz="1600" dirty="0">
                <a:latin typeface="Calibri" panose="020F0502020204030204" pitchFamily="34" charset="0"/>
              </a:rPr>
              <a:t> ritiene che l’idea che la principale causa dell’inquinamento sia da ricercare nel settore della motorizzazione non incida in modo significativo sull’andamento economico del comparto. Quando si verifica il fenomeno, a fronte di un’opinione largamente condivisa sul tema, questo non sembra trasversale e interessa solo i rivenditori meno strutturati e residenti laddove l’inquinamento è considerato una piaga da distruggere (le grandi città).</a:t>
            </a:r>
          </a:p>
          <a:p>
            <a:pPr marL="0" indent="0" algn="just">
              <a:lnSpc>
                <a:spcPct val="110000"/>
              </a:lnSpc>
              <a:spcBef>
                <a:spcPts val="300"/>
              </a:spcBef>
              <a:buFontTx/>
              <a:buNone/>
            </a:pPr>
            <a:endParaRPr lang="it-IT" sz="1600" dirty="0">
              <a:latin typeface="Calibri" panose="020F0502020204030204" pitchFamily="34" charset="0"/>
            </a:endParaRPr>
          </a:p>
          <a:p>
            <a:pPr marL="0" indent="0" algn="just">
              <a:lnSpc>
                <a:spcPct val="110000"/>
              </a:lnSpc>
              <a:spcBef>
                <a:spcPts val="300"/>
              </a:spcBef>
              <a:buFontTx/>
              <a:buNone/>
            </a:pPr>
            <a:r>
              <a:rPr lang="it-IT" sz="1600" b="1" u="sng" dirty="0">
                <a:latin typeface="Calibri" panose="020F0502020204030204" pitchFamily="34" charset="0"/>
              </a:rPr>
              <a:t>Marketing associativo</a:t>
            </a:r>
          </a:p>
          <a:p>
            <a:pPr marL="0" indent="0" algn="just">
              <a:lnSpc>
                <a:spcPct val="110000"/>
              </a:lnSpc>
              <a:spcBef>
                <a:spcPts val="300"/>
              </a:spcBef>
              <a:buFontTx/>
              <a:buNone/>
            </a:pPr>
            <a:r>
              <a:rPr lang="it-IT" sz="1600" dirty="0">
                <a:latin typeface="Calibri" panose="020F0502020204030204" pitchFamily="34" charset="0"/>
              </a:rPr>
              <a:t>Due imprese su tre conoscono almeno un’associazione di categoria. Di queste, il 73% cita </a:t>
            </a:r>
            <a:r>
              <a:rPr lang="it-IT" sz="1600" dirty="0" err="1">
                <a:latin typeface="Calibri" panose="020F0502020204030204" pitchFamily="34" charset="0"/>
              </a:rPr>
              <a:t>Confommercio</a:t>
            </a:r>
            <a:r>
              <a:rPr lang="it-IT" sz="1600" dirty="0">
                <a:latin typeface="Calibri" panose="020F0502020204030204" pitchFamily="34" charset="0"/>
              </a:rPr>
              <a:t>. Quattro su dieci sono iscritte ad un’associazione. Di queste, oltre il 60% dichiara genericamente «Confcommercio». In generale, Confcommercio Mobilità dovrebbe puntare sulla difesa e la valorizzazione della figura dell’imprenditore per guadagnare posizioni verso i soci.</a:t>
            </a:r>
          </a:p>
        </p:txBody>
      </p:sp>
      <p:sp>
        <p:nvSpPr>
          <p:cNvPr id="16" name="Rectangle 4"/>
          <p:cNvSpPr>
            <a:spLocks noGrp="1" noChangeArrowheads="1"/>
          </p:cNvSpPr>
          <p:nvPr>
            <p:ph type="title" idx="4294967295"/>
          </p:nvPr>
        </p:nvSpPr>
        <p:spPr>
          <a:xfrm>
            <a:off x="395288" y="188913"/>
            <a:ext cx="8280400" cy="765175"/>
          </a:xfrm>
        </p:spPr>
        <p:txBody>
          <a:bodyPr/>
          <a:lstStyle/>
          <a:p>
            <a:pPr eaLnBrk="1" hangingPunct="1"/>
            <a:r>
              <a:rPr lang="it-IT" altLang="it-IT" dirty="0">
                <a:solidFill>
                  <a:srgbClr val="1F4E79"/>
                </a:solidFill>
                <a:latin typeface="Calibri" panose="020F0502020204030204" pitchFamily="34" charset="0"/>
                <a:cs typeface="Arial" panose="020B0604020202020204" pitchFamily="34" charset="0"/>
              </a:rPr>
              <a:t>considerazioni generali di sintesi |</a:t>
            </a:r>
            <a:r>
              <a:rPr lang="it-IT" altLang="it-IT" dirty="0">
                <a:solidFill>
                  <a:schemeClr val="tx1"/>
                </a:solidFill>
                <a:latin typeface="Calibri" panose="020F0502020204030204" pitchFamily="34" charset="0"/>
                <a:cs typeface="Arial" panose="020B0604020202020204" pitchFamily="34" charset="0"/>
              </a:rPr>
              <a:t> principali evidenze</a:t>
            </a:r>
          </a:p>
        </p:txBody>
      </p:sp>
    </p:spTree>
    <p:extLst>
      <p:ext uri="{BB962C8B-B14F-4D97-AF65-F5344CB8AC3E}">
        <p14:creationId xmlns:p14="http://schemas.microsoft.com/office/powerpoint/2010/main" val="4058886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R01">
  <a:themeElements>
    <a:clrScheme name="R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9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rgbClr val="33339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lnDef>
  </a:objectDefaults>
  <a:extraClrSchemeLst>
    <a:extraClrScheme>
      <a:clrScheme name="R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R01</Template>
  <TotalTime>36574</TotalTime>
  <Words>7758</Words>
  <Application>Microsoft Office PowerPoint</Application>
  <PresentationFormat>Presentazione su schermo (4:3)</PresentationFormat>
  <Paragraphs>1168</Paragraphs>
  <Slides>61</Slides>
  <Notes>15</Notes>
  <HiddenSlides>0</HiddenSlides>
  <MMClips>0</MMClips>
  <ScaleCrop>false</ScaleCrop>
  <HeadingPairs>
    <vt:vector size="4" baseType="variant">
      <vt:variant>
        <vt:lpstr>Tema</vt:lpstr>
      </vt:variant>
      <vt:variant>
        <vt:i4>1</vt:i4>
      </vt:variant>
      <vt:variant>
        <vt:lpstr>Titoli diapositive</vt:lpstr>
      </vt:variant>
      <vt:variant>
        <vt:i4>61</vt:i4>
      </vt:variant>
    </vt:vector>
  </HeadingPairs>
  <TitlesOfParts>
    <vt:vector size="62" baseType="lpstr">
      <vt:lpstr>R01</vt:lpstr>
      <vt:lpstr>Presentazione standard di PowerPoint</vt:lpstr>
      <vt:lpstr>Presentazione standard di PowerPoint</vt:lpstr>
      <vt:lpstr>premessa | aspetti di carattere generale</vt:lpstr>
      <vt:lpstr>premessa | il perimetro dell’analisi</vt:lpstr>
      <vt:lpstr>Presentazione standard di PowerPoint</vt:lpstr>
      <vt:lpstr>considerazioni generali di sintesi | principali evidenze</vt:lpstr>
      <vt:lpstr>considerazioni generali di sintesi | principali evidenze</vt:lpstr>
      <vt:lpstr>considerazioni generali di sintesi | principali evidenze</vt:lpstr>
      <vt:lpstr>considerazioni generali di sintesi | principali evidenze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subject>.</dc:subject>
  <dc:creator>Corsim</dc:creator>
  <cp:keywords>.</cp:keywords>
  <dc:description>.</dc:description>
  <cp:lastModifiedBy>Corsim</cp:lastModifiedBy>
  <cp:revision>3147</cp:revision>
  <cp:lastPrinted>2016-04-21T11:03:11Z</cp:lastPrinted>
  <dcterms:created xsi:type="dcterms:W3CDTF">2009-02-16T05:35:06Z</dcterms:created>
  <dcterms:modified xsi:type="dcterms:W3CDTF">2016-06-23T14:20:55Z</dcterms:modified>
  <cp:category>.</cp:category>
</cp:coreProperties>
</file>